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57" r:id="rId11"/>
    <p:sldId id="259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64" r:id="rId20"/>
    <p:sldId id="28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>
      <p:cViewPr>
        <p:scale>
          <a:sx n="118" d="100"/>
          <a:sy n="118" d="100"/>
        </p:scale>
        <p:origin x="-144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tableStyles" Target="tableStyle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presProps" Target="pres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notesMaster" Target="notesMasters/notesMaster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E2923-E7D1-478D-A5D1-FD8C1D979844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15F44-35F1-4F68-988B-7079B7196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152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015F44-35F1-4F68-988B-7079B71966FB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322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015F44-35F1-4F68-988B-7079B71966FB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859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AFED894-FDCB-4D04-93FF-7612BB74F7EA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698BD5-2D15-4695-B211-D282A7EB18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D894-FDCB-4D04-93FF-7612BB74F7EA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8BD5-2D15-4695-B211-D282A7EB18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D894-FDCB-4D04-93FF-7612BB74F7EA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8BD5-2D15-4695-B211-D282A7EB18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D894-FDCB-4D04-93FF-7612BB74F7EA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8BD5-2D15-4695-B211-D282A7EB184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D894-FDCB-4D04-93FF-7612BB74F7EA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8BD5-2D15-4695-B211-D282A7EB184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D894-FDCB-4D04-93FF-7612BB74F7EA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8BD5-2D15-4695-B211-D282A7EB184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D894-FDCB-4D04-93FF-7612BB74F7EA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8BD5-2D15-4695-B211-D282A7EB184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D894-FDCB-4D04-93FF-7612BB74F7EA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8BD5-2D15-4695-B211-D282A7EB184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D894-FDCB-4D04-93FF-7612BB74F7EA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8BD5-2D15-4695-B211-D282A7EB18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AFED894-FDCB-4D04-93FF-7612BB74F7EA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8BD5-2D15-4695-B211-D282A7EB184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FED894-FDCB-4D04-93FF-7612BB74F7EA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698BD5-2D15-4695-B211-D282A7EB184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AFED894-FDCB-4D04-93FF-7612BB74F7EA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0698BD5-2D15-4695-B211-D282A7EB184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 /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 /><Relationship Id="rId1" Type="http://schemas.openxmlformats.org/officeDocument/2006/relationships/slideLayout" Target="../slideLayouts/slideLayout7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7.xml" 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 /><Relationship Id="rId2" Type="http://schemas.openxmlformats.org/officeDocument/2006/relationships/image" Target="../media/image15.pn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&#1074;&#1080;&#1082;&#1090;&#1086;&#1088;&#1080;&#1103;\AppData\Local\Temp\Temp1_allbest-o-00303807.zip\&#1053;&#1072;&#1087;&#1088;&#1077;&#1077;&#1074;%20&#1057;&#1077;&#1088;&#1075;&#1077;&#1081;%20%20&#1058;&#1086;&#1095;&#1085;&#1086;%20&#1074;%20&#1094;&#1077;&#1083;&#1100;%20%20&#1043;&#1072;&#1079;&#1077;&#1090;&#1072;%20" TargetMode="External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 /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060848"/>
            <a:ext cx="5684168" cy="1512168"/>
          </a:xfrm>
        </p:spPr>
        <p:txBody>
          <a:bodyPr>
            <a:normAutofit/>
          </a:bodyPr>
          <a:lstStyle/>
          <a:p>
            <a:r>
              <a:rPr lang="ru-RU" sz="6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Метание мяча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3645024"/>
            <a:ext cx="4174232" cy="119970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физкультуры СОШ №45 г. </a:t>
            </a:r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Бишкек Бауль уулу Акбар </a:t>
            </a:r>
            <a:endParaRPr lang="ru-RU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2" descr="http://ligazdorovja.my1.ru/97/34-.jpg"/>
          <p:cNvPicPr>
            <a:picLocks noChangeAspect="1" noChangeArrowheads="1"/>
          </p:cNvPicPr>
          <p:nvPr/>
        </p:nvPicPr>
        <p:blipFill>
          <a:blip r:embed="rId2" cstate="print"/>
          <a:srcRect r="-1587" b="9846"/>
          <a:stretch>
            <a:fillRect/>
          </a:stretch>
        </p:blipFill>
        <p:spPr bwMode="auto">
          <a:xfrm>
            <a:off x="2123728" y="404664"/>
            <a:ext cx="5184576" cy="216024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7504" y="620688"/>
            <a:ext cx="475252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 момент броска корпус атлета должен оказаться слегка наклоненным назад. Т.е. во время бросковых шагов необходимо, чтобы ноги, буквально, обогнали руки. Это нужно для того, чтобы максимально увеличить путь приложения силы к мячу. Другой способ, движение руки </a:t>
            </a:r>
            <a:r>
              <a:rPr lang="ru-RU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вперед-вниз-назад</a:t>
            </a:r>
            <a:r>
              <a:rPr lang="ru-RU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предоставляет больше возможностей для контроля своевременности движений руки относительно центра тяжести корпуса атлета. Этот способ считается самым динамичным.</a:t>
            </a:r>
          </a:p>
        </p:txBody>
      </p:sp>
      <p:pic>
        <p:nvPicPr>
          <p:cNvPr id="14342" name="Picture 6" descr="http://uslide.ru/images/26/33040/960/img11.jpg"/>
          <p:cNvPicPr>
            <a:picLocks noChangeAspect="1" noChangeArrowheads="1"/>
          </p:cNvPicPr>
          <p:nvPr/>
        </p:nvPicPr>
        <p:blipFill>
          <a:blip r:embed="rId3" cstate="print"/>
          <a:srcRect r="15763" b="-457"/>
          <a:stretch>
            <a:fillRect/>
          </a:stretch>
        </p:blipFill>
        <p:spPr bwMode="auto">
          <a:xfrm>
            <a:off x="4716016" y="1461974"/>
            <a:ext cx="4211960" cy="376722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620688"/>
            <a:ext cx="5328592" cy="5530619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Выброс мяча начинается в тот момент, когда атлет разгибает правую ногу в колене. Кисть руки необходимо развернуть ладонью вверх, поворачивая при этом руку в плече и сгибая ее в локте. Положение метателя называют «натянутый лук». В этот момент спортсмен уже полностью развернулся грудью вперед, и бросковая рука проходит вперед, сгибаясь в локтевом суставе. </a:t>
            </a:r>
          </a:p>
          <a:p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Кисть с предплечьем остаются еще за спиной. Вместе с этим левую руку необходимо отводить назад, чтобы инерция этого движения продвинула корпус вперед. Когда локоть метающей руки поравняется с ухом, необходимо начать резкое движение плеч вперед. Одновременно с этим движением атлет должен распрямлять локтевой сустав. </a:t>
            </a:r>
          </a:p>
          <a:p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Заканчивая бросок, метателю следует сделать «</a:t>
            </a:r>
            <a:r>
              <a:rPr lang="ru-RU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хлестообразное</a:t>
            </a:r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» движение кистью руки. По инерции корпус также поворачивается вправо, увеличивая продолжительность воздействия на снаряд.</a:t>
            </a:r>
          </a:p>
        </p:txBody>
      </p:sp>
      <p:pic>
        <p:nvPicPr>
          <p:cNvPr id="17410" name="Picture 2" descr="http://www.gazpromspartakiada.ru/typo3temp/pics/13780c76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764704"/>
            <a:ext cx="3162300" cy="47625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208427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  <a:tab pos="685800" algn="l"/>
                <a:tab pos="1893888" algn="l"/>
                <a:tab pos="2571750" algn="l"/>
              </a:tabLst>
            </a:pPr>
            <a:r>
              <a:rPr kumimoji="0" lang="ru-RU" sz="4400" b="1" i="1" u="none" strike="noStrike" cap="none" normalizeH="0" baseline="0" dirty="0">
                <a:ln w="28575">
                  <a:solidFill>
                    <a:srgbClr val="00CC00"/>
                  </a:solidFill>
                </a:ln>
                <a:solidFill>
                  <a:srgbClr val="00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Техника выполнения разбега и отведение мяча</a:t>
            </a:r>
            <a:endParaRPr kumimoji="0" lang="ru-RU" sz="4400" b="1" u="none" strike="noStrike" cap="none" normalizeH="0" baseline="0" dirty="0">
              <a:ln w="28575">
                <a:solidFill>
                  <a:srgbClr val="00CC00"/>
                </a:solidFill>
              </a:ln>
              <a:solidFill>
                <a:srgbClr val="00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  <a:tab pos="685800" algn="l"/>
                <a:tab pos="1893888" algn="l"/>
                <a:tab pos="2571750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Применяются несколько вариантов выполнения бросковых шагов и способов отведения бросковых шагов и способов отведения снаряда.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  <a:tab pos="685800" algn="l"/>
                <a:tab pos="1893888" algn="l"/>
                <a:tab pos="2571750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Метание с 4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босковых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шагов с отведением мяча на 2 шага способом «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прямо-назад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»;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  <a:tab pos="685800" algn="l"/>
                <a:tab pos="1893888" algn="l"/>
                <a:tab pos="2571750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Метание с 4 бросковых шагов с отведением снаряда на 2 шага способом «дугой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вверх-назад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»;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  <a:tab pos="685800" algn="l"/>
                <a:tab pos="1893888" algn="l"/>
                <a:tab pos="2571750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Метание с 4 бросковых шагов с отведением снаряда на 2 шага способом «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вперед-вниз-назад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»;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  <a:tab pos="685800" algn="l"/>
                <a:tab pos="1893888" algn="l"/>
                <a:tab pos="2571750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Метание с 5 бросковых шагов с отведением мяча на 3 шага способом «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вперед-вниз-назад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»;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85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07504" y="380936"/>
            <a:ext cx="9036496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  <a:tab pos="800100" algn="l"/>
                <a:tab pos="2571750" algn="l"/>
              </a:tabLst>
            </a:pPr>
            <a:r>
              <a:rPr kumimoji="0" lang="ru-RU" sz="4400" b="1" i="1" u="none" strike="noStrike" cap="none" normalizeH="0" baseline="0" dirty="0">
                <a:ln w="28575">
                  <a:solidFill>
                    <a:srgbClr val="00CC00"/>
                  </a:solidFill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техника метания мяча с полного разбега</a:t>
            </a:r>
            <a:endParaRPr kumimoji="0" lang="ru-RU" sz="4400" b="1" i="1" u="none" strike="noStrike" cap="none" normalizeH="0" baseline="0" dirty="0">
              <a:ln w="28575">
                <a:solidFill>
                  <a:srgbClr val="00CC00"/>
                </a:solidFill>
              </a:ln>
              <a:solidFill>
                <a:srgbClr val="00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  <a:tab pos="800100" algn="l"/>
                <a:tab pos="2571750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применяются следующие упражнения: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  <a:tab pos="800100" algn="l"/>
                <a:tab pos="2571750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исходного положения, стоя лицом по направлению метания, левая нога находится впереди, снаряд – над плечом, производятся подход и попадание левой ногой на контрольную отметку, в сочетании с отведением мяча;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  <a:tab pos="800100" algn="l"/>
                <a:tab pos="2571750" algn="l"/>
              </a:tabLst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6903" y="3284984"/>
            <a:ext cx="8171145" cy="3429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94937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9512" y="2153326"/>
            <a:ext cx="885698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  <a:tab pos="1893888" algn="l"/>
                <a:tab pos="2571750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 же, но с добавлением выполнения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скрестного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шага;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  <a:tab pos="1893888" algn="l"/>
                <a:tab pos="2571750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 же, но с выполнением бросков, акцентируя ускорение и ритм бросковых шагов после контрольной отметки и обращая внимание на согласованность движений ног, туловища, рук в фазе выполнения финального усилия.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  <a:tab pos="1893888" algn="l"/>
                <a:tab pos="2571750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Перечисленные упражнения выполняются с 6-8 шагов разбега, сначала с небольшой скоростью, а затем, по мере освоения правильных движений скорость увеличивать.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826275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83568" y="342549"/>
            <a:ext cx="8460432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0213" algn="l"/>
                <a:tab pos="630238" algn="l"/>
              </a:tabLst>
            </a:pPr>
            <a:r>
              <a:rPr kumimoji="0" lang="ru-RU" sz="1400" b="1" i="1" u="none" strike="noStrike" cap="none" normalizeH="0" baseline="0" dirty="0">
                <a:ln w="28575">
                  <a:solidFill>
                    <a:srgbClr val="00CC00"/>
                  </a:solidFill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</a:t>
            </a:r>
            <a:r>
              <a:rPr kumimoji="0" lang="ru-RU" sz="4400" b="1" i="1" u="none" strike="noStrike" cap="none" normalizeH="0" baseline="0" dirty="0">
                <a:ln w="28575">
                  <a:solidFill>
                    <a:srgbClr val="00CC00"/>
                  </a:solidFill>
                </a:ln>
                <a:solidFill>
                  <a:srgbClr val="00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Совершенствование техники метания мяча</a:t>
            </a:r>
            <a:endParaRPr kumimoji="0" lang="ru-RU" sz="4400" b="1" i="1" u="none" strike="noStrike" cap="none" normalizeH="0" baseline="0" dirty="0">
              <a:ln w="28575">
                <a:solidFill>
                  <a:srgbClr val="00CC00"/>
                </a:solidFill>
              </a:ln>
              <a:solidFill>
                <a:srgbClr val="00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0213" algn="l"/>
                <a:tab pos="630238" algn="l"/>
              </a:tabLst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ДЕРЖАНИЕ МЯЧА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0213" algn="l"/>
                <a:tab pos="630238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Указательный, средний, безымянные пальцы размещены сзади мяча, а большой и мизинец поддерживают мяч сбоку.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0213" algn="l"/>
                <a:tab pos="630238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Граната держится плотным хватом, удобнее всего держать снаряд ближе к концу, чтобы мизинец упирался в конец ручки.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0213" algn="l"/>
                <a:tab pos="630238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Рука, удерживающая снаряд, не напряжена.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0213" algn="l"/>
                <a:tab pos="630238" algn="l"/>
              </a:tabLst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РАЗБЕГ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0213" algn="l"/>
                <a:tab pos="630238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выполнении разбега: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0213" algn="l"/>
                <a:tab pos="630238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Разбег выполняется строго по прямой линии с 10 - 12 м (длина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разбегастрого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индивидуальна);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0213" algn="l"/>
                <a:tab pos="630238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Разбег выполняется с ускорением, но следует помнить, что слишком</a:t>
            </a:r>
            <a:b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большая скорость затрудняет правильное выполнение броска.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968603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51520" y="823289"/>
            <a:ext cx="889248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ЗАМАХ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выполнении замаха: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в конце разбега разогнуть руку и выполнить замах назад;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одновременно поворачивать туловище направо;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затем выполняется «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скрестный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шаг», т.е. выполняется шаг правой ногой носком к наружи, с поворотом таза в ту же сторону; этот шаг</a:t>
            </a:r>
            <a:b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выполняется значительно быстрее других, чтобы обогнуть туловище.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БРОСОК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выполнении броска: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левая нога становится немного влево от линии разбега;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туловище энергично поворачивается грудью к направлению разбега;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рука, слегка сгибаясь в локте, проходит над правым плечом, и снаряд</a:t>
            </a:r>
            <a:b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выбрасывается вверх - вперед.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Особое внимание надо обращать на то, чтобы рука со снарядом сначала отставала от туловища, создавая этим условия для броска. Эти движения в сочетании с выпрямлением ног способствуют мощности броску.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569624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539552" y="925024"/>
            <a:ext cx="860444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ТОРМОЖЕНИЕ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Движение вперед возникающие под действием сил инерции разбега и усилия метателя необходимо погасить, чтобы не заступить за линию. Это достигается переходом через левую ногу. Поднимаясь на носок, необходимо выполнить быстрый перескок на правую ногу.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5646" y="3284984"/>
            <a:ext cx="6652738" cy="302664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21784050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476688"/>
            <a:ext cx="9144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30238" algn="l"/>
              </a:tabLst>
            </a:pPr>
            <a:r>
              <a:rPr kumimoji="0" lang="ru-RU" sz="4400" b="1" i="1" u="none" strike="noStrike" cap="none" normalizeH="0" baseline="0" dirty="0">
                <a:ln w="28575">
                  <a:solidFill>
                    <a:srgbClr val="00CC00"/>
                  </a:solidFill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r>
              <a:rPr kumimoji="0" lang="ru-RU" sz="4400" b="1" u="none" strike="noStrike" cap="none" normalizeH="0" baseline="0" dirty="0">
                <a:ln w="28575">
                  <a:solidFill>
                    <a:srgbClr val="00CC00"/>
                  </a:solidFill>
                </a:ln>
                <a:solidFill>
                  <a:srgbClr val="00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Ошибки, допускаемые при метании</a:t>
            </a:r>
            <a:endParaRPr kumimoji="0" lang="ru-RU" sz="4400" b="1" u="none" strike="noStrike" cap="none" normalizeH="0" baseline="0" dirty="0">
              <a:ln w="28575">
                <a:solidFill>
                  <a:srgbClr val="00CC00"/>
                </a:solidFill>
              </a:ln>
              <a:solidFill>
                <a:srgbClr val="00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30238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 избежание травм перед метанием снарядов надо обязательно выполнить специальные и подготовительные упражнения на разогревание и улучшение подвижности, особенно в плечевых и локтевых суставах.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30238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Держание мяча слишком крепко или слишком слабо.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30238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Таз и правая нога слишком вывернуты вправо.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30238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Метающая рука не полностью выпрямлена.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30238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При броске метающая рука слишком отводится в сторону от туловища.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30238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При броске голова и верхняя часть туловища отклоняется влево.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30238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Левая нога «стопорит», в результате чего метатель сгибается в пояснице.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30238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Правая нога выставлена в вперед, поэтому невозможно нормальное перенесение усилия.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30238" algn="l"/>
              </a:tabLst>
            </a:pPr>
            <a:b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775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4664" y="116632"/>
            <a:ext cx="8939336" cy="1143000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Метание гранаты (мяча) с бросковых шагов</a:t>
            </a:r>
          </a:p>
        </p:txBody>
      </p:sp>
      <p:pic>
        <p:nvPicPr>
          <p:cNvPr id="21506" name="Picture 2" descr="http://skrinshoter.ru/s/220516/213sxv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5976664" cy="436593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1508" name="Picture 4" descr="http://www.gto-normy.ru/wp-content/uploads/2014/05/imitatsiya-skrestnykh-shago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348880"/>
            <a:ext cx="2409825" cy="22098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164288" y="4509120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Рис.5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438026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4400" b="1" i="1" u="none" strike="noStrike" cap="none" normalizeH="0" baseline="0" dirty="0">
                <a:ln w="28575">
                  <a:solidFill>
                    <a:srgbClr val="00CC00"/>
                  </a:solidFill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</a:t>
            </a:r>
            <a:r>
              <a:rPr kumimoji="0" lang="ru-RU" sz="4400" b="1" u="none" strike="noStrike" cap="none" normalizeH="0" baseline="0" dirty="0">
                <a:ln w="28575">
                  <a:solidFill>
                    <a:srgbClr val="00CC00"/>
                  </a:solidFill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Введение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Метания – это легкоатлетические упражнения, которые требуют кратковременных, но значительных усилий называемых еще «взрывными». Целью этих упражнений является перемещение снарядов на наиболее возможные расстояния. Упражнения в метании помогают гармоничному развитию таких двигательных качеств как: сила, быстрота и ловкость.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Метание по праву относят к самым древним физическим упражнениям. Разнообразные упражнения с метательными снарядами в течение многих тысячелетий помогали совершенствовать физические способности человека, развивали его мышление, способность к анализу. Метание – сложное упражнение. Ведь при броске требуется соразмерить направление, амплитуду, силу и скорость движения руки с моментом выпуска снаряда, выбрать наиболее рациональную структуру движений начиная от принятия определенного исходного положения и кончая сохранением равновесия после броска.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выполнении метаний активно работают все основные мышечные группы плечевого пояса, туловища и ног. Выполняются упражнения быстро, при большой амплитуде и требуют точности.</a:t>
            </a:r>
          </a:p>
        </p:txBody>
      </p:sp>
    </p:spTree>
    <p:extLst>
      <p:ext uri="{BB962C8B-B14F-4D97-AF65-F5344CB8AC3E}">
        <p14:creationId xmlns:p14="http://schemas.microsoft.com/office/powerpoint/2010/main" val="3652957487"/>
      </p:ext>
    </p:extLst>
  </p:cSld>
  <p:clrMapOvr>
    <a:masterClrMapping/>
  </p:clrMapOvr>
  <p:transition spd="slow">
    <p:cove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800" dirty="0">
                <a:solidFill>
                  <a:srgbClr val="92D050"/>
                </a:solidFill>
              </a:rPr>
              <a:t>До встречи!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133117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60736"/>
            <a:ext cx="7824869" cy="630880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8681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699792" y="568424"/>
            <a:ext cx="6444208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Мяч не держат излишне крепко. Мяч держат перед собой или у верхней кромки черепа, такое положение позволяет более рационально выполнить последующее отведение снаряда в разбеге.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5" name="Picture 1" descr="C:\Users\виктория\AppData\Local\Temp\Temp1_allbest-o-00303807.zip\Напреев Сергей  Точно в цель  Газета 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39552" y="2276872"/>
            <a:ext cx="7992888" cy="43651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77418008"/>
      </p:ext>
    </p:extLst>
  </p:cSld>
  <p:clrMapOvr>
    <a:masterClrMapping/>
  </p:clrMapOvr>
  <p:transition spd="slow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07504" y="64966"/>
            <a:ext cx="8947484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  <a:tab pos="630238" algn="l"/>
                <a:tab pos="2571750" algn="l"/>
              </a:tabLst>
            </a:pPr>
            <a:r>
              <a:rPr kumimoji="0" lang="ru-RU" sz="4400" b="1" i="1" u="none" strike="noStrike" cap="none" normalizeH="0" baseline="0" dirty="0">
                <a:ln w="28575">
                  <a:solidFill>
                    <a:srgbClr val="00CC00"/>
                  </a:solidFill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4400" b="1" u="none" strike="noStrike" cap="none" normalizeH="0" baseline="0" dirty="0">
                <a:ln w="28575">
                  <a:solidFill>
                    <a:srgbClr val="00CC00"/>
                  </a:solidFill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Упражнения, развивающие правильную технику обращения с мячом</a:t>
            </a:r>
            <a:endParaRPr kumimoji="0" lang="ru-RU" sz="4400" b="1" u="none" strike="noStrike" cap="none" normalizeH="0" baseline="0" dirty="0">
              <a:ln w="28575">
                <a:solidFill>
                  <a:srgbClr val="00CC00"/>
                </a:solidFill>
              </a:ln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  <a:tab pos="630238" algn="l"/>
                <a:tab pos="2571750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Используются следующие упражнения: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  <a:tab pos="630238" algn="l"/>
                <a:tab pos="2571750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ноги на ширине плеч, вес тела преимущественно на передней части стоп, рука с малым мячом впереди над плечом, согнута в локтевом суставе, свободная опущена вниз. Имитация броска последовательным и непрерывным выпрямлением руки вперед-вверх (без перерыва 8-10раз). Затем рука продолжает двигаться вниз, в сторону, назад и до исходного положения;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  <a:tab pos="630238" algn="l"/>
                <a:tab pos="2571750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того же исходного положения бросить малый мяч в пол;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  <a:tab pos="630238" algn="l"/>
                <a:tab pos="2571750" algn="l"/>
              </a:tabLst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4365104"/>
            <a:ext cx="3802022" cy="223224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83782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11560" y="1340768"/>
            <a:ext cx="77048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57150" algn="l"/>
                <a:tab pos="228600" algn="l"/>
                <a:tab pos="342900" algn="l"/>
                <a:tab pos="630238" algn="l"/>
                <a:tab pos="2571750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же, но метание малого мяча в стену, а затем в мишень с расстояния 3-5м;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57150" algn="l"/>
                <a:tab pos="228600" algn="l"/>
                <a:tab pos="342900" algn="l"/>
                <a:tab pos="630238" algn="l"/>
                <a:tab pos="2571750" algn="l"/>
              </a:tabLst>
            </a:pPr>
            <a:b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8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780928"/>
            <a:ext cx="4536504" cy="373358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08019740"/>
      </p:ext>
    </p:extLst>
  </p:cSld>
  <p:clrMapOvr>
    <a:masterClrMapping/>
  </p:clrMapOvr>
  <p:transition spd="slow"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4211960" y="1047384"/>
            <a:ext cx="493204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  <a:tab pos="630238" algn="l"/>
                <a:tab pos="2571750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стоя лицом, а потом боком в сторону метания, левая нога ставится впереди. Бросок мяча за счёт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хлестообразного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движения руки.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  <a:tab pos="630238" algn="l"/>
                <a:tab pos="2571750" algn="l"/>
              </a:tabLst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5646" y="3140968"/>
            <a:ext cx="6220690" cy="313903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83924173"/>
      </p:ext>
    </p:extLst>
  </p:cSld>
  <p:clrMapOvr>
    <a:masterClrMapping/>
  </p:clrMapOvr>
  <p:transition spd="slow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71788" y="4005064"/>
            <a:ext cx="334786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  <a:tab pos="1257300" algn="l"/>
                <a:tab pos="2571750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Движение начинается с разгибания правой ноги вперед - вверх с поворотом пяткой наружу и одновременного поворота бедра на лево.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  <a:tab pos="1257300" algn="l"/>
                <a:tab pos="2571750" algn="l"/>
              </a:tabLst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788" y="620688"/>
            <a:ext cx="4139952" cy="261478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857059"/>
            <a:ext cx="4429125" cy="254277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1847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  <a:tab pos="685800" algn="l"/>
                <a:tab pos="2571750" algn="l"/>
              </a:tabLst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275638"/>
      </p:ext>
    </p:extLst>
  </p:cSld>
  <p:clrMapOvr>
    <a:masterClrMapping/>
  </p:clrMapOvr>
  <p:transition spd="slow"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136845"/>
            <a:ext cx="9144000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  <a:tab pos="1893888" algn="l"/>
                <a:tab pos="2571750" algn="l"/>
              </a:tabLst>
            </a:pPr>
            <a:r>
              <a:rPr lang="ru-RU" sz="4400" b="1" i="1" dirty="0">
                <a:ln w="28575">
                  <a:solidFill>
                    <a:srgbClr val="00CC00"/>
                  </a:solidFill>
                </a:ln>
                <a:solidFill>
                  <a:srgbClr val="00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4400" b="1" i="1" u="none" strike="noStrike" cap="none" normalizeH="0" baseline="0" dirty="0">
                <a:ln w="28575">
                  <a:solidFill>
                    <a:srgbClr val="00CC00"/>
                  </a:solidFill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4400" b="1" i="1" u="none" strike="noStrike" cap="none" normalizeH="0" baseline="0" dirty="0">
                <a:ln w="28575">
                  <a:solidFill>
                    <a:srgbClr val="00CC00"/>
                  </a:solidFill>
                </a:ln>
                <a:solidFill>
                  <a:srgbClr val="00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Метание мяча с места</a:t>
            </a:r>
            <a:endParaRPr kumimoji="0" lang="ru-RU" sz="4400" b="1" i="1" u="none" strike="noStrike" cap="none" normalizeH="0" baseline="0" dirty="0">
              <a:ln w="28575">
                <a:solidFill>
                  <a:srgbClr val="00CC00"/>
                </a:solidFill>
              </a:ln>
              <a:solidFill>
                <a:srgbClr val="00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  <a:tab pos="1893888" algn="l"/>
                <a:tab pos="2571750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Каждое двигательное действие имеет свой ритмический рисунок, который можно обозначить хлопками или шагами. Периодичность акцентов в физическом упражнении может быть переменной. Это характерно для циклических видов и их сочетания с ациклическими. Так, при обучении метанию мяча необходимо прежде всего определить ритм этого движения. Показав упражнение в целом, учитель предлагает учащимся хлопками отметить разные по прилагаемым усилиям движения: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  <a:tab pos="1893888" algn="l"/>
                <a:tab pos="2571750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опускание руки с мячом вниз выполняется с незначительным усилием и отмечается слабым хлопком;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  <a:tab pos="1893888" algn="l"/>
                <a:tab pos="2571750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отведение руки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назад-вверх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тоже требует небольшого усилия. И здесь надо сделать слабый хлопок;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  <a:tab pos="1893888" algn="l"/>
                <a:tab pos="2571750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замах и бросок мяча, дополненный движением тела вперед, - действие с наибольшим проявлением усилий, соответственно делается громкий хлопок.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  <a:tab pos="1893888" algn="l"/>
                <a:tab pos="2571750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Такое распределение усилий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  <a:tab pos="1893888" algn="l"/>
                <a:tab pos="2571750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сохраняется при метании мяча с трех,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  <a:tab pos="1893888" algn="l"/>
                <a:tab pos="2571750" algn="l"/>
              </a:tabLs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пяти и более шагов.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  <a:tab pos="1893888" algn="l"/>
                <a:tab pos="2571750" algn="l"/>
              </a:tabLst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4869160"/>
            <a:ext cx="3888432" cy="198884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29861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286</TotalTime>
  <Words>1186</Words>
  <Application>Microsoft Office PowerPoint</Application>
  <PresentationFormat>Экран (4:3)</PresentationFormat>
  <Paragraphs>77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Открытая</vt:lpstr>
      <vt:lpstr>Метание мяча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Метание гранаты (мяча) с бросковых шагов</vt:lpstr>
      <vt:lpstr>Спасибо за внимание!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996507566868</cp:lastModifiedBy>
  <cp:revision>18</cp:revision>
  <dcterms:created xsi:type="dcterms:W3CDTF">2016-05-22T12:49:27Z</dcterms:created>
  <dcterms:modified xsi:type="dcterms:W3CDTF">2020-11-01T10:00:30Z</dcterms:modified>
</cp:coreProperties>
</file>