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sldIdLst>
    <p:sldId id="276" r:id="rId2"/>
    <p:sldId id="269" r:id="rId3"/>
    <p:sldId id="272" r:id="rId4"/>
    <p:sldId id="259" r:id="rId5"/>
    <p:sldId id="273" r:id="rId6"/>
    <p:sldId id="274" r:id="rId7"/>
    <p:sldId id="275" r:id="rId8"/>
    <p:sldId id="270" r:id="rId9"/>
    <p:sldId id="267" r:id="rId10"/>
    <p:sldId id="260" r:id="rId11"/>
    <p:sldId id="261" r:id="rId12"/>
    <p:sldId id="262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22" autoAdjust="0"/>
    <p:restoredTop sz="94660" autoAdjust="0"/>
  </p:normalViewPr>
  <p:slideViewPr>
    <p:cSldViewPr>
      <p:cViewPr>
        <p:scale>
          <a:sx n="84" d="100"/>
          <a:sy n="84" d="100"/>
        </p:scale>
        <p:origin x="-2532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A858A3-E428-47EA-B716-E711996D3AE7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2FB6A9-6339-458B-BBB4-2218BBD87366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E64D3E-4797-466C-B42E-A4AD62968B03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93CCA39-B17F-4E18-827F-E4D03703D15C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14F3F56-A340-4C71-997F-34A69DC4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F8C52F-89C4-4E32-8BF7-99961D594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41F6C6C-371E-4E55-B4A5-D0E6E8C89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E9D96-EA8F-4B09-85C6-094C6980696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68243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42290-ADC2-4096-8695-27096977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20ECA-6BF8-4846-A7DB-DC0E84A9D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A07AC-3D10-4505-9325-466935486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DB062-0F71-4CBE-9701-082CA4B0341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0434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D99F3-6335-4BFC-A25D-688EEEC0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68540-F02E-48DA-815C-E5A9C5393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FBB7C-DE76-42C6-A91C-371DBC455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C1FFE-4D24-4C04-9AD7-256D31780C7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6671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27D65B-53FF-4B0F-8D2C-548F173CE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7D5F5C-A6AE-4A4F-A855-D86E9961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D447DC-E648-4B6A-84C1-179CA266B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47CAA-CA6C-460A-8295-6F5D6361191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33121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58750"/>
            <a:ext cx="8229600" cy="59721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7867A6-15F8-4BB4-81B1-621BCBAAB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68B1A6-12F8-4DC9-8E52-D27A27C2C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CE6E912-AAB6-4F22-B1BC-136CE202E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63658-FE9B-4287-89BE-8CABCEB0A0F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4407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E01400-7601-4B18-8D90-4779408F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067FC69-83DB-4020-9ACA-67C6FF043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B9D580-5BD0-48A0-808E-B66375A4D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1B0CF-E0F2-4CF7-8E33-26EF0617AE5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45054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FD7FC-483B-47A1-9E43-5D139CE09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ABC29-FF43-4FB6-83BD-A0C3C9D19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4521A-07A2-4891-B399-BDB089FB3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1471A-30AB-4635-A8C9-2DD926B3649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32353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CC9669-3C00-407B-8E45-3A156A35F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278A2E-DF6C-465D-BFEF-DF5E82E07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0FA08F-A28D-425C-9190-A6D5A42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D88E4-E03E-43B3-B624-8CC83CF4474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9625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3F7C1-8A09-4F7F-8FFF-2507D4D8544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97EAA-9EA3-48BA-ADAB-7E83B0BF9FC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E63C7-AEDA-4BA3-B422-E63D1613DD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A2F4FCF-A4C6-4FCD-99C0-FC39766A54E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4137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748A352F-FEC7-4252-B3AB-8B16DD83CB9D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109C68D-0D73-433E-9C57-FC5D9BBA1E4D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AC10EFF-4089-4FC8-A211-31A72C22E05A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8B1C456D-0D35-4FD9-B245-6960F23D0021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1BD8524-34BD-41F0-8B50-D4A6F3CEB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8E1FA64-7CEF-4F6F-8CBB-A80E184C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7DB42DC-52B0-41F0-8FEB-078CC91E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703C9-2E26-40EE-959B-EC7C9B8848F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7370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97FC9D-39A0-4A52-A951-0EDBCCAFCA2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0BA217-7C1E-4474-9490-D31DB346167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A22E03D-CD29-42C3-90A6-ABF825FEB9E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314F7424-9C95-46CE-9444-D91DA5EF27D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7122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F616340-4755-4055-A257-DD136D2ED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D4648E-5072-4165-B9AE-FCE2F116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923F869-0224-4C64-B6AF-6DDB0EE9E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F256C-930C-4723-9137-DA83D92ACAC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8964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7FEE630-5E13-4214-B320-062389FC2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47955D-BD08-49B6-BCA4-7461DD638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B6D8D1-45EA-4069-AB59-87C141ACB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7027B-971A-4160-A439-E83938132BD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6775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739DA58-B43A-4949-9E41-9F8FC6C57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923DAD1-1F97-436F-A7DC-A47CB8816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3B2755E-4703-4ABD-9CA9-011026E83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DCB90-C249-4428-813F-97B8F99EDA3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5635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27E23F-2B5F-4BBB-AF7E-DEFE4700F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B2D4EF-58D2-4C6E-85A8-EFC9B0A91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C3A603-3063-4610-9A17-36E627D4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C2CA9-B7CC-4572-9452-D443FFF6D25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2934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C5F9993-377E-44E7-9DAC-D21BDDCAB119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02DDCFD-5B82-4C31-81A5-DE869E8477FC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2BDC1932-A3C0-4884-9342-A6E53D9299C3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E1D50D53-69E9-4C33-92E7-37C27605E22D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16568B3B-4FCA-459D-9C08-71B940A42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855986C8-CCD3-456F-AD6B-A0C74E564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3C42FCD4-59CC-45FD-A2DC-0C69465DF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2864F-4777-4859-A006-F7419597166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5381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688B6EF-495E-4C2F-8A76-0BFA0BF9AD59}"/>
              </a:ext>
            </a:extLst>
          </p:cNvPr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CAFE39-4C9E-4B79-A385-2EC17D1AF0B8}"/>
              </a:ext>
            </a:extLst>
          </p:cNvPr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4C8DF5-DAA4-465F-ADB8-65AE063635C3}"/>
              </a:ext>
            </a:extLst>
          </p:cNvPr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6CCDA16-E51A-4C7C-AAC7-EE4DD4EDC8EF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C858B8-7E8D-4338-A689-255E44AC1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061" name="Text Placeholder 2">
            <a:extLst>
              <a:ext uri="{FF2B5EF4-FFF2-40B4-BE49-F238E27FC236}">
                <a16:creationId xmlns:a16="http://schemas.microsoft.com/office/drawing/2014/main" id="{DBA8155E-E3E0-4187-87C7-F375E4263F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314F2-48B3-4767-B591-332D0583A8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431A7-64CE-4620-A1BD-4F4C3E1FF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A0705-10B1-4C52-8773-2691FB0E1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7F7F7F"/>
                </a:solidFill>
              </a:defRPr>
            </a:lvl1pPr>
          </a:lstStyle>
          <a:p>
            <a:fld id="{3B9F642F-F0C3-416F-AEED-9245279F5B4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44" r:id="rId2"/>
    <p:sldLayoutId id="2147483858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hyperlink" Target="file:///commons.wikimedia.org/wiki/File:Athlete_jumping_MAR_Palermo_NI2135.jpg%3fuselang=ru" TargetMode="External" /><Relationship Id="rId1" Type="http://schemas.openxmlformats.org/officeDocument/2006/relationships/slideLayout" Target="../slideLayouts/slideLayout1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3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3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3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4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58926-EF46-4455-9041-E0CF1CE76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4372168"/>
            <a:ext cx="7848600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Учитель физкультуры СОШ №45 г. Бишкек   		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	Бауль уулу Акбар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Объект 2">
            <a:extLst>
              <a:ext uri="{FF2B5EF4-FFF2-40B4-BE49-F238E27FC236}">
                <a16:creationId xmlns:a16="http://schemas.microsoft.com/office/drawing/2014/main" id="{998C4BAA-5188-42C3-B23B-9D1EB3D2DAE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marL="639763" lvl="2" indent="0" eaLnBrk="1" hangingPunct="1">
              <a:buFont typeface="Georgia" panose="02040502050405020303" pitchFamily="18" charset="0"/>
              <a:buNone/>
            </a:pPr>
            <a:r>
              <a:rPr lang="ru-RU" altLang="en-US" sz="4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Легкая атлетика.</a:t>
            </a:r>
          </a:p>
          <a:p>
            <a:pPr marL="44450" indent="0" algn="ctr" eaLnBrk="1" hangingPunct="1">
              <a:buFont typeface="Georgia" panose="02040502050405020303" pitchFamily="18" charset="0"/>
              <a:buNone/>
            </a:pPr>
            <a:r>
              <a:rPr lang="ru-RU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прыжка  в длину</a:t>
            </a:r>
          </a:p>
          <a:p>
            <a:pPr marL="44450" indent="0" algn="ctr" eaLnBrk="1" hangingPunct="1">
              <a:buFont typeface="Georgia" panose="02040502050405020303" pitchFamily="18" charset="0"/>
              <a:buNone/>
            </a:pPr>
            <a:r>
              <a:rPr lang="ru-RU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места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695" name="Rectangle 215">
            <a:extLst>
              <a:ext uri="{FF2B5EF4-FFF2-40B4-BE49-F238E27FC236}">
                <a16:creationId xmlns:a16="http://schemas.microsoft.com/office/drawing/2014/main" id="{364AC699-B37A-4DCD-993A-8808E104CE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Контрольное испытание (см) (девочки)</a:t>
            </a:r>
          </a:p>
        </p:txBody>
      </p:sp>
      <p:graphicFrame>
        <p:nvGraphicFramePr>
          <p:cNvPr id="149013" name="Group 533">
            <a:extLst>
              <a:ext uri="{FF2B5EF4-FFF2-40B4-BE49-F238E27FC236}">
                <a16:creationId xmlns:a16="http://schemas.microsoft.com/office/drawing/2014/main" id="{A0697546-F41C-4C55-9249-4C57D97690DE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81000" y="1600200"/>
          <a:ext cx="8458200" cy="5008563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5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3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37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 (лет)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уровень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120-130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125-140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135-150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140-150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150-175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155-175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160-180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160-180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163-185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170-190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170-190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591DB4E5-EF41-4FED-B56D-270EFF19C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Контрольное испытание (см) (мальчики)</a:t>
            </a:r>
          </a:p>
        </p:txBody>
      </p:sp>
      <p:graphicFrame>
        <p:nvGraphicFramePr>
          <p:cNvPr id="157626" name="Group 954">
            <a:extLst>
              <a:ext uri="{FF2B5EF4-FFF2-40B4-BE49-F238E27FC236}">
                <a16:creationId xmlns:a16="http://schemas.microsoft.com/office/drawing/2014/main" id="{E8CFF114-80F4-4EA3-B84B-680D60B1E99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04800" y="1524000"/>
          <a:ext cx="8610600" cy="503555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63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 (лет)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уровень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123-135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125-145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130-150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140-160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160-180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163-180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170-190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180-195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190-205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195-210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 и ниже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205-220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 и выше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099F42BC-FB14-4574-A7FB-3AA02BB2A3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Прыжки в длину в древности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FA31F995-E428-4767-B0BD-54823D05C44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5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EE12EC6-DFD9-463C-B95F-BAE29D4906B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600200"/>
            <a:ext cx="43434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700"/>
              <a:t>        </a:t>
            </a:r>
            <a:r>
              <a:rPr lang="ru-RU" altLang="en-US" sz="2600">
                <a:solidFill>
                  <a:srgbClr val="002060"/>
                </a:solidFill>
                <a:latin typeface="Times New Roman" panose="02020603050405020304" pitchFamily="18" charset="0"/>
              </a:rPr>
              <a:t>Греческие атлеты прыгали в длину не с разбега, а с места – к тому же с камнями (позже с гантелями) в руках. В конце прыжка спортсмен отбрасывал камни резко назад: считалось, что это позволяет ему прыгнуть дальше. Подобная техника прыжка требовала хорошей координации.</a:t>
            </a:r>
          </a:p>
        </p:txBody>
      </p:sp>
      <p:pic>
        <p:nvPicPr>
          <p:cNvPr id="16389" name="Picture 6" descr="150px-Athlete_jumping_MAR_Palermo_NI2135">
            <a:hlinkClick r:id="rId2"/>
            <a:extLst>
              <a:ext uri="{FF2B5EF4-FFF2-40B4-BE49-F238E27FC236}">
                <a16:creationId xmlns:a16="http://schemas.microsoft.com/office/drawing/2014/main" id="{D3A084C8-BE81-4F65-B2D0-B869D34C0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11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Rectangle 4">
            <a:extLst>
              <a:ext uri="{FF2B5EF4-FFF2-40B4-BE49-F238E27FC236}">
                <a16:creationId xmlns:a16="http://schemas.microsoft.com/office/drawing/2014/main" id="{EC0F56DA-C3C4-454C-B2CE-3052EA2A4C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752600"/>
            <a:ext cx="8229600" cy="125888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4800" i="1" dirty="0">
                <a:solidFill>
                  <a:srgbClr val="002060"/>
                </a:solidFill>
                <a:latin typeface="Times New Roman" pitchFamily="18" charset="0"/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Rectangle 4">
            <a:extLst>
              <a:ext uri="{FF2B5EF4-FFF2-40B4-BE49-F238E27FC236}">
                <a16:creationId xmlns:a16="http://schemas.microsoft.com/office/drawing/2014/main" id="{6E5F9ECA-1B3E-4CE6-B554-64895F0D8D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легкоатлетических прыжков</a:t>
            </a:r>
          </a:p>
        </p:txBody>
      </p:sp>
      <p:sp>
        <p:nvSpPr>
          <p:cNvPr id="185349" name="Rectangle 5">
            <a:extLst>
              <a:ext uri="{FF2B5EF4-FFF2-40B4-BE49-F238E27FC236}">
                <a16:creationId xmlns:a16="http://schemas.microsoft.com/office/drawing/2014/main" id="{7DDA7E43-12E3-454C-A432-97A43ACA321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105400" cy="4530725"/>
          </a:xfr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преодолением вертикальных препятствий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Прыжки в высоту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Прыжки с шестом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2800" dirty="0">
              <a:solidFill>
                <a:srgbClr val="002060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преодолением вертикальных препятствий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Прыжки в длину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Тройной прыжок</a:t>
            </a: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1CC68E21-3D81-4307-A97B-CEB414A8F2F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562600" y="1524000"/>
            <a:ext cx="3276600" cy="4530725"/>
          </a:xfrm>
        </p:spPr>
        <p:txBody>
          <a:bodyPr/>
          <a:lstStyle/>
          <a:p>
            <a:pPr eaLnBrk="1" hangingPunct="1"/>
            <a:endParaRPr lang="en-US" altLang="en-US" sz="2800"/>
          </a:p>
        </p:txBody>
      </p:sp>
      <p:pic>
        <p:nvPicPr>
          <p:cNvPr id="7173" name="Picture 19" descr="ANd9GcSK1KM6bGrOoLkz5X4Jo0n9OIeoHJKiKIFkJxbF3pdoSsuRb-aq">
            <a:extLst>
              <a:ext uri="{FF2B5EF4-FFF2-40B4-BE49-F238E27FC236}">
                <a16:creationId xmlns:a16="http://schemas.microsoft.com/office/drawing/2014/main" id="{5172DC09-E4B7-4303-9BA7-5F6F615AE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0"/>
            <a:ext cx="3276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>
            <a:extLst>
              <a:ext uri="{FF2B5EF4-FFF2-40B4-BE49-F238E27FC236}">
                <a16:creationId xmlns:a16="http://schemas.microsoft.com/office/drawing/2014/main" id="{8D40494F-4F7B-4E6B-BF94-FAB0632E360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73038"/>
            <a:ext cx="8229600" cy="5943600"/>
            <a:chOff x="288" y="109"/>
            <a:chExt cx="2880" cy="720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0B2B029D-21A2-422D-9988-62CB4A66676D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161" y="-35"/>
              <a:ext cx="142" cy="1008"/>
            </a:xfrm>
            <a:prstGeom prst="bentConnector3">
              <a:avLst>
                <a:gd name="adj1" fmla="val 978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5FDDE5D1-0AFC-43F6-BAA0-8C9805A42CA3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658" y="468"/>
              <a:ext cx="141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>
              <a:extLst>
                <a:ext uri="{FF2B5EF4-FFF2-40B4-BE49-F238E27FC236}">
                  <a16:creationId xmlns:a16="http://schemas.microsoft.com/office/drawing/2014/main" id="{09EA680F-D6FA-4EA3-B631-D1852AB51AC6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52" y="-34"/>
              <a:ext cx="143" cy="1008"/>
            </a:xfrm>
            <a:prstGeom prst="bentConnector3">
              <a:avLst>
                <a:gd name="adj1" fmla="val 970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1">
              <a:extLst>
                <a:ext uri="{FF2B5EF4-FFF2-40B4-BE49-F238E27FC236}">
                  <a16:creationId xmlns:a16="http://schemas.microsoft.com/office/drawing/2014/main" id="{EDE33297-C1CB-4FC7-854E-F84D0416F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0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Прыжки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в длину</a:t>
              </a:r>
            </a:p>
          </p:txBody>
        </p:sp>
        <p:sp>
          <p:nvSpPr>
            <p:cNvPr id="4" name="_s1032">
              <a:extLst>
                <a:ext uri="{FF2B5EF4-FFF2-40B4-BE49-F238E27FC236}">
                  <a16:creationId xmlns:a16="http://schemas.microsoft.com/office/drawing/2014/main" id="{CC2CB7CF-60E7-4F1C-9B84-64A917C06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54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С места</a:t>
              </a:r>
            </a:p>
          </p:txBody>
        </p:sp>
        <p:sp>
          <p:nvSpPr>
            <p:cNvPr id="5" name="_s1033">
              <a:extLst>
                <a:ext uri="{FF2B5EF4-FFF2-40B4-BE49-F238E27FC236}">
                  <a16:creationId xmlns:a16="http://schemas.microsoft.com/office/drawing/2014/main" id="{86592F4A-E373-4180-A23C-EEA005A17B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54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С разбега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способом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«согнув ноги»</a:t>
              </a:r>
            </a:p>
          </p:txBody>
        </p:sp>
        <p:sp>
          <p:nvSpPr>
            <p:cNvPr id="6" name="_s1034">
              <a:extLst>
                <a:ext uri="{FF2B5EF4-FFF2-40B4-BE49-F238E27FC236}">
                  <a16:creationId xmlns:a16="http://schemas.microsoft.com/office/drawing/2014/main" id="{F6254640-D882-4E55-8475-FD94486CC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54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С разбега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способом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«ножницы»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Rectangle 4">
            <a:extLst>
              <a:ext uri="{FF2B5EF4-FFF2-40B4-BE49-F238E27FC236}">
                <a16:creationId xmlns:a16="http://schemas.microsoft.com/office/drawing/2014/main" id="{7FADD3F6-A368-467F-AA8E-BA33F4E06E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>
                <a:solidFill>
                  <a:srgbClr val="EAEAEA"/>
                </a:solidFill>
              </a:rPr>
              <a:t>Фазы прыжка в длину с места</a:t>
            </a:r>
          </a:p>
        </p:txBody>
      </p:sp>
      <p:sp>
        <p:nvSpPr>
          <p:cNvPr id="8195" name="Rectangle 9">
            <a:extLst>
              <a:ext uri="{FF2B5EF4-FFF2-40B4-BE49-F238E27FC236}">
                <a16:creationId xmlns:a16="http://schemas.microsoft.com/office/drawing/2014/main" id="{24165921-C774-47A1-9045-DC1B70FF29D8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3200" b="1">
                <a:solidFill>
                  <a:srgbClr val="002060"/>
                </a:solidFill>
                <a:latin typeface="Times New Roman" panose="02020603050405020304" pitchFamily="18" charset="0"/>
              </a:rPr>
              <a:t>1. Подготовка к отталкиванию</a:t>
            </a:r>
          </a:p>
        </p:txBody>
      </p:sp>
      <p:pic>
        <p:nvPicPr>
          <p:cNvPr id="8196" name="Picture 14" descr="051bcf543bcfcb42f09c0748bb3517d7[1]">
            <a:extLst>
              <a:ext uri="{FF2B5EF4-FFF2-40B4-BE49-F238E27FC236}">
                <a16:creationId xmlns:a16="http://schemas.microsoft.com/office/drawing/2014/main" id="{0D4EEFF5-2DF3-4E32-A153-74CC4691A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693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01F0FF84-2DE2-4B14-8B7F-706FC37D7FAE}"/>
              </a:ext>
            </a:extLst>
          </p:cNvPr>
          <p:cNvSpPr>
            <a:spLocks noGrp="1" noChangeArrowheads="1"/>
          </p:cNvSpPr>
          <p:nvPr>
            <p:ph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Отталкивание</a:t>
            </a:r>
          </a:p>
        </p:txBody>
      </p:sp>
      <p:pic>
        <p:nvPicPr>
          <p:cNvPr id="9219" name="Picture 5" descr="bf797f8ef56e2f4b3dadc2af3abe6148[1]">
            <a:extLst>
              <a:ext uri="{FF2B5EF4-FFF2-40B4-BE49-F238E27FC236}">
                <a16:creationId xmlns:a16="http://schemas.microsoft.com/office/drawing/2014/main" id="{864E2BFF-5B11-4834-9CD2-8D292F258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620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41A20175-EFF2-488F-97B6-ABC5B8CBB524}"/>
              </a:ext>
            </a:extLst>
          </p:cNvPr>
          <p:cNvSpPr>
            <a:spLocks noGrp="1" noChangeArrowheads="1"/>
          </p:cNvSpPr>
          <p:nvPr>
            <p:ph/>
          </p:nvPr>
        </p:nvSpPr>
        <p:spPr>
          <a:xfrm>
            <a:off x="457200" y="609600"/>
            <a:ext cx="8229600" cy="53625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Полёт</a:t>
            </a:r>
          </a:p>
        </p:txBody>
      </p:sp>
      <p:pic>
        <p:nvPicPr>
          <p:cNvPr id="10243" name="Picture 5" descr="d749055be921d99278babbca7aa0ede0[1]">
            <a:extLst>
              <a:ext uri="{FF2B5EF4-FFF2-40B4-BE49-F238E27FC236}">
                <a16:creationId xmlns:a16="http://schemas.microsoft.com/office/drawing/2014/main" id="{C169EA02-3B1F-4E22-914F-D55EF173C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7620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5DBE1C4B-B6E0-457C-BFBA-AB6F1B18524C}"/>
              </a:ext>
            </a:extLst>
          </p:cNvPr>
          <p:cNvSpPr>
            <a:spLocks noGrp="1" noChangeArrowheads="1"/>
          </p:cNvSpPr>
          <p:nvPr>
            <p:ph/>
          </p:nvPr>
        </p:nvSpPr>
        <p:spPr>
          <a:xfrm>
            <a:off x="457200" y="609600"/>
            <a:ext cx="8229600" cy="53625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3200" b="1">
                <a:solidFill>
                  <a:srgbClr val="002060"/>
                </a:solidFill>
              </a:rPr>
              <a:t>4. </a:t>
            </a:r>
            <a:r>
              <a:rPr lang="ru-RU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Приземление</a:t>
            </a:r>
          </a:p>
        </p:txBody>
      </p:sp>
      <p:pic>
        <p:nvPicPr>
          <p:cNvPr id="11267" name="Picture 5" descr="69c5686eee961167db9d89760f783e4f[1]">
            <a:extLst>
              <a:ext uri="{FF2B5EF4-FFF2-40B4-BE49-F238E27FC236}">
                <a16:creationId xmlns:a16="http://schemas.microsoft.com/office/drawing/2014/main" id="{E57358F0-9309-4484-9B4B-17D0C4335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7696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5" name="Rectangle 9">
            <a:extLst>
              <a:ext uri="{FF2B5EF4-FFF2-40B4-BE49-F238E27FC236}">
                <a16:creationId xmlns:a16="http://schemas.microsoft.com/office/drawing/2014/main" id="{E2D42C6C-B038-42C6-9058-6EDC5B9B51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Техника прыжка в длину с места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370C48B-94D6-4F07-A247-E350E5AA46B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229600" cy="266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400">
                <a:solidFill>
                  <a:srgbClr val="002060"/>
                </a:solidFill>
                <a:latin typeface="Times New Roman" panose="02020603050405020304" pitchFamily="18" charset="0"/>
              </a:rPr>
              <a:t>     Исходное положение перед прыжком – «старт пловца» (ноги полусогнуты, туловище наклонено вперёд, руки отведены назад в стороны). Отталкивание производится обеими ногами до полного их выпрямления в коленных суставах с одновременным выносом рук вперёд и вверх. В полёте ноги сгибаются в коленях и выносятся вперёд. Во время приземления выполняется приседание, руки выносятся вперёд и в стороны, обеспечивая таким образом мягкое и устойчивое приземление. </a:t>
            </a:r>
          </a:p>
        </p:txBody>
      </p:sp>
      <p:pic>
        <p:nvPicPr>
          <p:cNvPr id="12292" name="Picture 8" descr="imagesCA6W7ZK2">
            <a:extLst>
              <a:ext uri="{FF2B5EF4-FFF2-40B4-BE49-F238E27FC236}">
                <a16:creationId xmlns:a16="http://schemas.microsoft.com/office/drawing/2014/main" id="{C8342479-9329-45D4-8D9A-FB166D87DDB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3962400"/>
            <a:ext cx="4267200" cy="2286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A62F7734-CCAD-4B0F-92C7-9F9A43B7A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1" y="381000"/>
            <a:ext cx="7696200" cy="9906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Ошибки в технике прыжка в длину с места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FE79FF5-4CDA-4CEA-81D0-DC6D36E07D09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609600" y="1828800"/>
            <a:ext cx="80772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исходном положении прыгун находится в глубоком приседе, руки подняты слишком высоко.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отталкивании прыгун отклоняется от заданной траектории сильно вперёд либо вверх.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Толчок выполняется одной ногой.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полёте ноги не сгибаются и не подтягиваются к груди.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приземлении вперёд выносятся ноги.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Прыгун приземляется на носки.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3411</TotalTime>
  <Words>499</Words>
  <Application>Microsoft Office PowerPoint</Application>
  <PresentationFormat>Экран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 Учитель физкультуры СОШ №45 г. Бишкек      Бауль уулу Акбар </vt:lpstr>
      <vt:lpstr>Виды легкоатлетических прыжков</vt:lpstr>
      <vt:lpstr>Презентация PowerPoint</vt:lpstr>
      <vt:lpstr>Фазы прыжка в длину с места</vt:lpstr>
      <vt:lpstr>Презентация PowerPoint</vt:lpstr>
      <vt:lpstr>Презентация PowerPoint</vt:lpstr>
      <vt:lpstr>Презентация PowerPoint</vt:lpstr>
      <vt:lpstr>Техника прыжка в длину с места</vt:lpstr>
      <vt:lpstr>Ошибки в технике прыжка в длину с места</vt:lpstr>
      <vt:lpstr>Контрольное испытание (см) (девочки)</vt:lpstr>
      <vt:lpstr>Контрольное испытание (см) (мальчики)</vt:lpstr>
      <vt:lpstr>Прыжки в длину в древности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996507566868</cp:lastModifiedBy>
  <cp:revision>25</cp:revision>
  <cp:lastPrinted>1601-01-01T00:00:00Z</cp:lastPrinted>
  <dcterms:created xsi:type="dcterms:W3CDTF">2014-01-07T11:00:33Z</dcterms:created>
  <dcterms:modified xsi:type="dcterms:W3CDTF">2020-11-01T09:57:51Z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