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0" r:id="rId6"/>
    <p:sldId id="262" r:id="rId7"/>
    <p:sldId id="264" r:id="rId8"/>
    <p:sldId id="261" r:id="rId9"/>
    <p:sldId id="265" r:id="rId10"/>
    <p:sldId id="267" r:id="rId11"/>
    <p:sldId id="266"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434" y="1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presProps" Target="pres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2" Type="http://schemas.openxmlformats.org/officeDocument/2006/relationships/slide" Target="slides/slide1.xml" /><Relationship Id="rId16"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theme" Target="theme/theme1.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viewProps" Target="view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01.11.2020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a:t>Образец 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01.11.2020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01.11.2020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4C71EC6-210F-42DE-9C53-41977AD35B3D}" type="datetimeFigureOut">
              <a:rPr lang="ru-RU" smtClean="0"/>
              <a:t>01.11.2020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01.11.2020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C71EC6-210F-42DE-9C53-41977AD35B3D}" type="datetimeFigureOut">
              <a:rPr lang="ru-RU" smtClean="0"/>
              <a:t>01.11.2020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01.11.2020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
        <p:nvSpPr>
          <p:cNvPr id="10" name="Title 9"/>
          <p:cNvSpPr>
            <a:spLocks noGrp="1"/>
          </p:cNvSpPr>
          <p:nvPr>
            <p:ph type="title"/>
          </p:nvPr>
        </p:nvSpPr>
        <p:spPr/>
        <p:txBody>
          <a:bodyPr/>
          <a:lstStyle/>
          <a:p>
            <a:r>
              <a:rPr lang="ru-RU"/>
              <a:t>Образец заголовка</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t>01.11.2020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01.11.2020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01.11.2020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01.11.2020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a:t>Образец заголовка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4C71EC6-210F-42DE-9C53-41977AD35B3D}" type="datetimeFigureOut">
              <a:rPr lang="ru-RU" smtClean="0"/>
              <a:t>01.11.2020</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10.xml.rels><?xml version="1.0" encoding="UTF-8" standalone="yes"?>
<Relationships xmlns="http://schemas.openxmlformats.org/package/2006/relationships"><Relationship Id="rId2" Type="http://schemas.openxmlformats.org/officeDocument/2006/relationships/image" Target="../media/image12.jpg" /><Relationship Id="rId1" Type="http://schemas.openxmlformats.org/officeDocument/2006/relationships/slideLayout" Target="../slideLayouts/slideLayout7.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xml.rels><?xml version="1.0" encoding="UTF-8" standalone="yes"?>
<Relationships xmlns="http://schemas.openxmlformats.org/package/2006/relationships"><Relationship Id="rId2" Type="http://schemas.openxmlformats.org/officeDocument/2006/relationships/image" Target="../media/image1.jpg" /><Relationship Id="rId1" Type="http://schemas.openxmlformats.org/officeDocument/2006/relationships/slideLayout" Target="../slideLayouts/slideLayout8.xml" /></Relationships>
</file>

<file path=ppt/slides/_rels/slide3.xml.rels><?xml version="1.0" encoding="UTF-8" standalone="yes"?>
<Relationships xmlns="http://schemas.openxmlformats.org/package/2006/relationships"><Relationship Id="rId3" Type="http://schemas.openxmlformats.org/officeDocument/2006/relationships/image" Target="../media/image2.jpg" /><Relationship Id="rId2" Type="http://schemas.openxmlformats.org/officeDocument/2006/relationships/hyperlink" Target="http://begayou.ru/texnika-bega/" TargetMode="External" /><Relationship Id="rId1" Type="http://schemas.openxmlformats.org/officeDocument/2006/relationships/slideLayout" Target="../slideLayouts/slideLayout7.xml" /></Relationships>
</file>

<file path=ppt/slides/_rels/slide4.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7.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7.xml.rels><?xml version="1.0" encoding="UTF-8" standalone="yes"?>
<Relationships xmlns="http://schemas.openxmlformats.org/package/2006/relationships"><Relationship Id="rId8" Type="http://schemas.openxmlformats.org/officeDocument/2006/relationships/image" Target="../media/image10.jpeg" /><Relationship Id="rId3" Type="http://schemas.openxmlformats.org/officeDocument/2006/relationships/image" Target="../media/image5.jpg" /><Relationship Id="rId7" Type="http://schemas.openxmlformats.org/officeDocument/2006/relationships/image" Target="../media/image9.jpeg" /><Relationship Id="rId2" Type="http://schemas.openxmlformats.org/officeDocument/2006/relationships/image" Target="../media/image4.jpeg" /><Relationship Id="rId1" Type="http://schemas.openxmlformats.org/officeDocument/2006/relationships/slideLayout" Target="../slideLayouts/slideLayout7.xml" /><Relationship Id="rId6" Type="http://schemas.openxmlformats.org/officeDocument/2006/relationships/image" Target="../media/image8.jpg" /><Relationship Id="rId5" Type="http://schemas.openxmlformats.org/officeDocument/2006/relationships/image" Target="../media/image7.jpg" /><Relationship Id="rId4" Type="http://schemas.openxmlformats.org/officeDocument/2006/relationships/image" Target="../media/image6.jpg" /></Relationships>
</file>

<file path=ppt/slides/_rels/slide8.xml.rels><?xml version="1.0" encoding="UTF-8" standalone="yes"?>
<Relationships xmlns="http://schemas.openxmlformats.org/package/2006/relationships"><Relationship Id="rId2" Type="http://schemas.openxmlformats.org/officeDocument/2006/relationships/image" Target="../media/image11.jpg" /><Relationship Id="rId1" Type="http://schemas.openxmlformats.org/officeDocument/2006/relationships/slideLayout" Target="../slideLayouts/slideLayout8.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5272" y="188640"/>
            <a:ext cx="8136904" cy="2232248"/>
          </a:xfrm>
        </p:spPr>
        <p:txBody>
          <a:bodyPr/>
          <a:lstStyle/>
          <a:p>
            <a:pPr marL="0" indent="0" algn="ctr">
              <a:buNone/>
            </a:pPr>
            <a:br>
              <a:rPr lang="ru-RU" sz="3200" dirty="0">
                <a:solidFill>
                  <a:srgbClr val="0070C0"/>
                </a:solidFill>
              </a:rPr>
            </a:br>
            <a:r>
              <a:rPr lang="ru-RU" sz="3200" dirty="0">
                <a:solidFill>
                  <a:srgbClr val="0070C0"/>
                </a:solidFill>
              </a:rPr>
              <a:t> </a:t>
            </a:r>
            <a:r>
              <a:rPr lang="ru-RU" sz="3200" dirty="0">
                <a:solidFill>
                  <a:srgbClr val="0070C0"/>
                </a:solidFill>
                <a:latin typeface="Times New Roman" pitchFamily="18" charset="0"/>
                <a:cs typeface="Times New Roman" pitchFamily="18" charset="0"/>
              </a:rPr>
              <a:t>Урок физической культуры</a:t>
            </a:r>
            <a:endParaRPr lang="ru-RU" sz="2400" i="1" dirty="0">
              <a:solidFill>
                <a:srgbClr val="0070C0"/>
              </a:solidFill>
              <a:latin typeface="Times New Roman" pitchFamily="18" charset="0"/>
              <a:cs typeface="Times New Roman" pitchFamily="18" charset="0"/>
            </a:endParaRPr>
          </a:p>
        </p:txBody>
      </p:sp>
      <p:sp>
        <p:nvSpPr>
          <p:cNvPr id="5" name="Прямоугольник 4"/>
          <p:cNvSpPr/>
          <p:nvPr/>
        </p:nvSpPr>
        <p:spPr>
          <a:xfrm>
            <a:off x="476012" y="3267754"/>
            <a:ext cx="7480364" cy="2769989"/>
          </a:xfrm>
          <a:prstGeom prst="rect">
            <a:avLst/>
          </a:prstGeom>
        </p:spPr>
        <p:txBody>
          <a:bodyPr wrap="square">
            <a:spAutoFit/>
          </a:bodyPr>
          <a:lstStyle/>
          <a:p>
            <a:r>
              <a:rPr lang="ru-RU" sz="2800" i="1" dirty="0">
                <a:latin typeface="Garamond" panose="02020404030301010803" pitchFamily="18" charset="0"/>
              </a:rPr>
              <a:t>                      Тема:  </a:t>
            </a:r>
            <a:r>
              <a:rPr lang="ru-RU" sz="2800" i="1" dirty="0">
                <a:solidFill>
                  <a:srgbClr val="00B0F0"/>
                </a:solidFill>
                <a:latin typeface="Garamond" panose="02020404030301010803" pitchFamily="18" charset="0"/>
              </a:rPr>
              <a:t>Бег на короткие дистанции  </a:t>
            </a:r>
          </a:p>
          <a:p>
            <a:endParaRPr lang="ru-RU" sz="2800" i="1" dirty="0">
              <a:latin typeface="Garamond" panose="02020404030301010803" pitchFamily="18" charset="0"/>
            </a:endParaRPr>
          </a:p>
          <a:p>
            <a:endParaRPr lang="ru-RU" dirty="0"/>
          </a:p>
          <a:p>
            <a:endParaRPr lang="ru-RU" dirty="0"/>
          </a:p>
          <a:p>
            <a:endParaRPr lang="ru-RU" dirty="0"/>
          </a:p>
          <a:p>
            <a:r>
              <a:rPr lang="ru-RU" dirty="0">
                <a:latin typeface="Times New Roman" pitchFamily="18" charset="0"/>
                <a:cs typeface="Times New Roman" pitchFamily="18" charset="0"/>
              </a:rPr>
              <a:t>Учитель физической </a:t>
            </a:r>
            <a:r>
              <a:rPr lang="ru-RU">
                <a:latin typeface="Times New Roman" pitchFamily="18" charset="0"/>
                <a:cs typeface="Times New Roman" pitchFamily="18" charset="0"/>
              </a:rPr>
              <a:t>культуры Бауль уулу Акбар </a:t>
            </a:r>
            <a:endParaRPr lang="ru-RU" dirty="0">
              <a:latin typeface="Times New Roman" pitchFamily="18" charset="0"/>
              <a:cs typeface="Times New Roman" pitchFamily="18" charset="0"/>
            </a:endParaRPr>
          </a:p>
          <a:p>
            <a:endParaRPr lang="ru-RU" i="1" dirty="0">
              <a:latin typeface="Garamond" panose="02020404030301010803" pitchFamily="18" charset="0"/>
            </a:endParaRPr>
          </a:p>
          <a:p>
            <a:endParaRPr lang="ru-RU" sz="2800" i="1" dirty="0">
              <a:latin typeface="Garamond" panose="02020404030301010803" pitchFamily="18" charset="0"/>
            </a:endParaRPr>
          </a:p>
        </p:txBody>
      </p:sp>
    </p:spTree>
    <p:extLst>
      <p:ext uri="{BB962C8B-B14F-4D97-AF65-F5344CB8AC3E}">
        <p14:creationId xmlns:p14="http://schemas.microsoft.com/office/powerpoint/2010/main" val="10912900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5656" y="1484784"/>
            <a:ext cx="5904656" cy="4104456"/>
          </a:xfrm>
          <a:prstGeom prst="rect">
            <a:avLst/>
          </a:prstGeom>
        </p:spPr>
      </p:pic>
    </p:spTree>
    <p:extLst>
      <p:ext uri="{BB962C8B-B14F-4D97-AF65-F5344CB8AC3E}">
        <p14:creationId xmlns:p14="http://schemas.microsoft.com/office/powerpoint/2010/main" val="11711330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87624" y="2924944"/>
            <a:ext cx="6480720" cy="769441"/>
          </a:xfrm>
          <a:prstGeom prst="rect">
            <a:avLst/>
          </a:prstGeom>
        </p:spPr>
        <p:txBody>
          <a:bodyPr wrap="square">
            <a:spAutoFit/>
          </a:bodyPr>
          <a:lstStyle/>
          <a:p>
            <a:pPr algn="ctr"/>
            <a:r>
              <a:rPr lang="ru-RU" sz="4400" b="1" i="1" dirty="0">
                <a:solidFill>
                  <a:srgbClr val="002060"/>
                </a:solidFill>
                <a:latin typeface="Times New Roman" pitchFamily="18" charset="0"/>
                <a:cs typeface="Times New Roman" pitchFamily="18" charset="0"/>
              </a:rPr>
              <a:t>Спасибо за внимание!</a:t>
            </a:r>
          </a:p>
        </p:txBody>
      </p:sp>
    </p:spTree>
    <p:extLst>
      <p:ext uri="{BB962C8B-B14F-4D97-AF65-F5344CB8AC3E}">
        <p14:creationId xmlns:p14="http://schemas.microsoft.com/office/powerpoint/2010/main" val="1793700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28590"/>
            <a:ext cx="3754760" cy="1908838"/>
          </a:xfrm>
        </p:spPr>
        <p:txBody>
          <a:bodyPr/>
          <a:lstStyle/>
          <a:p>
            <a:r>
              <a:rPr lang="ru-RU" b="1" dirty="0">
                <a:solidFill>
                  <a:schemeClr val="tx2">
                    <a:lumMod val="60000"/>
                    <a:lumOff val="40000"/>
                  </a:schemeClr>
                </a:solidFill>
                <a:effectLst>
                  <a:outerShdw blurRad="38100" dist="38100" dir="2700000" algn="tl">
                    <a:srgbClr val="000000">
                      <a:alpha val="43137"/>
                    </a:srgbClr>
                  </a:outerShdw>
                </a:effectLst>
                <a:latin typeface="Times New Roman" pitchFamily="18" charset="0"/>
                <a:cs typeface="Times New Roman" pitchFamily="18" charset="0"/>
              </a:rPr>
              <a:t>История создания бега на короткие дистанции:</a:t>
            </a:r>
          </a:p>
        </p:txBody>
      </p:sp>
      <p:pic>
        <p:nvPicPr>
          <p:cNvPr id="5" name="Объект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436096" y="1340768"/>
            <a:ext cx="3001516" cy="3168352"/>
          </a:xfrm>
        </p:spPr>
      </p:pic>
      <p:sp>
        <p:nvSpPr>
          <p:cNvPr id="3" name="Текст 2"/>
          <p:cNvSpPr>
            <a:spLocks noGrp="1"/>
          </p:cNvSpPr>
          <p:nvPr>
            <p:ph type="body" sz="half" idx="2"/>
          </p:nvPr>
        </p:nvSpPr>
        <p:spPr>
          <a:xfrm>
            <a:off x="539552" y="1844824"/>
            <a:ext cx="4320480" cy="4065240"/>
          </a:xfrm>
        </p:spPr>
        <p:txBody>
          <a:bodyPr>
            <a:noAutofit/>
          </a:bodyPr>
          <a:lstStyle/>
          <a:p>
            <a:r>
              <a:rPr lang="ru-RU" i="1" dirty="0">
                <a:latin typeface="Times New Roman" pitchFamily="18" charset="0"/>
                <a:cs typeface="Times New Roman" pitchFamily="18" charset="0"/>
              </a:rPr>
              <a:t>Первые забеги на короткие дистанции начали проводиться с 776 г. до н.э., во время Олимпийских игр в Древней Греции. Олимпийские игры проводились всего по одному виду спорта, бегу на 5/6 длины стадиона, что составляет  примерно 160 м.</a:t>
            </a:r>
          </a:p>
          <a:p>
            <a:r>
              <a:rPr lang="ru-RU" i="1" dirty="0">
                <a:latin typeface="Times New Roman" pitchFamily="18" charset="0"/>
                <a:cs typeface="Times New Roman" pitchFamily="18" charset="0"/>
              </a:rPr>
              <a:t>Свое второе рождение спринтерский бег получил на афинском стадионе во время I Олимпийских игр современности, в 1896 году. В программу Игр входили две спринтерские дистанции, 100 и 400 м.  Первым олимпийским чемпионом на обоих дистанциях  стал американский спортсмен Т. </a:t>
            </a:r>
            <a:r>
              <a:rPr lang="ru-RU" i="1" dirty="0" err="1">
                <a:latin typeface="Times New Roman" pitchFamily="18" charset="0"/>
                <a:cs typeface="Times New Roman" pitchFamily="18" charset="0"/>
              </a:rPr>
              <a:t>Берк</a:t>
            </a:r>
            <a:r>
              <a:rPr lang="ru-RU" i="1" dirty="0">
                <a:latin typeface="Times New Roman" pitchFamily="18" charset="0"/>
                <a:cs typeface="Times New Roman" pitchFamily="18" charset="0"/>
              </a:rPr>
              <a:t>, с результатами 12,0 и 54,2 с.</a:t>
            </a:r>
          </a:p>
          <a:p>
            <a:r>
              <a:rPr lang="ru-RU" i="1" dirty="0">
                <a:latin typeface="Times New Roman" pitchFamily="18" charset="0"/>
                <a:cs typeface="Times New Roman" pitchFamily="18" charset="0"/>
              </a:rPr>
              <a:t>В программу II Олимпийских игр, проходивших в Париже (1900 г.), были включены еще две короткие дистанции — 60 и 200 м. </a:t>
            </a:r>
            <a:endParaRPr lang="ru-RU" dirty="0">
              <a:solidFill>
                <a:schemeClr val="bg1">
                  <a:lumMod val="95000"/>
                  <a:lumOff val="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5193305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807163"/>
            <a:ext cx="5112568" cy="5632311"/>
          </a:xfrm>
          <a:prstGeom prst="rect">
            <a:avLst/>
          </a:prstGeom>
        </p:spPr>
        <p:txBody>
          <a:bodyPr wrap="square">
            <a:spAutoFit/>
          </a:bodyPr>
          <a:lstStyle/>
          <a:p>
            <a:pPr fontAlgn="base"/>
            <a:r>
              <a:rPr lang="ru-RU" sz="1600" i="1" dirty="0"/>
              <a:t>Короткими дистанциями считается бег на </a:t>
            </a:r>
            <a:r>
              <a:rPr lang="ru-RU" sz="2000" i="1" dirty="0"/>
              <a:t>60, 100, 200</a:t>
            </a:r>
            <a:r>
              <a:rPr lang="ru-RU" sz="1600" i="1" dirty="0"/>
              <a:t>, а также 400 метров. Бег на короткие дистанции требует высокой скорости и превосходной координации. И очень важно правильно соблюдать </a:t>
            </a:r>
            <a:r>
              <a:rPr lang="ru-RU" sz="1600" b="1" i="1" dirty="0">
                <a:solidFill>
                  <a:srgbClr val="FF0000"/>
                </a:solidFill>
                <a:hlinkClick r:id="rId2"/>
              </a:rPr>
              <a:t>технику бега</a:t>
            </a:r>
            <a:r>
              <a:rPr lang="ru-RU" sz="1600" i="1" dirty="0"/>
              <a:t> на короткие дистанции, чтобы добиться отличных результатов.</a:t>
            </a:r>
            <a:br>
              <a:rPr lang="ru-RU" sz="1600" i="1" dirty="0"/>
            </a:br>
            <a:r>
              <a:rPr lang="ru-RU" sz="1600" i="1" dirty="0"/>
              <a:t>Процесс преодоления любой короткой дистанции делится на этапы:</a:t>
            </a:r>
          </a:p>
          <a:p>
            <a:pPr fontAlgn="base"/>
            <a:r>
              <a:rPr lang="ru-RU" sz="1600" i="1" dirty="0"/>
              <a:t>непосредственно старт,</a:t>
            </a:r>
          </a:p>
          <a:p>
            <a:pPr fontAlgn="base"/>
            <a:r>
              <a:rPr lang="ru-RU" sz="1600" i="1" dirty="0"/>
              <a:t>стартовый разгон,</a:t>
            </a:r>
          </a:p>
          <a:p>
            <a:pPr fontAlgn="base"/>
            <a:r>
              <a:rPr lang="ru-RU" sz="1600" i="1" dirty="0"/>
              <a:t>преодоление дистанции,</a:t>
            </a:r>
          </a:p>
          <a:p>
            <a:pPr fontAlgn="base"/>
            <a:r>
              <a:rPr lang="ru-RU" sz="1600" i="1" dirty="0"/>
              <a:t>финиш.</a:t>
            </a:r>
          </a:p>
          <a:p>
            <a:pPr fontAlgn="base"/>
            <a:r>
              <a:rPr lang="ru-RU" sz="1600" i="1" dirty="0"/>
              <a:t>Тренеры подчеркивают, что удобнее всего стартовать с низкого старта. Это имеет определенные преимущества – нужное ускорение, возможность разогнаться до необходимой скорости уже на первых метрах. При этом важно энергично и правильно оттолкнуться от беговой дорожке под острым углом. Также важно очень быстро и правильно выполнять движения ногами и руками, выходя со старта.</a:t>
            </a:r>
          </a:p>
        </p:txBody>
      </p:sp>
      <p:sp>
        <p:nvSpPr>
          <p:cNvPr id="4" name="Прямоугольник 3"/>
          <p:cNvSpPr/>
          <p:nvPr/>
        </p:nvSpPr>
        <p:spPr>
          <a:xfrm>
            <a:off x="660294" y="308696"/>
            <a:ext cx="4871084" cy="646331"/>
          </a:xfrm>
          <a:prstGeom prst="rect">
            <a:avLst/>
          </a:prstGeom>
        </p:spPr>
        <p:txBody>
          <a:bodyPr wrap="square">
            <a:spAutoFit/>
          </a:bodyPr>
          <a:lstStyle/>
          <a:p>
            <a:pPr fontAlgn="base"/>
            <a:r>
              <a:rPr lang="ru-RU" b="1" i="1" dirty="0">
                <a:solidFill>
                  <a:srgbClr val="FF0000"/>
                </a:solidFill>
              </a:rPr>
              <a:t>Особенности бега на короткие дистанции:</a:t>
            </a:r>
          </a:p>
        </p:txBody>
      </p:sp>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31378" y="713039"/>
            <a:ext cx="3056570" cy="4610447"/>
          </a:xfrm>
          <a:prstGeom prst="rect">
            <a:avLst/>
          </a:prstGeom>
        </p:spPr>
      </p:pic>
    </p:spTree>
    <p:extLst>
      <p:ext uri="{BB962C8B-B14F-4D97-AF65-F5344CB8AC3E}">
        <p14:creationId xmlns:p14="http://schemas.microsoft.com/office/powerpoint/2010/main" val="1981593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65304" y="188640"/>
            <a:ext cx="8097984" cy="3816429"/>
          </a:xfrm>
          <a:prstGeom prst="rect">
            <a:avLst/>
          </a:prstGeom>
        </p:spPr>
        <p:txBody>
          <a:bodyPr wrap="square">
            <a:spAutoFit/>
          </a:bodyPr>
          <a:lstStyle/>
          <a:p>
            <a:pPr algn="ctr" fontAlgn="base"/>
            <a:r>
              <a:rPr lang="ru-RU" b="1" i="1" dirty="0">
                <a:solidFill>
                  <a:srgbClr val="FF0000"/>
                </a:solidFill>
                <a:latin typeface="Times New Roman" pitchFamily="18" charset="0"/>
                <a:cs typeface="Times New Roman" pitchFamily="18" charset="0"/>
              </a:rPr>
              <a:t>Техника бега на короткие дистанции</a:t>
            </a:r>
          </a:p>
          <a:p>
            <a:pPr fontAlgn="base"/>
            <a:r>
              <a:rPr lang="ru-RU" sz="1400" i="1" dirty="0">
                <a:latin typeface="Times New Roman" pitchFamily="18" charset="0"/>
                <a:cs typeface="Times New Roman" pitchFamily="18" charset="0"/>
              </a:rPr>
              <a:t>Итак, первые шаги стартового разгона следует выполнять, полностью выпрямляя ноги во время отталкивания от дорожки. Слишком высоко поднимать стопы при этом не нужно. Но постепенно необходимо наращивать частоту и длину шагов. Такая методика бега на короткие дистанции достигается длительными тренировками.</a:t>
            </a:r>
            <a:br>
              <a:rPr lang="ru-RU" sz="1400" i="1" dirty="0">
                <a:latin typeface="Times New Roman" pitchFamily="18" charset="0"/>
                <a:cs typeface="Times New Roman" pitchFamily="18" charset="0"/>
              </a:rPr>
            </a:br>
            <a:r>
              <a:rPr lang="ru-RU" sz="1400" i="1" dirty="0">
                <a:latin typeface="Times New Roman" pitchFamily="18" charset="0"/>
                <a:cs typeface="Times New Roman" pitchFamily="18" charset="0"/>
              </a:rPr>
              <a:t>Бегуны подчеркивают, что стартовое ускорение заканчивается, когда шаг становится постоянным. У хорошего спортсмена длина шага сантиметров на 30–40 больше, нежели длина его тела. Но сразу стремиться к таким результатам не стоит – важно добиться плавного перехода к высоким показателям. Кстати, после стартового разгона во время движения по дистанции резко выпрямлять туловище и изменять ритм шагов не нужно. Приобретенную скорость следует сохранять до финиша.</a:t>
            </a:r>
          </a:p>
          <a:p>
            <a:pPr fontAlgn="base"/>
            <a:r>
              <a:rPr lang="ru-RU" sz="1400" i="1" dirty="0">
                <a:latin typeface="Times New Roman" pitchFamily="18" charset="0"/>
                <a:cs typeface="Times New Roman" pitchFamily="18" charset="0"/>
              </a:rPr>
              <a:t>Во время бега на короткой дистанции также необходимо делать упор стопы на переднюю часть, тогда как пяткой лишь слегка касаться дорожки. Руками следует делать энергичные движения, удерживая их согнутыми под прямым углом.</a:t>
            </a:r>
          </a:p>
          <a:p>
            <a:pPr fontAlgn="base"/>
            <a:r>
              <a:rPr lang="ru-RU" sz="1400" i="1" dirty="0">
                <a:latin typeface="Times New Roman" pitchFamily="18" charset="0"/>
                <a:cs typeface="Times New Roman" pitchFamily="18" charset="0"/>
              </a:rPr>
              <a:t>При необходимости повернуть, не потеряв при этом скорость, следует направить стопы в сторону поворота и туда же слегка наклонить корпус.</a:t>
            </a:r>
          </a:p>
          <a:p>
            <a:pPr fontAlgn="base"/>
            <a:r>
              <a:rPr lang="ru-RU" sz="1400" i="1" dirty="0">
                <a:latin typeface="Times New Roman" pitchFamily="18" charset="0"/>
                <a:cs typeface="Times New Roman" pitchFamily="18" charset="0"/>
              </a:rPr>
              <a:t>Важно стараться на максимальной скорости пробежать линию финиша, чтобы не ухудшить итоговый результат.</a:t>
            </a:r>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9632" y="4021742"/>
            <a:ext cx="6591572" cy="2696247"/>
          </a:xfrm>
          <a:prstGeom prst="rect">
            <a:avLst/>
          </a:prstGeom>
        </p:spPr>
      </p:pic>
    </p:spTree>
    <p:extLst>
      <p:ext uri="{BB962C8B-B14F-4D97-AF65-F5344CB8AC3E}">
        <p14:creationId xmlns:p14="http://schemas.microsoft.com/office/powerpoint/2010/main" val="46245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6736" y="1032192"/>
            <a:ext cx="3639200" cy="5078313"/>
          </a:xfrm>
          <a:prstGeom prst="rect">
            <a:avLst/>
          </a:prstGeom>
        </p:spPr>
        <p:txBody>
          <a:bodyPr wrap="square">
            <a:spAutoFit/>
          </a:bodyPr>
          <a:lstStyle/>
          <a:p>
            <a:r>
              <a:rPr lang="ru-RU" i="1" dirty="0">
                <a:latin typeface="Times New Roman" pitchFamily="18" charset="0"/>
                <a:cs typeface="Times New Roman" pitchFamily="18" charset="0"/>
              </a:rPr>
              <a:t>По команде </a:t>
            </a:r>
            <a:r>
              <a:rPr lang="ru-RU" b="1" i="1" dirty="0">
                <a:latin typeface="Times New Roman" pitchFamily="18" charset="0"/>
                <a:cs typeface="Times New Roman" pitchFamily="18" charset="0"/>
              </a:rPr>
              <a:t>«</a:t>
            </a:r>
            <a:r>
              <a:rPr lang="ru-RU" b="1" i="1" dirty="0">
                <a:solidFill>
                  <a:srgbClr val="FF0000"/>
                </a:solidFill>
                <a:latin typeface="Times New Roman" pitchFamily="18" charset="0"/>
                <a:cs typeface="Times New Roman" pitchFamily="18" charset="0"/>
              </a:rPr>
              <a:t>На старт</a:t>
            </a:r>
            <a:r>
              <a:rPr lang="ru-RU" b="1" i="1" dirty="0">
                <a:latin typeface="Times New Roman" pitchFamily="18" charset="0"/>
                <a:cs typeface="Times New Roman" pitchFamily="18" charset="0"/>
              </a:rPr>
              <a:t>!»</a:t>
            </a:r>
            <a:r>
              <a:rPr lang="ru-RU" i="1" dirty="0">
                <a:latin typeface="Times New Roman" pitchFamily="18" charset="0"/>
                <a:cs typeface="Times New Roman" pitchFamily="18" charset="0"/>
              </a:rPr>
              <a:t> спортсмен опирается стопами ног в колодки, руки ставит к линии старта, опускается на колено сзади стоящей ноги, т.е. занимает </a:t>
            </a:r>
            <a:r>
              <a:rPr lang="ru-RU" i="1" dirty="0" err="1">
                <a:latin typeface="Times New Roman" pitchFamily="18" charset="0"/>
                <a:cs typeface="Times New Roman" pitchFamily="18" charset="0"/>
              </a:rPr>
              <a:t>пятиопорное</a:t>
            </a:r>
            <a:r>
              <a:rPr lang="ru-RU" i="1" dirty="0">
                <a:latin typeface="Times New Roman" pitchFamily="18" charset="0"/>
                <a:cs typeface="Times New Roman" pitchFamily="18" charset="0"/>
              </a:rPr>
              <a:t> положение. Голова про­должает вертикаль туловища, спина ровная или чуть полукруглая, руки, выпрямленные в локтевых суставах, располагаются чуть шире плеч или в пределах двойной ширины плеч. Взгляд направлен на расстояние 1 м за стартовую линию. Кисти рук опираются на боль­шой и указательный пальцы, кисть параллельна линии старта.</a:t>
            </a:r>
          </a:p>
        </p:txBody>
      </p:sp>
      <p:sp>
        <p:nvSpPr>
          <p:cNvPr id="3" name="Прямоугольник 2"/>
          <p:cNvSpPr/>
          <p:nvPr/>
        </p:nvSpPr>
        <p:spPr>
          <a:xfrm>
            <a:off x="5220072" y="1093747"/>
            <a:ext cx="3168352" cy="4247317"/>
          </a:xfrm>
          <a:prstGeom prst="rect">
            <a:avLst/>
          </a:prstGeom>
        </p:spPr>
        <p:txBody>
          <a:bodyPr wrap="square">
            <a:spAutoFit/>
          </a:bodyPr>
          <a:lstStyle/>
          <a:p>
            <a:r>
              <a:rPr lang="ru-RU" i="1" dirty="0">
                <a:latin typeface="Times New Roman" pitchFamily="18" charset="0"/>
                <a:cs typeface="Times New Roman" pitchFamily="18" charset="0"/>
              </a:rPr>
              <a:t>По команде </a:t>
            </a:r>
            <a:r>
              <a:rPr lang="ru-RU" b="1" i="1" dirty="0">
                <a:latin typeface="Times New Roman" pitchFamily="18" charset="0"/>
                <a:cs typeface="Times New Roman" pitchFamily="18" charset="0"/>
              </a:rPr>
              <a:t>«</a:t>
            </a:r>
            <a:r>
              <a:rPr lang="ru-RU" b="1" i="1" dirty="0">
                <a:solidFill>
                  <a:srgbClr val="FF0000"/>
                </a:solidFill>
                <a:latin typeface="Times New Roman" pitchFamily="18" charset="0"/>
                <a:cs typeface="Times New Roman" pitchFamily="18" charset="0"/>
              </a:rPr>
              <a:t>Внимание</a:t>
            </a:r>
            <a:r>
              <a:rPr lang="ru-RU" b="1" i="1" dirty="0">
                <a:latin typeface="Times New Roman" pitchFamily="18" charset="0"/>
                <a:cs typeface="Times New Roman" pitchFamily="18" charset="0"/>
              </a:rPr>
              <a:t>!»</a:t>
            </a:r>
            <a:r>
              <a:rPr lang="ru-RU" i="1" dirty="0">
                <a:latin typeface="Times New Roman" pitchFamily="18" charset="0"/>
                <a:cs typeface="Times New Roman" pitchFamily="18" charset="0"/>
              </a:rPr>
              <a:t> бегун отрывает колено сзади стоящей ноги от опоры, поднимая таз. Обычно высота подъема таза нахо­дится на 7—15 см выше уровня плеч. Плечи выдвигаются несколь­ко вперед, чуть за линию старта. Бегун опирается на руки и колод­ки. Важно, чтобы спортсмен давил на колодки, ожидая стартовую команду</a:t>
            </a:r>
            <a:r>
              <a:rPr lang="ru-RU" i="1" dirty="0"/>
              <a:t> </a:t>
            </a:r>
          </a:p>
        </p:txBody>
      </p:sp>
      <p:sp>
        <p:nvSpPr>
          <p:cNvPr id="4" name="Прямоугольник 3"/>
          <p:cNvSpPr/>
          <p:nvPr/>
        </p:nvSpPr>
        <p:spPr>
          <a:xfrm>
            <a:off x="2771800" y="476672"/>
            <a:ext cx="3456384" cy="461665"/>
          </a:xfrm>
          <a:prstGeom prst="rect">
            <a:avLst/>
          </a:prstGeom>
        </p:spPr>
        <p:txBody>
          <a:bodyPr wrap="square">
            <a:spAutoFit/>
          </a:bodyPr>
          <a:lstStyle/>
          <a:p>
            <a:pPr algn="ctr"/>
            <a:r>
              <a:rPr lang="ru-RU" sz="2400" b="1" i="1" u="sng" dirty="0">
                <a:solidFill>
                  <a:srgbClr val="FF0000"/>
                </a:solidFill>
                <a:latin typeface="Times New Roman" pitchFamily="18" charset="0"/>
                <a:cs typeface="Times New Roman" pitchFamily="18" charset="0"/>
              </a:rPr>
              <a:t>Команды</a:t>
            </a:r>
          </a:p>
        </p:txBody>
      </p:sp>
    </p:spTree>
    <p:extLst>
      <p:ext uri="{BB962C8B-B14F-4D97-AF65-F5344CB8AC3E}">
        <p14:creationId xmlns:p14="http://schemas.microsoft.com/office/powerpoint/2010/main" val="8115130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404664"/>
            <a:ext cx="8136904" cy="5816977"/>
          </a:xfrm>
          <a:prstGeom prst="rect">
            <a:avLst/>
          </a:prstGeom>
        </p:spPr>
        <p:txBody>
          <a:bodyPr wrap="square">
            <a:spAutoFit/>
          </a:bodyPr>
          <a:lstStyle/>
          <a:p>
            <a:pPr algn="ctr" fontAlgn="base"/>
            <a:r>
              <a:rPr lang="ru-RU" sz="2400" b="1" i="1" dirty="0">
                <a:solidFill>
                  <a:srgbClr val="002060"/>
                </a:solidFill>
                <a:latin typeface="Times New Roman" pitchFamily="18" charset="0"/>
                <a:cs typeface="Times New Roman" pitchFamily="18" charset="0"/>
              </a:rPr>
              <a:t>Основные преимущества для здоровья</a:t>
            </a:r>
          </a:p>
          <a:p>
            <a:pPr fontAlgn="base"/>
            <a:endParaRPr lang="ru-RU" sz="1400" dirty="0">
              <a:solidFill>
                <a:srgbClr val="FFFF00"/>
              </a:solidFill>
            </a:endParaRPr>
          </a:p>
          <a:p>
            <a:pPr fontAlgn="base"/>
            <a:r>
              <a:rPr lang="ru-RU" b="1" i="1" dirty="0">
                <a:solidFill>
                  <a:srgbClr val="002060"/>
                </a:solidFill>
              </a:rPr>
              <a:t>1. </a:t>
            </a:r>
            <a:r>
              <a:rPr lang="ru-RU" i="1" dirty="0">
                <a:latin typeface="Times New Roman" pitchFamily="18" charset="0"/>
                <a:cs typeface="Times New Roman" pitchFamily="18" charset="0"/>
              </a:rPr>
              <a:t>Потеря лишнего веса. Исследования показывают, что во время спринта жир сжигается в 9 раз интенсивнее, чем при обычных </a:t>
            </a:r>
            <a:r>
              <a:rPr lang="ru-RU" i="1" dirty="0" err="1">
                <a:latin typeface="Times New Roman" pitchFamily="18" charset="0"/>
                <a:cs typeface="Times New Roman" pitchFamily="18" charset="0"/>
              </a:rPr>
              <a:t>кардио</a:t>
            </a:r>
            <a:r>
              <a:rPr lang="ru-RU" i="1" dirty="0">
                <a:latin typeface="Times New Roman" pitchFamily="18" charset="0"/>
                <a:cs typeface="Times New Roman" pitchFamily="18" charset="0"/>
              </a:rPr>
              <a:t>-тренировках. Данный вид бега также повышает ваш метаболизм, ускоряя скорость протекания обменных процессов в организме. Среди спринтеров отсутствую люди с лишним весом.</a:t>
            </a:r>
          </a:p>
          <a:p>
            <a:pPr fontAlgn="base"/>
            <a:r>
              <a:rPr lang="ru-RU" b="1" i="1" dirty="0">
                <a:solidFill>
                  <a:srgbClr val="002060"/>
                </a:solidFill>
                <a:latin typeface="Times New Roman" pitchFamily="18" charset="0"/>
                <a:cs typeface="Times New Roman" pitchFamily="18" charset="0"/>
              </a:rPr>
              <a:t>2. </a:t>
            </a:r>
            <a:r>
              <a:rPr lang="ru-RU" i="1" dirty="0">
                <a:latin typeface="Times New Roman" pitchFamily="18" charset="0"/>
                <a:cs typeface="Times New Roman" pitchFamily="18" charset="0"/>
              </a:rPr>
              <a:t>Укрепление сердечно-сосудистой системы</a:t>
            </a:r>
            <a:r>
              <a:rPr lang="ru-RU" b="1" i="1" dirty="0">
                <a:latin typeface="Times New Roman" pitchFamily="18" charset="0"/>
                <a:cs typeface="Times New Roman" pitchFamily="18" charset="0"/>
              </a:rPr>
              <a:t>.</a:t>
            </a:r>
            <a:r>
              <a:rPr lang="ru-RU" i="1" dirty="0">
                <a:latin typeface="Times New Roman" pitchFamily="18" charset="0"/>
                <a:cs typeface="Times New Roman" pitchFamily="18" charset="0"/>
              </a:rPr>
              <a:t> Длинные забеги могут вызывать ненужные напряжение на сердце. В отличи от спринта, где существуют всплески максимальной мощности, которые нагружают сердце гораздо меньше. Это повышает выносливость и позволяет проводить несколько тренировок за раз.</a:t>
            </a:r>
          </a:p>
          <a:p>
            <a:pPr fontAlgn="base"/>
            <a:r>
              <a:rPr lang="ru-RU" b="1" i="1" dirty="0">
                <a:solidFill>
                  <a:srgbClr val="002060"/>
                </a:solidFill>
                <a:latin typeface="Times New Roman" pitchFamily="18" charset="0"/>
                <a:cs typeface="Times New Roman" pitchFamily="18" charset="0"/>
              </a:rPr>
              <a:t>3. </a:t>
            </a:r>
            <a:r>
              <a:rPr lang="ru-RU" i="1" dirty="0">
                <a:latin typeface="Times New Roman" pitchFamily="18" charset="0"/>
                <a:cs typeface="Times New Roman" pitchFamily="18" charset="0"/>
              </a:rPr>
              <a:t>Экономия вашего времени. Вы будете поддерживать себя в прекрасной форме и при этом тратить на занятия минимум времени. За 15 – 20 минут вы получаете такую же нагрузку, как от 1 — 1,5 часа занятий в тренажерном зале. Результат — экономия времени и укрепления здоровья.</a:t>
            </a:r>
          </a:p>
          <a:p>
            <a:pPr fontAlgn="base"/>
            <a:r>
              <a:rPr lang="ru-RU" b="1" i="1" dirty="0">
                <a:solidFill>
                  <a:srgbClr val="002060"/>
                </a:solidFill>
                <a:latin typeface="Times New Roman" pitchFamily="18" charset="0"/>
                <a:cs typeface="Times New Roman" pitchFamily="18" charset="0"/>
              </a:rPr>
              <a:t>4. </a:t>
            </a:r>
            <a:r>
              <a:rPr lang="ru-RU" i="1" dirty="0">
                <a:latin typeface="Times New Roman" pitchFamily="18" charset="0"/>
                <a:cs typeface="Times New Roman" pitchFamily="18" charset="0"/>
              </a:rPr>
              <a:t>Быстрые результаты. Нормализация веса, укрепления мышц и связок, увеличение выносливости — уже через 3 недели ежедневный занятий. На то, чтобы получить такие результаты при занятиях другими видами физических упражнений, у вас ушли бы целые месяцы.</a:t>
            </a:r>
          </a:p>
        </p:txBody>
      </p:sp>
    </p:spTree>
    <p:extLst>
      <p:ext uri="{BB962C8B-B14F-4D97-AF65-F5344CB8AC3E}">
        <p14:creationId xmlns:p14="http://schemas.microsoft.com/office/powerpoint/2010/main" val="28600712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8856" y="1653193"/>
            <a:ext cx="1859280" cy="1350264"/>
          </a:xfrm>
          <a:prstGeom prst="rect">
            <a:avLst/>
          </a:prstGeom>
        </p:spPr>
      </p:pic>
      <p:pic>
        <p:nvPicPr>
          <p:cNvPr id="3" name="Рисунок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43808" y="980728"/>
            <a:ext cx="2952328" cy="1515054"/>
          </a:xfrm>
          <a:prstGeom prst="rect">
            <a:avLst/>
          </a:prstGeom>
        </p:spPr>
      </p:pic>
      <p:pic>
        <p:nvPicPr>
          <p:cNvPr id="4" name="Рисунок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56176" y="1653193"/>
            <a:ext cx="2523604" cy="2349922"/>
          </a:xfrm>
          <a:prstGeom prst="rect">
            <a:avLst/>
          </a:prstGeom>
        </p:spPr>
      </p:pic>
      <p:pic>
        <p:nvPicPr>
          <p:cNvPr id="5" name="Рисунок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85952" y="3140968"/>
            <a:ext cx="2272160" cy="3322162"/>
          </a:xfrm>
          <a:prstGeom prst="rect">
            <a:avLst/>
          </a:prstGeom>
        </p:spPr>
      </p:pic>
      <p:pic>
        <p:nvPicPr>
          <p:cNvPr id="6" name="Рисунок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783681" y="2636912"/>
            <a:ext cx="3072582" cy="2458066"/>
          </a:xfrm>
          <a:prstGeom prst="rect">
            <a:avLst/>
          </a:prstGeom>
        </p:spPr>
      </p:pic>
      <p:pic>
        <p:nvPicPr>
          <p:cNvPr id="7" name="Рисунок 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976871" y="5240094"/>
            <a:ext cx="2790665" cy="1509750"/>
          </a:xfrm>
          <a:prstGeom prst="rect">
            <a:avLst/>
          </a:prstGeom>
        </p:spPr>
      </p:pic>
      <p:pic>
        <p:nvPicPr>
          <p:cNvPr id="8" name="Рисунок 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079552" y="3974507"/>
            <a:ext cx="2076351" cy="2531174"/>
          </a:xfrm>
          <a:prstGeom prst="rect">
            <a:avLst/>
          </a:prstGeom>
        </p:spPr>
      </p:pic>
      <p:sp>
        <p:nvSpPr>
          <p:cNvPr id="12" name="Блок-схема: перфолента 11"/>
          <p:cNvSpPr/>
          <p:nvPr/>
        </p:nvSpPr>
        <p:spPr>
          <a:xfrm>
            <a:off x="1619672" y="260648"/>
            <a:ext cx="6192688" cy="648072"/>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i="1" u="sng" dirty="0">
                <a:solidFill>
                  <a:schemeClr val="tx1"/>
                </a:solidFill>
              </a:rPr>
              <a:t>Фотографии лучших спринтеров мира:</a:t>
            </a:r>
          </a:p>
        </p:txBody>
      </p:sp>
    </p:spTree>
    <p:extLst>
      <p:ext uri="{BB962C8B-B14F-4D97-AF65-F5344CB8AC3E}">
        <p14:creationId xmlns:p14="http://schemas.microsoft.com/office/powerpoint/2010/main" val="1869532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899592" y="188640"/>
            <a:ext cx="2971800" cy="1097280"/>
          </a:xfrm>
        </p:spPr>
        <p:txBody>
          <a:bodyPr/>
          <a:lstStyle/>
          <a:p>
            <a:r>
              <a:rPr lang="ru-RU" sz="1800" b="1" i="1" dirty="0">
                <a:solidFill>
                  <a:srgbClr val="FF0000"/>
                </a:solidFill>
                <a:latin typeface="Times New Roman" pitchFamily="18" charset="0"/>
                <a:cs typeface="Times New Roman" pitchFamily="18" charset="0"/>
              </a:rPr>
              <a:t>Виды низкого старта</a:t>
            </a:r>
            <a:br>
              <a:rPr lang="ru-RU" sz="1800" b="1" i="1" dirty="0">
                <a:solidFill>
                  <a:srgbClr val="FF0000"/>
                </a:solidFill>
                <a:latin typeface="Times New Roman" pitchFamily="18" charset="0"/>
                <a:cs typeface="Times New Roman" pitchFamily="18" charset="0"/>
              </a:rPr>
            </a:br>
            <a:endParaRPr lang="ru-RU" sz="1800" b="1" dirty="0">
              <a:solidFill>
                <a:srgbClr val="FF0000"/>
              </a:solidFill>
              <a:latin typeface="Times New Roman" pitchFamily="18" charset="0"/>
              <a:cs typeface="Times New Roman" pitchFamily="18" charset="0"/>
            </a:endParaRPr>
          </a:p>
        </p:txBody>
      </p:sp>
      <p:pic>
        <p:nvPicPr>
          <p:cNvPr id="5" name="Объект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076056" y="548680"/>
            <a:ext cx="3456384" cy="4878288"/>
          </a:xfrm>
        </p:spPr>
      </p:pic>
      <p:sp>
        <p:nvSpPr>
          <p:cNvPr id="4" name="Текст 3"/>
          <p:cNvSpPr>
            <a:spLocks noGrp="1"/>
          </p:cNvSpPr>
          <p:nvPr>
            <p:ph type="body" sz="half" idx="2"/>
          </p:nvPr>
        </p:nvSpPr>
        <p:spPr>
          <a:xfrm>
            <a:off x="467544" y="1412776"/>
            <a:ext cx="3816424" cy="5112568"/>
          </a:xfrm>
        </p:spPr>
        <p:txBody>
          <a:bodyPr>
            <a:normAutofit fontScale="55000" lnSpcReduction="20000"/>
          </a:bodyPr>
          <a:lstStyle/>
          <a:p>
            <a:r>
              <a:rPr lang="ru-RU" sz="2900" i="1" dirty="0">
                <a:latin typeface="Times New Roman" pitchFamily="18" charset="0"/>
                <a:cs typeface="Times New Roman" pitchFamily="18" charset="0"/>
              </a:rPr>
              <a:t>При </a:t>
            </a:r>
            <a:r>
              <a:rPr lang="ru-RU" sz="2900" b="1" i="1" dirty="0">
                <a:latin typeface="Times New Roman" pitchFamily="18" charset="0"/>
                <a:cs typeface="Times New Roman" pitchFamily="18" charset="0"/>
              </a:rPr>
              <a:t>обычном</a:t>
            </a:r>
            <a:r>
              <a:rPr lang="ru-RU" sz="2900" i="1" dirty="0">
                <a:latin typeface="Times New Roman" pitchFamily="18" charset="0"/>
                <a:cs typeface="Times New Roman" pitchFamily="18" charset="0"/>
              </a:rPr>
              <a:t> старте расстояние от стартовой линии до первой колодки </a:t>
            </a:r>
            <a:r>
              <a:rPr lang="ru-RU" sz="2900" i="1" u="sng" dirty="0">
                <a:latin typeface="Times New Roman" pitchFamily="18" charset="0"/>
                <a:cs typeface="Times New Roman" pitchFamily="18" charset="0"/>
              </a:rPr>
              <a:t>1,5 — 2 стопы</a:t>
            </a:r>
            <a:r>
              <a:rPr lang="ru-RU" sz="2900" i="1" dirty="0">
                <a:latin typeface="Times New Roman" pitchFamily="18" charset="0"/>
                <a:cs typeface="Times New Roman" pitchFamily="18" charset="0"/>
              </a:rPr>
              <a:t> , такое же расстояние от первой до второй колодки. Для начинающих спортсменов можно применять расстановку по длине голени, т.е. расстояние до первой колодки и от первой до второй равно длине голени.</a:t>
            </a:r>
          </a:p>
          <a:p>
            <a:r>
              <a:rPr lang="ru-RU" sz="2900" i="1" dirty="0">
                <a:latin typeface="Times New Roman" pitchFamily="18" charset="0"/>
                <a:cs typeface="Times New Roman" pitchFamily="18" charset="0"/>
              </a:rPr>
              <a:t>При </a:t>
            </a:r>
            <a:r>
              <a:rPr lang="ru-RU" sz="2900" b="1" i="1" dirty="0">
                <a:latin typeface="Times New Roman" pitchFamily="18" charset="0"/>
                <a:cs typeface="Times New Roman" pitchFamily="18" charset="0"/>
              </a:rPr>
              <a:t>растянутом</a:t>
            </a:r>
            <a:r>
              <a:rPr lang="ru-RU" sz="2900" i="1" dirty="0">
                <a:latin typeface="Times New Roman" pitchFamily="18" charset="0"/>
                <a:cs typeface="Times New Roman" pitchFamily="18" charset="0"/>
              </a:rPr>
              <a:t> старте расстояние от стартовой линии до первой колодки увеличено </a:t>
            </a:r>
            <a:r>
              <a:rPr lang="ru-RU" sz="2900" i="1" u="sng" dirty="0">
                <a:latin typeface="Times New Roman" pitchFamily="18" charset="0"/>
                <a:cs typeface="Times New Roman" pitchFamily="18" charset="0"/>
              </a:rPr>
              <a:t>от 2 до 3 стоп</a:t>
            </a:r>
            <a:r>
              <a:rPr lang="ru-RU" sz="2900" i="1" dirty="0">
                <a:latin typeface="Times New Roman" pitchFamily="18" charset="0"/>
                <a:cs typeface="Times New Roman" pitchFamily="18" charset="0"/>
              </a:rPr>
              <a:t> , от первой до второй колодки — от 1,5 до 2 стоп.</a:t>
            </a:r>
          </a:p>
          <a:p>
            <a:r>
              <a:rPr lang="ru-RU" sz="2900" i="1" dirty="0">
                <a:latin typeface="Times New Roman" pitchFamily="18" charset="0"/>
                <a:cs typeface="Times New Roman" pitchFamily="18" charset="0"/>
              </a:rPr>
              <a:t>При </a:t>
            </a:r>
            <a:r>
              <a:rPr lang="ru-RU" sz="2900" b="1" i="1" dirty="0">
                <a:latin typeface="Times New Roman" pitchFamily="18" charset="0"/>
                <a:cs typeface="Times New Roman" pitchFamily="18" charset="0"/>
              </a:rPr>
              <a:t>сближенном</a:t>
            </a:r>
            <a:r>
              <a:rPr lang="ru-RU" sz="2900" i="1" dirty="0">
                <a:latin typeface="Times New Roman" pitchFamily="18" charset="0"/>
                <a:cs typeface="Times New Roman" pitchFamily="18" charset="0"/>
              </a:rPr>
              <a:t> старте расстояние от стартовой линии до первой колодки — </a:t>
            </a:r>
            <a:r>
              <a:rPr lang="ru-RU" sz="2900" i="1" u="sng" dirty="0">
                <a:latin typeface="Times New Roman" pitchFamily="18" charset="0"/>
                <a:cs typeface="Times New Roman" pitchFamily="18" charset="0"/>
              </a:rPr>
              <a:t>1,5 стопы</a:t>
            </a:r>
            <a:r>
              <a:rPr lang="ru-RU" sz="2900" i="1" dirty="0">
                <a:latin typeface="Times New Roman" pitchFamily="18" charset="0"/>
                <a:cs typeface="Times New Roman" pitchFamily="18" charset="0"/>
              </a:rPr>
              <a:t> , от первой до второй — 1 стопа.</a:t>
            </a:r>
          </a:p>
          <a:p>
            <a:r>
              <a:rPr lang="ru-RU" sz="2900" i="1" dirty="0">
                <a:latin typeface="Times New Roman" pitchFamily="18" charset="0"/>
                <a:cs typeface="Times New Roman" pitchFamily="18" charset="0"/>
              </a:rPr>
              <a:t>При </a:t>
            </a:r>
            <a:r>
              <a:rPr lang="ru-RU" sz="2900" b="1" i="1" dirty="0">
                <a:latin typeface="Times New Roman" pitchFamily="18" charset="0"/>
                <a:cs typeface="Times New Roman" pitchFamily="18" charset="0"/>
              </a:rPr>
              <a:t>узком</a:t>
            </a:r>
            <a:r>
              <a:rPr lang="ru-RU" sz="2900" i="1" dirty="0">
                <a:latin typeface="Times New Roman" pitchFamily="18" charset="0"/>
                <a:cs typeface="Times New Roman" pitchFamily="18" charset="0"/>
              </a:rPr>
              <a:t> старте расстояние от стартовой линии до первой колодки не меняется, а меняется расстояние от первой до второй колодки от 0,5 стопы и меньше</a:t>
            </a:r>
            <a:r>
              <a:rPr lang="ru-RU" sz="2500" i="1" dirty="0"/>
              <a:t>.</a:t>
            </a:r>
          </a:p>
          <a:p>
            <a:endParaRPr lang="ru-RU" dirty="0"/>
          </a:p>
        </p:txBody>
      </p:sp>
    </p:spTree>
    <p:extLst>
      <p:ext uri="{BB962C8B-B14F-4D97-AF65-F5344CB8AC3E}">
        <p14:creationId xmlns:p14="http://schemas.microsoft.com/office/powerpoint/2010/main" val="37481173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213370"/>
            <a:ext cx="4572000" cy="5539978"/>
          </a:xfrm>
          <a:prstGeom prst="rect">
            <a:avLst/>
          </a:prstGeom>
        </p:spPr>
        <p:txBody>
          <a:bodyPr>
            <a:spAutoFit/>
          </a:bodyPr>
          <a:lstStyle/>
          <a:p>
            <a:pPr algn="ctr" fontAlgn="base"/>
            <a:r>
              <a:rPr lang="ru-RU" b="1" i="1" dirty="0">
                <a:solidFill>
                  <a:srgbClr val="FF0000"/>
                </a:solidFill>
                <a:latin typeface="Times New Roman" pitchFamily="18" charset="0"/>
                <a:cs typeface="Times New Roman" pitchFamily="18" charset="0"/>
              </a:rPr>
              <a:t>Финиширование</a:t>
            </a:r>
          </a:p>
          <a:p>
            <a:pPr fontAlgn="base"/>
            <a:r>
              <a:rPr lang="ru-RU" sz="1600" dirty="0">
                <a:latin typeface="Times New Roman" pitchFamily="18" charset="0"/>
                <a:cs typeface="Times New Roman" pitchFamily="18" charset="0"/>
              </a:rPr>
              <a:t>Максимальную скорость невозможно сохранить до конца дистанции. Примерно за 20—15 м до финиша скорость обычно снижается на 3 — 8 %. Суть финиширования как раз состоит в том, чтобы постараться поддержать максимальную скорость до конца дистанции или снизить влияние негативных факторов на нее.</a:t>
            </a:r>
          </a:p>
          <a:p>
            <a:pPr fontAlgn="base"/>
            <a:r>
              <a:rPr lang="ru-RU" sz="1600" dirty="0">
                <a:latin typeface="Times New Roman" pitchFamily="18" charset="0"/>
                <a:cs typeface="Times New Roman" pitchFamily="18" charset="0"/>
              </a:rPr>
              <a:t>С наступлением утомления сила мышц, участвующих в отталки­вании, снижается, уменьшается длина бегового шага, а значит, падает скорость. Для поддержания скорости необходимо увели­чить частоту беговых шагов, а это можно сделать за счет движения рук, как мы уже говорили выше.</a:t>
            </a:r>
          </a:p>
          <a:p>
            <a:pPr fontAlgn="base"/>
            <a:r>
              <a:rPr lang="ru-RU" sz="1600" dirty="0">
                <a:latin typeface="Times New Roman" pitchFamily="18" charset="0"/>
                <a:cs typeface="Times New Roman" pitchFamily="18" charset="0"/>
              </a:rPr>
              <a:t>Бег на дистанции заканчивается в момент, когда бегун касается створа финиша, т. е. воображаемой вертикальной плоскости, прохо­дящей через линию финиша. Чтобы быстрее ее коснуться, бегуны на последнем шаге делают резкий наклон туловища вперед с отве­дением рук назад. Этот способ называют «бросок грудью» </a:t>
            </a:r>
          </a:p>
        </p:txBody>
      </p:sp>
      <p:sp>
        <p:nvSpPr>
          <p:cNvPr id="3" name="Прямоугольник 2"/>
          <p:cNvSpPr/>
          <p:nvPr/>
        </p:nvSpPr>
        <p:spPr>
          <a:xfrm>
            <a:off x="5076056" y="476672"/>
            <a:ext cx="3582144" cy="4770537"/>
          </a:xfrm>
          <a:prstGeom prst="rect">
            <a:avLst/>
          </a:prstGeom>
        </p:spPr>
        <p:txBody>
          <a:bodyPr wrap="square">
            <a:spAutoFit/>
          </a:bodyPr>
          <a:lstStyle/>
          <a:p>
            <a:r>
              <a:rPr lang="ru-RU" sz="1600" dirty="0">
                <a:latin typeface="Times New Roman" pitchFamily="18" charset="0"/>
                <a:cs typeface="Times New Roman" pitchFamily="18" charset="0"/>
              </a:rPr>
              <a:t>Применяется и другой способ, когда бегун, </a:t>
            </a:r>
            <a:r>
              <a:rPr lang="ru-RU" sz="1600" dirty="0" err="1">
                <a:latin typeface="Times New Roman" pitchFamily="18" charset="0"/>
                <a:cs typeface="Times New Roman" pitchFamily="18" charset="0"/>
              </a:rPr>
              <a:t>наклонясь</a:t>
            </a:r>
            <a:r>
              <a:rPr lang="ru-RU" sz="1600" dirty="0">
                <a:latin typeface="Times New Roman" pitchFamily="18" charset="0"/>
                <a:cs typeface="Times New Roman" pitchFamily="18" charset="0"/>
              </a:rPr>
              <a:t> вперед, одновременно поворачивается к финишной ленточке боком, что­бы коснуться ее плечом. Эти два способа практически одинаковы. Они не увеличивают скорость бега, а ускоряют прикосновение бегуна к ленточке. Это важно, когда несколько бегунов финиши­руют вместе и победу можно вырвать только лишь таким движе­нием. Фотофиниш определит бегуна, обладающего наиболее тех­ничным финишированием. Для тех бегунов, которые не овладели еще техникой финиширования, рекомендуется пробегать финиш­ную линию на полной скорости, не думая о броске на ленточку.</a:t>
            </a:r>
          </a:p>
        </p:txBody>
      </p:sp>
    </p:spTree>
    <p:extLst>
      <p:ext uri="{BB962C8B-B14F-4D97-AF65-F5344CB8AC3E}">
        <p14:creationId xmlns:p14="http://schemas.microsoft.com/office/powerpoint/2010/main" val="295182489"/>
      </p:ext>
    </p:extLst>
  </p:cSld>
  <p:clrMapOvr>
    <a:masterClrMapping/>
  </p:clrMapOvr>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74</TotalTime>
  <Words>465</Words>
  <Application>Microsoft Office PowerPoint</Application>
  <PresentationFormat>Экран (4:3)</PresentationFormat>
  <Paragraphs>44</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Воздушный поток</vt:lpstr>
      <vt:lpstr>  Урок физической культуры</vt:lpstr>
      <vt:lpstr>История создания бега на короткие дистанции:</vt:lpstr>
      <vt:lpstr>Презентация PowerPoint</vt:lpstr>
      <vt:lpstr>Презентация PowerPoint</vt:lpstr>
      <vt:lpstr>Презентация PowerPoint</vt:lpstr>
      <vt:lpstr>Презентация PowerPoint</vt:lpstr>
      <vt:lpstr>Презентация PowerPoint</vt:lpstr>
      <vt:lpstr>Виды низкого старта </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996507566868</cp:lastModifiedBy>
  <cp:revision>10</cp:revision>
  <dcterms:modified xsi:type="dcterms:W3CDTF">2020-11-01T09:59:35Z</dcterms:modified>
</cp:coreProperties>
</file>