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4"/>
  </p:notes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9" r:id="rId9"/>
    <p:sldId id="268" r:id="rId10"/>
    <p:sldId id="261" r:id="rId11"/>
    <p:sldId id="262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 autoAdjust="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80FBF1B-9077-49D0-9A16-2B90AAE578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68C6-9E9B-42FF-9A06-4ED91C1AB8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788ADAA-0CC8-4220-A37C-249CD426102A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52DD333C-ACB1-4B71-B27F-B78C59143A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BD726356-256F-4D82-BB5D-768E269D3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0B3181-9605-49F4-BDB2-2964A1BD1F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58FFEE-A4EA-405E-8590-8C81DA3F7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2EC57E-5603-4052-87AF-CE78C3E0FF8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C9D055-507B-4D45-BE8C-BE0BC24F72FF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8044-C562-4FAE-A657-F1A6FF075262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0426F7-1045-464B-83C9-A33969B3E362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EE3C71-4E99-4AED-A493-4F083D23EB7D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FE98E29-8EDA-4C8F-9ABE-FC110DEB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6944A25-C2A8-4A52-A4FB-4CE11DD4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D0486ED-E6A4-4C34-8484-55D20E12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675CE-6ADC-448D-899A-326478893C6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7969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17A57-0FB7-4E28-A800-74AD36576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79240-6A86-4A7C-87CD-AE414064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EF3C2-EA49-4C86-854E-2F323B50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EE788-ABC3-4673-A665-59BED5D7107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2142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BD189-ED82-419D-B6CF-81928A87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BE115-6BEF-4A11-B978-F9778993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FF8DA-88DE-4573-ABF0-5E49A9B9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DE460-62D1-4BC8-BA18-BEDB4A316F0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9440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0BEAE-3C3D-4158-920C-3ECB70B3F7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7FCF6-30E3-4CC0-BFDB-8292235BCA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AC33F-656A-40EF-AFE3-5159DF0BD9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05D0839-EFE5-433C-9F67-B3C614CCE0A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2364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E5E3AA1E-1566-48A5-AF78-6488F6E53D44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4D9FE03-1D2C-4753-A82B-F5F0EC66B739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6BDA79B-446C-48C7-8862-BE291FFD586B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4424C51C-421F-4AFD-A8E2-9122A62311E1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DD00600-2929-41C1-9F2B-1228BBF4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72EA05C-70CE-4EA2-A392-10A60D65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2EC2317-E82A-44E8-BE4B-187C3773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73321-D168-4996-B922-AD24ED10964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698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C7F59B-9AD2-46F9-9D05-F27153EFA12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B7E32B-D069-45AC-B2F4-6E1EA304CE3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D34782-CC30-4EBF-9E00-E7E1C087E6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94DC771-1E03-4D74-A5B1-9959CDDABC2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0049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B67AD9-8C6C-4DC2-B53D-79534E877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BFCF7A-EB83-4F3F-BC0A-A6FA3CA64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AC729C-D4D5-420A-88AD-DA39790F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07B32-FD49-4F1F-92B0-F3009660BAF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8965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DB39F9-CE64-40B0-B96E-69A51C53E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4E9EF3-6874-4B59-96E7-170184A4B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1216A1-EB6C-4C5E-A7B0-469802BE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8CCDE-1292-46C2-9B05-AAB755D1549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2289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A8295B-C689-4E18-A096-E5F422AEC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343B611-5936-49B8-804E-BB570CCE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C1E964-F140-4DB3-B1D8-23319AD9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1DB70-4789-47C5-AEF6-5C9C943B790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038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AF5832-7EE8-4800-BB99-66C9D3A13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8F08FA-3625-475E-80D5-930C5D31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37E8AC-C33E-4FB8-84A0-61F9CB6B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F1E09-D836-4715-B4AA-C2522A16D86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8549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A195D38-53DA-4500-9AE6-48858F659892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575A0C7-C37F-4924-86A7-1F3C47B82C90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895FE5C-215F-49FF-88B5-5F84DBBEFBDE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167B55AE-8C73-4D03-ACED-E9F1D5957A5A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94437A0F-F389-4591-9A07-7CB82326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6E3F3BD-0575-4B9F-97BC-D926D47F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BC853B9-0726-4C71-9D8F-DA85658E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3AD82-ACEA-4C64-8D6C-47F9A6801AF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8217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8BF3D5-FFE8-40D7-970D-67550DEDDB83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9793BE-F6D7-4425-BE88-8145DDF0EB23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4F9AB7-1120-4486-8381-2C13496F047A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C7455F-0547-45CD-AD06-12A2A9331B01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06CE63-0D3F-479A-A1DB-6F1A682A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>
            <a:extLst>
              <a:ext uri="{FF2B5EF4-FFF2-40B4-BE49-F238E27FC236}">
                <a16:creationId xmlns:a16="http://schemas.microsoft.com/office/drawing/2014/main" id="{F1762FFC-0711-45B9-BF8E-FD33F323C9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67106-5F30-48F1-B3A3-0AFEC7ECC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0ED0-DBE3-4B48-B40F-5FF9E50B4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6A15D-8C71-43E3-B0E2-CF4D5429A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864559A7-5732-4D71-A16F-5ADBFD6478F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6" r:id="rId2"/>
    <p:sldLayoutId id="2147483785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6" r:id="rId9"/>
    <p:sldLayoutId id="2147483782" r:id="rId10"/>
    <p:sldLayoutId id="2147483783" r:id="rId11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>
            <a:extLst>
              <a:ext uri="{FF2B5EF4-FFF2-40B4-BE49-F238E27FC236}">
                <a16:creationId xmlns:a16="http://schemas.microsoft.com/office/drawing/2014/main" id="{91CC1A3C-6225-40AB-8B8A-02AFC84A4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60350"/>
            <a:ext cx="5400675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Эстафетный бе</a:t>
            </a:r>
            <a:r>
              <a:rPr lang="ru-RU" altLang="en-US" sz="5400" b="1">
                <a:solidFill>
                  <a:srgbClr val="0070C0"/>
                </a:solidFill>
              </a:rPr>
              <a:t>г</a:t>
            </a:r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A5DB5DD1-5610-400D-A729-D7E63F19F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5910263"/>
            <a:ext cx="38512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физкультуры СОШ №45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Бишкек  Бауль уулу Акбар </a:t>
            </a: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6A5ADBB6-7EB1-4BB3-8E34-909C07A56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97" y="2338139"/>
            <a:ext cx="3816424" cy="2843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4">
            <a:extLst>
              <a:ext uri="{FF2B5EF4-FFF2-40B4-BE49-F238E27FC236}">
                <a16:creationId xmlns:a16="http://schemas.microsoft.com/office/drawing/2014/main" id="{7EE6C2F0-8332-4B5D-AE57-B4F02DAC2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744416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IMG_0029">
            <a:extLst>
              <a:ext uri="{FF2B5EF4-FFF2-40B4-BE49-F238E27FC236}">
                <a16:creationId xmlns:a16="http://schemas.microsoft.com/office/drawing/2014/main" id="{69AB0209-BC37-4940-BAB7-D16F4F37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/>
          <a:stretch>
            <a:fillRect/>
          </a:stretch>
        </p:blipFill>
        <p:spPr bwMode="auto">
          <a:xfrm>
            <a:off x="1071563" y="1857375"/>
            <a:ext cx="7215187" cy="4714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6">
            <a:extLst>
              <a:ext uri="{FF2B5EF4-FFF2-40B4-BE49-F238E27FC236}">
                <a16:creationId xmlns:a16="http://schemas.microsoft.com/office/drawing/2014/main" id="{F1FD37F6-C65B-48C9-BFFC-B641465B6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96888"/>
            <a:ext cx="83375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3200" b="1">
                <a:solidFill>
                  <a:srgbClr val="0070C0"/>
                </a:solidFill>
              </a:rPr>
              <a:t>Передача эстафетной палочки разрешается только в зоне, по длине равной 20 м.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>
            <a:extLst>
              <a:ext uri="{FF2B5EF4-FFF2-40B4-BE49-F238E27FC236}">
                <a16:creationId xmlns:a16="http://schemas.microsoft.com/office/drawing/2014/main" id="{C5DA0AD0-1DFF-4995-8E0E-76CDB8539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93700"/>
            <a:ext cx="8408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3" name="Text Box 7">
            <a:extLst>
              <a:ext uri="{FF2B5EF4-FFF2-40B4-BE49-F238E27FC236}">
                <a16:creationId xmlns:a16="http://schemas.microsoft.com/office/drawing/2014/main" id="{638BF9B7-9E3A-4EA2-BAB3-563877AD0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393700"/>
            <a:ext cx="837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4" name="Text Box 11">
            <a:extLst>
              <a:ext uri="{FF2B5EF4-FFF2-40B4-BE49-F238E27FC236}">
                <a16:creationId xmlns:a16="http://schemas.microsoft.com/office/drawing/2014/main" id="{CFBF9E9A-6931-4918-BCE9-C66C9901E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4313"/>
            <a:ext cx="842486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Бегун 1-го этапа приближается  с максимальной скоростью к зоне передачи. Когда до зоны разбега ему остаётся 9-11 м, бегун второго этапа стремительно начинает бег стараясь развить возможно большую скорость, чтобы на 2-3 м до конца зоны догоняющий его бегун мог передать ему эстафету. Расстояние между бегунами во время передачи (1-1.3м) равно длине отведённой назад руки бегуна, принимающего эстафету, и длине вытянутой вперёд руки бегуна, передающего его.</a:t>
            </a:r>
          </a:p>
        </p:txBody>
      </p:sp>
      <p:pic>
        <p:nvPicPr>
          <p:cNvPr id="14341" name="Picture 12" descr="IMG_0016">
            <a:extLst>
              <a:ext uri="{FF2B5EF4-FFF2-40B4-BE49-F238E27FC236}">
                <a16:creationId xmlns:a16="http://schemas.microsoft.com/office/drawing/2014/main" id="{72A2C8E9-4A2D-42BA-ABC5-B8BF5347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071814"/>
            <a:ext cx="6500812" cy="3587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>
            <a:extLst>
              <a:ext uri="{FF2B5EF4-FFF2-40B4-BE49-F238E27FC236}">
                <a16:creationId xmlns:a16="http://schemas.microsoft.com/office/drawing/2014/main" id="{51C38134-AF37-4B20-98BB-170DDE2F6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9275"/>
            <a:ext cx="84963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ru-RU" sz="4800" b="1" dirty="0">
              <a:ln w="900" cmpd="sng">
                <a:solidFill>
                  <a:srgbClr val="0070C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4800" b="1" dirty="0">
              <a:ln w="900" cmpd="sng">
                <a:solidFill>
                  <a:srgbClr val="0070C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4800" b="1" dirty="0">
                <a:ln w="900" cmpd="sng">
                  <a:solidFill>
                    <a:srgbClr val="0070C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0A2A3557-954A-44DB-A7FD-8F558FA9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351837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Эстафетный </a:t>
            </a:r>
            <a:r>
              <a:rPr lang="ru-RU" alt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</a:t>
            </a:r>
            <a:r>
              <a:rPr lang="ru-RU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командный вид соревнований, в котором участники поочерёдно пробегают отрезки дистанции, передавая друг другу эстафетную палочку. По правилам соревнований эстафетная палочка имеет массу не менее 50 гр, длину 30 см и диаметр 4 см.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Эстафетный бег на стадионе проводится по кругу беговой дорожки. Беговые эстафеты на стадионе могут включать в себя этапы коротких и средних дистанций. Наряду с этим применяется эстафетный бег с этапами различной длины. Эстафетный бег  проводится по отдельным и общим дорожкам. 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>
            <a:extLst>
              <a:ext uri="{FF2B5EF4-FFF2-40B4-BE49-F238E27FC236}">
                <a16:creationId xmlns:a16="http://schemas.microsoft.com/office/drawing/2014/main" id="{8F268398-8953-42F5-BD68-902FBED6D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4248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считается закончившей дистанцию бега в том случае, если эстафетная палочка пронесена от старта до финиша без нарушений правил соревнований.</a:t>
            </a:r>
          </a:p>
          <a:p>
            <a:pPr eaLnBrk="1" hangingPunct="1"/>
            <a:r>
              <a:rPr lang="ru-RU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Она передаётся из рук в руки, бросать её или перекатывать по дорожке не разрешается.   </a:t>
            </a:r>
          </a:p>
          <a:p>
            <a:pPr eaLnBrk="1" hangingPunct="1"/>
            <a:r>
              <a:rPr lang="ru-RU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передаче палочки запрещается какая – либо помощь одного участника другому.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>
            <a:extLst>
              <a:ext uri="{FF2B5EF4-FFF2-40B4-BE49-F238E27FC236}">
                <a16:creationId xmlns:a16="http://schemas.microsoft.com/office/drawing/2014/main" id="{81A5332F-8AF7-4636-9694-8D1C206FB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33375"/>
            <a:ext cx="8461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бег начинается с низкого старта. Бегун держит эстафетную палочку в правой руке, сжимая её конец тремя или двумя пальцами. А большим и указательным опирается на грунт у стартовой линии. Сложность техники эстафетного бега заключается в передаче эстафеты  на высокой скорости в ограниченной зоне.</a:t>
            </a:r>
          </a:p>
        </p:txBody>
      </p:sp>
      <p:pic>
        <p:nvPicPr>
          <p:cNvPr id="7171" name="Picture 6" descr="IMG_0027">
            <a:extLst>
              <a:ext uri="{FF2B5EF4-FFF2-40B4-BE49-F238E27FC236}">
                <a16:creationId xmlns:a16="http://schemas.microsoft.com/office/drawing/2014/main" id="{E51D910A-B48E-428C-936A-C630309A8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99026"/>
            <a:ext cx="4968553" cy="4005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7" descr="IMG_0014">
            <a:extLst>
              <a:ext uri="{FF2B5EF4-FFF2-40B4-BE49-F238E27FC236}">
                <a16:creationId xmlns:a16="http://schemas.microsoft.com/office/drawing/2014/main" id="{A3D7A7AD-A4BF-4E65-B7F6-115BB8293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0" y="2699026"/>
            <a:ext cx="2737123" cy="3929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>
            <a:extLst>
              <a:ext uri="{FF2B5EF4-FFF2-40B4-BE49-F238E27FC236}">
                <a16:creationId xmlns:a16="http://schemas.microsoft.com/office/drawing/2014/main" id="{3CFFA725-EA9E-46C3-940E-135876FA4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4313"/>
            <a:ext cx="864235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два спосо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 передачи эстафетной палочки по этапам в беге 4х100 м :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Стартующий на первом этапе держит эстафету в правой руке и бежит возможно ближе к бровке. Ожидающий его второй бегун стоит ближе к наружному краю своей дорожки и принимает эстафету левой рукой. Он пробегает     ( вторые 100 метров) по правой стороне своей дорожки и передаёт эстафету левой рукой в правую руку третьего участника. 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способ передачи ( с перекладыванием бегуном принятой эстафеты из одной руки в другую)в эстафете 4х100м менее эффективны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>
            <a:extLst>
              <a:ext uri="{FF2B5EF4-FFF2-40B4-BE49-F238E27FC236}">
                <a16:creationId xmlns:a16="http://schemas.microsoft.com/office/drawing/2014/main" id="{11635B6C-89D4-47E1-81B0-8D61D4BD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5400"/>
            <a:ext cx="8462963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бегущие на 2,3,4-м этапах, используют зоны разбега (10метров)и передачи(20м),чтобы получить эстафету на максимальной скорости и пробежать свой этап с ходу. Бегун принимающий  эстафету, занимает позу, близкую к позе низкого старта, встав правой ногой у линии, обозначающей начало разбега, он левую ногу ставит вперёд,</a:t>
            </a:r>
          </a:p>
          <a:p>
            <a:pPr eaLnBrk="1" hangingPunct="1"/>
            <a:r>
              <a:rPr lang="ru-RU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опирается правой рукой о дорожку, а левую руку отводит вверх - назад. В этом положении спортсмен смотрит назад под левое плечо на приближающегося бегуна. До момента передачи эстафеты у обоих бегунов руки движутся как в спринте</a:t>
            </a:r>
          </a:p>
          <a:p>
            <a:pPr eaLnBrk="1" hangingPunct="1"/>
            <a:endParaRPr lang="ru-RU" altLang="en-US" sz="2000" b="1"/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DBC11E19-7EC4-4313-BE6F-19B7A5DD5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18828"/>
            <a:ext cx="4824536" cy="2437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>
            <a:extLst>
              <a:ext uri="{FF2B5EF4-FFF2-40B4-BE49-F238E27FC236}">
                <a16:creationId xmlns:a16="http://schemas.microsoft.com/office/drawing/2014/main" id="{BE4E3CAA-67BE-4410-8546-01C56CFC6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188913"/>
            <a:ext cx="8658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как только бегун приблизится к принимающему эстафету на расстояние, нужное для передачи, он даёт сигнал «хоп». Поэтому сигналу принимающий эстафету, не снижая темпа и не нарушая ритма бега, выпрямляет левую(для бегунов 2-го и 4-го этапов) руку с опущенной кистью( отведённый большой палец образует с остальными пальцами угол, открытый книзу). В это мгновение бегун, передающий эстафету, быстро вытягивает правую руку и движением снизу вперёд и слегка вверх точно вкладывает эстафетную палочку в кисть принимающего.</a:t>
            </a:r>
          </a:p>
        </p:txBody>
      </p:sp>
      <p:pic>
        <p:nvPicPr>
          <p:cNvPr id="10243" name="Picture 8">
            <a:extLst>
              <a:ext uri="{FF2B5EF4-FFF2-40B4-BE49-F238E27FC236}">
                <a16:creationId xmlns:a16="http://schemas.microsoft.com/office/drawing/2014/main" id="{9CC19B46-7C03-495B-B17C-A85437988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789041"/>
            <a:ext cx="4104456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91D0A24D-BA78-4AF4-83A8-0D7EF7155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50" y="3778981"/>
            <a:ext cx="4248471" cy="2890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D78944A7-3D6B-4AE9-9D9F-89EBB5762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110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CABBD350-E873-4A2C-BAEB-00017A9C7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6" y="-1"/>
            <a:ext cx="4466804" cy="3439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32989039-128C-4C0E-925A-3B685EDD7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114"/>
            <a:ext cx="45720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7611A143-0379-49A3-A6A7-7ACFD6CE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6" y="3429000"/>
            <a:ext cx="4378424" cy="3335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FFD79AD0-3FF1-4959-A523-A9F03E4C3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65" y="3354814"/>
            <a:ext cx="4572000" cy="3484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356</TotalTime>
  <Words>538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996507566868</cp:lastModifiedBy>
  <cp:revision>21</cp:revision>
  <cp:lastPrinted>1601-01-01T00:00:00Z</cp:lastPrinted>
  <dcterms:created xsi:type="dcterms:W3CDTF">2010-03-20T23:52:43Z</dcterms:created>
  <dcterms:modified xsi:type="dcterms:W3CDTF">2020-11-01T10:02:06Z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