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1" r:id="rId3"/>
  </p:sldMasterIdLst>
  <p:notesMasterIdLst>
    <p:notesMasterId r:id="rId18"/>
  </p:notesMasterIdLst>
  <p:sldIdLst>
    <p:sldId id="274" r:id="rId4"/>
    <p:sldId id="256" r:id="rId5"/>
    <p:sldId id="282" r:id="rId6"/>
    <p:sldId id="272" r:id="rId7"/>
    <p:sldId id="257" r:id="rId8"/>
    <p:sldId id="280" r:id="rId9"/>
    <p:sldId id="259" r:id="rId10"/>
    <p:sldId id="260" r:id="rId11"/>
    <p:sldId id="271" r:id="rId12"/>
    <p:sldId id="270" r:id="rId13"/>
    <p:sldId id="284" r:id="rId14"/>
    <p:sldId id="261" r:id="rId15"/>
    <p:sldId id="26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00"/>
    <a:srgbClr val="005426"/>
    <a:srgbClr val="FFFF99"/>
    <a:srgbClr val="1E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09C24-2CFC-4659-B01F-44CC60AA858B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1F55BD0-57E2-4EEB-BD8C-4B1C5EFB2AC9}">
      <dgm:prSet phldrT="[Текст]" custT="1"/>
      <dgm:spPr/>
      <dgm:t>
        <a:bodyPr/>
        <a:lstStyle/>
        <a:p>
          <a:r>
            <a:rPr lang="kk-KZ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Аныктамасы</a:t>
          </a:r>
          <a:endParaRPr lang="ru-RU" sz="3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12A6A7EE-FC09-4375-8F7D-1318C2406B0D}" type="parTrans" cxnId="{31B13EE8-429D-488F-9FFE-FEB21CB7F807}">
      <dgm:prSet/>
      <dgm:spPr/>
      <dgm:t>
        <a:bodyPr/>
        <a:lstStyle/>
        <a:p>
          <a:endParaRPr lang="ru-RU"/>
        </a:p>
      </dgm:t>
    </dgm:pt>
    <dgm:pt modelId="{818BAA98-9A22-4DCB-839A-616BA18CFE9E}" type="sibTrans" cxnId="{31B13EE8-429D-488F-9FFE-FEB21CB7F807}">
      <dgm:prSet/>
      <dgm:spPr/>
      <dgm:t>
        <a:bodyPr/>
        <a:lstStyle/>
        <a:p>
          <a:endParaRPr lang="ru-RU"/>
        </a:p>
      </dgm:t>
    </dgm:pt>
    <dgm:pt modelId="{0FFDDF2E-8589-489E-BAFD-6C40BAF34259}">
      <dgm:prSet phldrT="[Текст]" custT="1"/>
      <dgm:spPr/>
      <dgm:t>
        <a:bodyPr/>
        <a:lstStyle/>
        <a:p>
          <a:endParaRPr lang="ru-RU" sz="3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F4489EB3-166F-479E-8BDD-6B2D2652C531}" type="parTrans" cxnId="{A8C2F9CC-060E-4531-A0AF-F78D153F3BC2}">
      <dgm:prSet/>
      <dgm:spPr/>
      <dgm:t>
        <a:bodyPr/>
        <a:lstStyle/>
        <a:p>
          <a:endParaRPr lang="ru-RU"/>
        </a:p>
      </dgm:t>
    </dgm:pt>
    <dgm:pt modelId="{AC177EDD-4AD4-492C-BEB7-4915B628097D}" type="sibTrans" cxnId="{A8C2F9CC-060E-4531-A0AF-F78D153F3BC2}">
      <dgm:prSet/>
      <dgm:spPr/>
      <dgm:t>
        <a:bodyPr/>
        <a:lstStyle/>
        <a:p>
          <a:endParaRPr lang="ru-RU"/>
        </a:p>
      </dgm:t>
    </dgm:pt>
    <dgm:pt modelId="{65B593CC-62C9-4CE6-A786-3535BB938368}">
      <dgm:prSet phldrT="[Текст]"/>
      <dgm:spPr/>
      <dgm:t>
        <a:bodyPr/>
        <a:lstStyle/>
        <a:p>
          <a:r>
            <a:rPr lang="kk-KZ" dirty="0" smtClean="0">
              <a:latin typeface="Arial" pitchFamily="34" charset="0"/>
              <a:cs typeface="Arial" pitchFamily="34" charset="0"/>
            </a:rPr>
            <a:t>    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1F308DB-9A4E-4364-81C1-EFDC6ACFB621}" type="parTrans" cxnId="{E73D419C-0DFE-4B63-9AC4-690C1416B4DE}">
      <dgm:prSet/>
      <dgm:spPr/>
      <dgm:t>
        <a:bodyPr/>
        <a:lstStyle/>
        <a:p>
          <a:endParaRPr lang="ru-RU"/>
        </a:p>
      </dgm:t>
    </dgm:pt>
    <dgm:pt modelId="{46615647-0624-4BA5-84A4-2D8FF5676F00}" type="sibTrans" cxnId="{E73D419C-0DFE-4B63-9AC4-690C1416B4DE}">
      <dgm:prSet/>
      <dgm:spPr/>
      <dgm:t>
        <a:bodyPr/>
        <a:lstStyle/>
        <a:p>
          <a:endParaRPr lang="ru-RU"/>
        </a:p>
      </dgm:t>
    </dgm:pt>
    <dgm:pt modelId="{0D352F70-1496-4CB0-9850-0A38C8A8793E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3200" b="0" i="0" dirty="0">
            <a:latin typeface="Arial" pitchFamily="34" charset="0"/>
            <a:cs typeface="Arial" pitchFamily="34" charset="0"/>
          </a:endParaRPr>
        </a:p>
      </dgm:t>
    </dgm:pt>
    <dgm:pt modelId="{0244A70E-AEF1-4CEB-806F-902E7CC25051}" type="parTrans" cxnId="{2D850601-A4D8-4AA8-84F5-B30DA60678CE}">
      <dgm:prSet/>
      <dgm:spPr/>
      <dgm:t>
        <a:bodyPr/>
        <a:lstStyle/>
        <a:p>
          <a:endParaRPr lang="ru-RU"/>
        </a:p>
      </dgm:t>
    </dgm:pt>
    <dgm:pt modelId="{3C2EF23E-F858-4E41-81E5-4F27A734FE0A}" type="sibTrans" cxnId="{2D850601-A4D8-4AA8-84F5-B30DA60678CE}">
      <dgm:prSet/>
      <dgm:spPr/>
      <dgm:t>
        <a:bodyPr/>
        <a:lstStyle/>
        <a:p>
          <a:endParaRPr lang="ru-RU"/>
        </a:p>
      </dgm:t>
    </dgm:pt>
    <dgm:pt modelId="{C86EA825-CA43-4678-B1DB-BA5FD6A13188}">
      <dgm:prSet phldrT="[Текст]" phldr="1"/>
      <dgm:spPr/>
      <dgm:t>
        <a:bodyPr/>
        <a:lstStyle/>
        <a:p>
          <a:endParaRPr lang="ru-RU" dirty="0"/>
        </a:p>
      </dgm:t>
    </dgm:pt>
    <dgm:pt modelId="{B8654553-D7AA-4FC6-B050-B4CD103B7261}" type="parTrans" cxnId="{1B5002FB-56AD-4708-B7E4-387D18D37015}">
      <dgm:prSet/>
      <dgm:spPr/>
      <dgm:t>
        <a:bodyPr/>
        <a:lstStyle/>
        <a:p>
          <a:endParaRPr lang="ru-RU"/>
        </a:p>
      </dgm:t>
    </dgm:pt>
    <dgm:pt modelId="{EF75E06B-FCA5-44E6-826A-F3312ED4702C}" type="sibTrans" cxnId="{1B5002FB-56AD-4708-B7E4-387D18D37015}">
      <dgm:prSet/>
      <dgm:spPr/>
      <dgm:t>
        <a:bodyPr/>
        <a:lstStyle/>
        <a:p>
          <a:endParaRPr lang="ru-RU"/>
        </a:p>
      </dgm:t>
    </dgm:pt>
    <dgm:pt modelId="{4CBC253F-764D-476E-8B28-85B8A634A0D2}">
      <dgm:prSet phldrT="[Текст]"/>
      <dgm:spPr/>
      <dgm:t>
        <a:bodyPr/>
        <a:lstStyle/>
        <a:p>
          <a:r>
            <a:rPr lang="kk-KZ" dirty="0" smtClean="0">
              <a:latin typeface="Arial" pitchFamily="34" charset="0"/>
              <a:cs typeface="Arial" pitchFamily="34" charset="0"/>
            </a:rPr>
            <a:t>   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272E39E-91B1-49A0-B6CD-37430EF2C4D9}" type="sibTrans" cxnId="{F9CE4F3A-B310-4607-967E-D456DC7DF4C8}">
      <dgm:prSet/>
      <dgm:spPr/>
      <dgm:t>
        <a:bodyPr/>
        <a:lstStyle/>
        <a:p>
          <a:endParaRPr lang="ru-RU"/>
        </a:p>
      </dgm:t>
    </dgm:pt>
    <dgm:pt modelId="{3E8CE566-FB02-409E-A903-88B89ECD98D4}" type="parTrans" cxnId="{F9CE4F3A-B310-4607-967E-D456DC7DF4C8}">
      <dgm:prSet/>
      <dgm:spPr/>
      <dgm:t>
        <a:bodyPr/>
        <a:lstStyle/>
        <a:p>
          <a:endParaRPr lang="ru-RU"/>
        </a:p>
      </dgm:t>
    </dgm:pt>
    <dgm:pt modelId="{52DE24D9-79DF-4B00-8335-D5D9D0D80CCC}">
      <dgm:prSet phldrT="[Текст]" phldr="1"/>
      <dgm:spPr/>
      <dgm:t>
        <a:bodyPr/>
        <a:lstStyle/>
        <a:p>
          <a:endParaRPr lang="ru-RU" dirty="0"/>
        </a:p>
      </dgm:t>
    </dgm:pt>
    <dgm:pt modelId="{A4B10BF3-1E21-460C-9224-5877B48EEAD6}" type="sibTrans" cxnId="{840CB3AD-3824-4F14-9551-04FB2F477F06}">
      <dgm:prSet/>
      <dgm:spPr/>
      <dgm:t>
        <a:bodyPr/>
        <a:lstStyle/>
        <a:p>
          <a:endParaRPr lang="ru-RU"/>
        </a:p>
      </dgm:t>
    </dgm:pt>
    <dgm:pt modelId="{07C427A9-8ED7-4BD4-A4D2-75989D2FE1AB}" type="parTrans" cxnId="{840CB3AD-3824-4F14-9551-04FB2F477F06}">
      <dgm:prSet/>
      <dgm:spPr/>
      <dgm:t>
        <a:bodyPr/>
        <a:lstStyle/>
        <a:p>
          <a:endParaRPr lang="ru-RU"/>
        </a:p>
      </dgm:t>
    </dgm:pt>
    <dgm:pt modelId="{B2B0A447-09AA-4E9F-8C4D-9F630AF72B40}" type="pres">
      <dgm:prSet presAssocID="{7AA09C24-2CFC-4659-B01F-44CC60AA85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010A7-A2B9-4012-BBFF-9C6884355F85}" type="pres">
      <dgm:prSet presAssocID="{0D352F70-1496-4CB0-9850-0A38C8A8793E}" presName="boxAndChildren" presStyleCnt="0"/>
      <dgm:spPr/>
    </dgm:pt>
    <dgm:pt modelId="{F428CCCA-114E-4797-B475-17C9E719C2DE}" type="pres">
      <dgm:prSet presAssocID="{0D352F70-1496-4CB0-9850-0A38C8A8793E}" presName="parentTextBox" presStyleLbl="node1" presStyleIdx="0" presStyleCnt="3"/>
      <dgm:spPr/>
      <dgm:t>
        <a:bodyPr/>
        <a:lstStyle/>
        <a:p>
          <a:endParaRPr lang="ru-RU"/>
        </a:p>
      </dgm:t>
    </dgm:pt>
    <dgm:pt modelId="{783E77B5-F8F8-46FC-8413-E6D321BA0C69}" type="pres">
      <dgm:prSet presAssocID="{0D352F70-1496-4CB0-9850-0A38C8A8793E}" presName="entireBox" presStyleLbl="node1" presStyleIdx="0" presStyleCnt="3" custLinFactNeighborY="272"/>
      <dgm:spPr/>
      <dgm:t>
        <a:bodyPr/>
        <a:lstStyle/>
        <a:p>
          <a:endParaRPr lang="ru-RU"/>
        </a:p>
      </dgm:t>
    </dgm:pt>
    <dgm:pt modelId="{1176520F-2762-41F3-B90C-5478A568F41F}" type="pres">
      <dgm:prSet presAssocID="{0D352F70-1496-4CB0-9850-0A38C8A8793E}" presName="descendantBox" presStyleCnt="0"/>
      <dgm:spPr/>
    </dgm:pt>
    <dgm:pt modelId="{7E5EE758-6EDF-4CF4-A2FE-D450353260AB}" type="pres">
      <dgm:prSet presAssocID="{C86EA825-CA43-4678-B1DB-BA5FD6A13188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83A7E-FE67-4A32-8D1F-7F261B8F28D4}" type="pres">
      <dgm:prSet presAssocID="{AC177EDD-4AD4-492C-BEB7-4915B628097D}" presName="sp" presStyleCnt="0"/>
      <dgm:spPr/>
    </dgm:pt>
    <dgm:pt modelId="{1F53A611-0B80-4048-A989-33D48E1C0650}" type="pres">
      <dgm:prSet presAssocID="{0FFDDF2E-8589-489E-BAFD-6C40BAF34259}" presName="arrowAndChildren" presStyleCnt="0"/>
      <dgm:spPr/>
    </dgm:pt>
    <dgm:pt modelId="{EEC5CB02-D541-4C62-A60D-9798C5773B22}" type="pres">
      <dgm:prSet presAssocID="{0FFDDF2E-8589-489E-BAFD-6C40BAF34259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724D44B-2595-40C3-90B6-551B1F433A39}" type="pres">
      <dgm:prSet presAssocID="{0FFDDF2E-8589-489E-BAFD-6C40BAF34259}" presName="arrow" presStyleLbl="node1" presStyleIdx="1" presStyleCnt="3"/>
      <dgm:spPr/>
      <dgm:t>
        <a:bodyPr/>
        <a:lstStyle/>
        <a:p>
          <a:endParaRPr lang="ru-RU"/>
        </a:p>
      </dgm:t>
    </dgm:pt>
    <dgm:pt modelId="{EFAA33D1-5316-4B11-8998-7A15891415E9}" type="pres">
      <dgm:prSet presAssocID="{0FFDDF2E-8589-489E-BAFD-6C40BAF34259}" presName="descendantArrow" presStyleCnt="0"/>
      <dgm:spPr/>
    </dgm:pt>
    <dgm:pt modelId="{C36CFA71-22F9-427B-AB92-2CDF9A195D65}" type="pres">
      <dgm:prSet presAssocID="{4CBC253F-764D-476E-8B28-85B8A634A0D2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CEEDA-A901-44E4-8AD2-CC1062307C0A}" type="pres">
      <dgm:prSet presAssocID="{65B593CC-62C9-4CE6-A786-3535BB938368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862AE-A1A7-4277-AB91-7644CF1239F2}" type="pres">
      <dgm:prSet presAssocID="{818BAA98-9A22-4DCB-839A-616BA18CFE9E}" presName="sp" presStyleCnt="0"/>
      <dgm:spPr/>
    </dgm:pt>
    <dgm:pt modelId="{786DBC9D-7F1B-4EA5-8131-337EFB3BD84D}" type="pres">
      <dgm:prSet presAssocID="{01F55BD0-57E2-4EEB-BD8C-4B1C5EFB2AC9}" presName="arrowAndChildren" presStyleCnt="0"/>
      <dgm:spPr/>
    </dgm:pt>
    <dgm:pt modelId="{AF35DE53-79F5-4EC1-8655-C9C5AE92F297}" type="pres">
      <dgm:prSet presAssocID="{01F55BD0-57E2-4EEB-BD8C-4B1C5EFB2AC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2157F57-2954-4C67-8598-D76F65B9755E}" type="pres">
      <dgm:prSet presAssocID="{01F55BD0-57E2-4EEB-BD8C-4B1C5EFB2AC9}" presName="arrow" presStyleLbl="node1" presStyleIdx="2" presStyleCnt="3"/>
      <dgm:spPr/>
      <dgm:t>
        <a:bodyPr/>
        <a:lstStyle/>
        <a:p>
          <a:endParaRPr lang="ru-RU"/>
        </a:p>
      </dgm:t>
    </dgm:pt>
    <dgm:pt modelId="{B049178F-38E9-4CCB-B524-966DBB1AA22A}" type="pres">
      <dgm:prSet presAssocID="{01F55BD0-57E2-4EEB-BD8C-4B1C5EFB2AC9}" presName="descendantArrow" presStyleCnt="0"/>
      <dgm:spPr/>
    </dgm:pt>
    <dgm:pt modelId="{CC1DD894-0DB8-41B6-907A-68C517967B29}" type="pres">
      <dgm:prSet presAssocID="{52DE24D9-79DF-4B00-8335-D5D9D0D80CC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E2788-A122-4A22-9F55-E734751DE7DD}" type="presOf" srcId="{0FFDDF2E-8589-489E-BAFD-6C40BAF34259}" destId="{EEC5CB02-D541-4C62-A60D-9798C5773B22}" srcOrd="0" destOrd="0" presId="urn:microsoft.com/office/officeart/2005/8/layout/process4"/>
    <dgm:cxn modelId="{73F3F63B-CE1E-4DDA-81D0-E4666AEA72B1}" type="presOf" srcId="{52DE24D9-79DF-4B00-8335-D5D9D0D80CCC}" destId="{CC1DD894-0DB8-41B6-907A-68C517967B29}" srcOrd="0" destOrd="0" presId="urn:microsoft.com/office/officeart/2005/8/layout/process4"/>
    <dgm:cxn modelId="{1B5002FB-56AD-4708-B7E4-387D18D37015}" srcId="{0D352F70-1496-4CB0-9850-0A38C8A8793E}" destId="{C86EA825-CA43-4678-B1DB-BA5FD6A13188}" srcOrd="0" destOrd="0" parTransId="{B8654553-D7AA-4FC6-B050-B4CD103B7261}" sibTransId="{EF75E06B-FCA5-44E6-826A-F3312ED4702C}"/>
    <dgm:cxn modelId="{781B7595-58B0-4B87-814F-74759FE8A07A}" type="presOf" srcId="{0D352F70-1496-4CB0-9850-0A38C8A8793E}" destId="{F428CCCA-114E-4797-B475-17C9E719C2DE}" srcOrd="0" destOrd="0" presId="urn:microsoft.com/office/officeart/2005/8/layout/process4"/>
    <dgm:cxn modelId="{840CB3AD-3824-4F14-9551-04FB2F477F06}" srcId="{01F55BD0-57E2-4EEB-BD8C-4B1C5EFB2AC9}" destId="{52DE24D9-79DF-4B00-8335-D5D9D0D80CCC}" srcOrd="0" destOrd="0" parTransId="{07C427A9-8ED7-4BD4-A4D2-75989D2FE1AB}" sibTransId="{A4B10BF3-1E21-460C-9224-5877B48EEAD6}"/>
    <dgm:cxn modelId="{E73D419C-0DFE-4B63-9AC4-690C1416B4DE}" srcId="{0FFDDF2E-8589-489E-BAFD-6C40BAF34259}" destId="{65B593CC-62C9-4CE6-A786-3535BB938368}" srcOrd="1" destOrd="0" parTransId="{B1F308DB-9A4E-4364-81C1-EFDC6ACFB621}" sibTransId="{46615647-0624-4BA5-84A4-2D8FF5676F00}"/>
    <dgm:cxn modelId="{35750BA3-AC8F-4E35-84A4-CC138F8517E2}" type="presOf" srcId="{01F55BD0-57E2-4EEB-BD8C-4B1C5EFB2AC9}" destId="{22157F57-2954-4C67-8598-D76F65B9755E}" srcOrd="1" destOrd="0" presId="urn:microsoft.com/office/officeart/2005/8/layout/process4"/>
    <dgm:cxn modelId="{A7C911C3-2A51-4880-9961-91E580D9F89A}" type="presOf" srcId="{4CBC253F-764D-476E-8B28-85B8A634A0D2}" destId="{C36CFA71-22F9-427B-AB92-2CDF9A195D65}" srcOrd="0" destOrd="0" presId="urn:microsoft.com/office/officeart/2005/8/layout/process4"/>
    <dgm:cxn modelId="{D96D3A39-99F2-4BED-865C-B9121C12C724}" type="presOf" srcId="{01F55BD0-57E2-4EEB-BD8C-4B1C5EFB2AC9}" destId="{AF35DE53-79F5-4EC1-8655-C9C5AE92F297}" srcOrd="0" destOrd="0" presId="urn:microsoft.com/office/officeart/2005/8/layout/process4"/>
    <dgm:cxn modelId="{F9CE4F3A-B310-4607-967E-D456DC7DF4C8}" srcId="{0FFDDF2E-8589-489E-BAFD-6C40BAF34259}" destId="{4CBC253F-764D-476E-8B28-85B8A634A0D2}" srcOrd="0" destOrd="0" parTransId="{3E8CE566-FB02-409E-A903-88B89ECD98D4}" sibTransId="{E272E39E-91B1-49A0-B6CD-37430EF2C4D9}"/>
    <dgm:cxn modelId="{89F381F1-DC04-4D4D-947A-DEDF2EC30D2B}" type="presOf" srcId="{65B593CC-62C9-4CE6-A786-3535BB938368}" destId="{EF3CEEDA-A901-44E4-8AD2-CC1062307C0A}" srcOrd="0" destOrd="0" presId="urn:microsoft.com/office/officeart/2005/8/layout/process4"/>
    <dgm:cxn modelId="{2D850601-A4D8-4AA8-84F5-B30DA60678CE}" srcId="{7AA09C24-2CFC-4659-B01F-44CC60AA858B}" destId="{0D352F70-1496-4CB0-9850-0A38C8A8793E}" srcOrd="2" destOrd="0" parTransId="{0244A70E-AEF1-4CEB-806F-902E7CC25051}" sibTransId="{3C2EF23E-F858-4E41-81E5-4F27A734FE0A}"/>
    <dgm:cxn modelId="{CCF1344A-9B9D-4F20-AEB2-168F9C22FA80}" type="presOf" srcId="{0D352F70-1496-4CB0-9850-0A38C8A8793E}" destId="{783E77B5-F8F8-46FC-8413-E6D321BA0C69}" srcOrd="1" destOrd="0" presId="urn:microsoft.com/office/officeart/2005/8/layout/process4"/>
    <dgm:cxn modelId="{02F75507-4BD4-497B-ABEF-9775D9549C89}" type="presOf" srcId="{C86EA825-CA43-4678-B1DB-BA5FD6A13188}" destId="{7E5EE758-6EDF-4CF4-A2FE-D450353260AB}" srcOrd="0" destOrd="0" presId="urn:microsoft.com/office/officeart/2005/8/layout/process4"/>
    <dgm:cxn modelId="{31B13EE8-429D-488F-9FFE-FEB21CB7F807}" srcId="{7AA09C24-2CFC-4659-B01F-44CC60AA858B}" destId="{01F55BD0-57E2-4EEB-BD8C-4B1C5EFB2AC9}" srcOrd="0" destOrd="0" parTransId="{12A6A7EE-FC09-4375-8F7D-1318C2406B0D}" sibTransId="{818BAA98-9A22-4DCB-839A-616BA18CFE9E}"/>
    <dgm:cxn modelId="{A3E06150-B9D9-48F2-8AB3-B24D3EE7096B}" type="presOf" srcId="{7AA09C24-2CFC-4659-B01F-44CC60AA858B}" destId="{B2B0A447-09AA-4E9F-8C4D-9F630AF72B40}" srcOrd="0" destOrd="0" presId="urn:microsoft.com/office/officeart/2005/8/layout/process4"/>
    <dgm:cxn modelId="{642D98E7-AE09-4934-848F-153205103A4F}" type="presOf" srcId="{0FFDDF2E-8589-489E-BAFD-6C40BAF34259}" destId="{2724D44B-2595-40C3-90B6-551B1F433A39}" srcOrd="1" destOrd="0" presId="urn:microsoft.com/office/officeart/2005/8/layout/process4"/>
    <dgm:cxn modelId="{A8C2F9CC-060E-4531-A0AF-F78D153F3BC2}" srcId="{7AA09C24-2CFC-4659-B01F-44CC60AA858B}" destId="{0FFDDF2E-8589-489E-BAFD-6C40BAF34259}" srcOrd="1" destOrd="0" parTransId="{F4489EB3-166F-479E-8BDD-6B2D2652C531}" sibTransId="{AC177EDD-4AD4-492C-BEB7-4915B628097D}"/>
    <dgm:cxn modelId="{2B5C687E-5FA5-4167-9050-3E8F8FF29AAC}" type="presParOf" srcId="{B2B0A447-09AA-4E9F-8C4D-9F630AF72B40}" destId="{6BB010A7-A2B9-4012-BBFF-9C6884355F85}" srcOrd="0" destOrd="0" presId="urn:microsoft.com/office/officeart/2005/8/layout/process4"/>
    <dgm:cxn modelId="{88DAFFA0-AE1D-4B0B-BCEF-D0490AD57FBE}" type="presParOf" srcId="{6BB010A7-A2B9-4012-BBFF-9C6884355F85}" destId="{F428CCCA-114E-4797-B475-17C9E719C2DE}" srcOrd="0" destOrd="0" presId="urn:microsoft.com/office/officeart/2005/8/layout/process4"/>
    <dgm:cxn modelId="{5929B5BD-6FE0-4582-94C0-75EB519C6EDA}" type="presParOf" srcId="{6BB010A7-A2B9-4012-BBFF-9C6884355F85}" destId="{783E77B5-F8F8-46FC-8413-E6D321BA0C69}" srcOrd="1" destOrd="0" presId="urn:microsoft.com/office/officeart/2005/8/layout/process4"/>
    <dgm:cxn modelId="{A0FC92CC-5655-4B32-81D2-E67B6C87D0A6}" type="presParOf" srcId="{6BB010A7-A2B9-4012-BBFF-9C6884355F85}" destId="{1176520F-2762-41F3-B90C-5478A568F41F}" srcOrd="2" destOrd="0" presId="urn:microsoft.com/office/officeart/2005/8/layout/process4"/>
    <dgm:cxn modelId="{F1C05FAE-21EF-49EC-9774-8ED6A6D9845A}" type="presParOf" srcId="{1176520F-2762-41F3-B90C-5478A568F41F}" destId="{7E5EE758-6EDF-4CF4-A2FE-D450353260AB}" srcOrd="0" destOrd="0" presId="urn:microsoft.com/office/officeart/2005/8/layout/process4"/>
    <dgm:cxn modelId="{68C1272A-6328-4298-B5AF-7DAB2F776930}" type="presParOf" srcId="{B2B0A447-09AA-4E9F-8C4D-9F630AF72B40}" destId="{70F83A7E-FE67-4A32-8D1F-7F261B8F28D4}" srcOrd="1" destOrd="0" presId="urn:microsoft.com/office/officeart/2005/8/layout/process4"/>
    <dgm:cxn modelId="{F31E18BB-2BC6-4F5A-847D-9255D7252CEF}" type="presParOf" srcId="{B2B0A447-09AA-4E9F-8C4D-9F630AF72B40}" destId="{1F53A611-0B80-4048-A989-33D48E1C0650}" srcOrd="2" destOrd="0" presId="urn:microsoft.com/office/officeart/2005/8/layout/process4"/>
    <dgm:cxn modelId="{700882D8-E7AE-4DFD-BFD8-2FAD6399B31F}" type="presParOf" srcId="{1F53A611-0B80-4048-A989-33D48E1C0650}" destId="{EEC5CB02-D541-4C62-A60D-9798C5773B22}" srcOrd="0" destOrd="0" presId="urn:microsoft.com/office/officeart/2005/8/layout/process4"/>
    <dgm:cxn modelId="{1141A85A-8DFA-42A9-AC68-06B180BCCB1F}" type="presParOf" srcId="{1F53A611-0B80-4048-A989-33D48E1C0650}" destId="{2724D44B-2595-40C3-90B6-551B1F433A39}" srcOrd="1" destOrd="0" presId="urn:microsoft.com/office/officeart/2005/8/layout/process4"/>
    <dgm:cxn modelId="{7E471DB2-DA8C-4DD5-865F-8EA615FB92D7}" type="presParOf" srcId="{1F53A611-0B80-4048-A989-33D48E1C0650}" destId="{EFAA33D1-5316-4B11-8998-7A15891415E9}" srcOrd="2" destOrd="0" presId="urn:microsoft.com/office/officeart/2005/8/layout/process4"/>
    <dgm:cxn modelId="{94D88F56-44E3-4317-AA19-AB7AE20C86D3}" type="presParOf" srcId="{EFAA33D1-5316-4B11-8998-7A15891415E9}" destId="{C36CFA71-22F9-427B-AB92-2CDF9A195D65}" srcOrd="0" destOrd="0" presId="urn:microsoft.com/office/officeart/2005/8/layout/process4"/>
    <dgm:cxn modelId="{C54F3FC5-8E57-465E-8521-7A35EDA37B93}" type="presParOf" srcId="{EFAA33D1-5316-4B11-8998-7A15891415E9}" destId="{EF3CEEDA-A901-44E4-8AD2-CC1062307C0A}" srcOrd="1" destOrd="0" presId="urn:microsoft.com/office/officeart/2005/8/layout/process4"/>
    <dgm:cxn modelId="{42D17E11-EB55-4E44-9C6A-9E4DD4079EC6}" type="presParOf" srcId="{B2B0A447-09AA-4E9F-8C4D-9F630AF72B40}" destId="{B40862AE-A1A7-4277-AB91-7644CF1239F2}" srcOrd="3" destOrd="0" presId="urn:microsoft.com/office/officeart/2005/8/layout/process4"/>
    <dgm:cxn modelId="{C146631F-1A0E-450E-8ACE-9385A3F66E9C}" type="presParOf" srcId="{B2B0A447-09AA-4E9F-8C4D-9F630AF72B40}" destId="{786DBC9D-7F1B-4EA5-8131-337EFB3BD84D}" srcOrd="4" destOrd="0" presId="urn:microsoft.com/office/officeart/2005/8/layout/process4"/>
    <dgm:cxn modelId="{336D2EE4-9B29-45DF-94C9-5668C7B6D713}" type="presParOf" srcId="{786DBC9D-7F1B-4EA5-8131-337EFB3BD84D}" destId="{AF35DE53-79F5-4EC1-8655-C9C5AE92F297}" srcOrd="0" destOrd="0" presId="urn:microsoft.com/office/officeart/2005/8/layout/process4"/>
    <dgm:cxn modelId="{8D01D062-247D-4218-9E76-207AE067CCA6}" type="presParOf" srcId="{786DBC9D-7F1B-4EA5-8131-337EFB3BD84D}" destId="{22157F57-2954-4C67-8598-D76F65B9755E}" srcOrd="1" destOrd="0" presId="urn:microsoft.com/office/officeart/2005/8/layout/process4"/>
    <dgm:cxn modelId="{21F9CBBD-9723-4039-9B6F-336E43D151C3}" type="presParOf" srcId="{786DBC9D-7F1B-4EA5-8131-337EFB3BD84D}" destId="{B049178F-38E9-4CCB-B524-966DBB1AA22A}" srcOrd="2" destOrd="0" presId="urn:microsoft.com/office/officeart/2005/8/layout/process4"/>
    <dgm:cxn modelId="{71DEC220-1189-4AB2-A386-4D150D54D723}" type="presParOf" srcId="{B049178F-38E9-4CCB-B524-966DBB1AA22A}" destId="{CC1DD894-0DB8-41B6-907A-68C517967B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E77B5-F8F8-46FC-8413-E6D321BA0C69}">
      <dsp:nvSpPr>
        <dsp:cNvPr id="0" name=""/>
        <dsp:cNvSpPr/>
      </dsp:nvSpPr>
      <dsp:spPr>
        <a:xfrm>
          <a:off x="0" y="3926508"/>
          <a:ext cx="8715436" cy="128846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0" i="0" kern="1200" dirty="0">
            <a:latin typeface="Arial" pitchFamily="34" charset="0"/>
            <a:cs typeface="Arial" pitchFamily="34" charset="0"/>
          </a:endParaRPr>
        </a:p>
      </dsp:txBody>
      <dsp:txXfrm>
        <a:off x="0" y="3926508"/>
        <a:ext cx="8715436" cy="695771"/>
      </dsp:txXfrm>
    </dsp:sp>
    <dsp:sp modelId="{7E5EE758-6EDF-4CF4-A2FE-D450353260AB}">
      <dsp:nvSpPr>
        <dsp:cNvPr id="0" name=""/>
        <dsp:cNvSpPr/>
      </dsp:nvSpPr>
      <dsp:spPr>
        <a:xfrm>
          <a:off x="0" y="4595588"/>
          <a:ext cx="8715436" cy="5926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0" y="4595588"/>
        <a:ext cx="8715436" cy="592694"/>
      </dsp:txXfrm>
    </dsp:sp>
    <dsp:sp modelId="{2724D44B-2595-40C3-90B6-551B1F433A39}">
      <dsp:nvSpPr>
        <dsp:cNvPr id="0" name=""/>
        <dsp:cNvSpPr/>
      </dsp:nvSpPr>
      <dsp:spPr>
        <a:xfrm rot="10800000">
          <a:off x="0" y="1963254"/>
          <a:ext cx="8715436" cy="1981659"/>
        </a:xfrm>
        <a:prstGeom prst="upArrowCallou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10800000">
        <a:off x="0" y="1963254"/>
        <a:ext cx="8715436" cy="695562"/>
      </dsp:txXfrm>
    </dsp:sp>
    <dsp:sp modelId="{C36CFA71-22F9-427B-AB92-2CDF9A195D65}">
      <dsp:nvSpPr>
        <dsp:cNvPr id="0" name=""/>
        <dsp:cNvSpPr/>
      </dsp:nvSpPr>
      <dsp:spPr>
        <a:xfrm>
          <a:off x="0" y="2658816"/>
          <a:ext cx="4357718" cy="592516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263144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 smtClean="0">
              <a:latin typeface="Arial" pitchFamily="34" charset="0"/>
              <a:cs typeface="Arial" pitchFamily="34" charset="0"/>
            </a:rPr>
            <a:t>     </a:t>
          </a:r>
          <a:endParaRPr lang="ru-RU" sz="3700" kern="1200" dirty="0">
            <a:latin typeface="Arial" pitchFamily="34" charset="0"/>
            <a:cs typeface="Arial" pitchFamily="34" charset="0"/>
          </a:endParaRPr>
        </a:p>
      </dsp:txBody>
      <dsp:txXfrm>
        <a:off x="0" y="2658816"/>
        <a:ext cx="4357718" cy="592516"/>
      </dsp:txXfrm>
    </dsp:sp>
    <dsp:sp modelId="{EF3CEEDA-A901-44E4-8AD2-CC1062307C0A}">
      <dsp:nvSpPr>
        <dsp:cNvPr id="0" name=""/>
        <dsp:cNvSpPr/>
      </dsp:nvSpPr>
      <dsp:spPr>
        <a:xfrm>
          <a:off x="4357718" y="2658816"/>
          <a:ext cx="4357718" cy="592516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263144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 smtClean="0">
              <a:latin typeface="Arial" pitchFamily="34" charset="0"/>
              <a:cs typeface="Arial" pitchFamily="34" charset="0"/>
            </a:rPr>
            <a:t>      </a:t>
          </a:r>
          <a:endParaRPr lang="ru-RU" sz="3700" kern="1200" dirty="0">
            <a:latin typeface="Arial" pitchFamily="34" charset="0"/>
            <a:cs typeface="Arial" pitchFamily="34" charset="0"/>
          </a:endParaRPr>
        </a:p>
      </dsp:txBody>
      <dsp:txXfrm>
        <a:off x="4357718" y="2658816"/>
        <a:ext cx="4357718" cy="592516"/>
      </dsp:txXfrm>
    </dsp:sp>
    <dsp:sp modelId="{22157F57-2954-4C67-8598-D76F65B9755E}">
      <dsp:nvSpPr>
        <dsp:cNvPr id="0" name=""/>
        <dsp:cNvSpPr/>
      </dsp:nvSpPr>
      <dsp:spPr>
        <a:xfrm rot="10800000">
          <a:off x="0" y="921"/>
          <a:ext cx="8715436" cy="1981659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Аныктамасы</a:t>
          </a:r>
          <a:endParaRPr lang="ru-RU" sz="320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 rot="-10800000">
        <a:off x="0" y="921"/>
        <a:ext cx="8715436" cy="695562"/>
      </dsp:txXfrm>
    </dsp:sp>
    <dsp:sp modelId="{CC1DD894-0DB8-41B6-907A-68C517967B29}">
      <dsp:nvSpPr>
        <dsp:cNvPr id="0" name=""/>
        <dsp:cNvSpPr/>
      </dsp:nvSpPr>
      <dsp:spPr>
        <a:xfrm>
          <a:off x="0" y="696484"/>
          <a:ext cx="8715436" cy="592516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0" y="696484"/>
        <a:ext cx="8715436" cy="592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9AD165-4965-4868-861B-6EE97FD2910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07A8D3-4EBD-452B-8F36-4076B89DA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92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613BB-BB97-4F45-977C-73FFE7CB79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75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5FAA-C6D1-499D-8503-255347DD8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14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8083F-C583-48F5-A011-1C7D1EC8B3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33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4E0EA-5FF5-45E2-9866-59EAEA3EC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46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94A39C-5934-4BE6-B3B9-526CB1D8C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338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0F75-DEE5-4DA0-B101-5B9BD437F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DB4BED-AC1E-49FE-B3E4-834396F3E6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49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88A8D9-1CDB-4DEF-8DBB-545BA40E8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905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B1F440-6044-4C23-B938-51DB66178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42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733E9-9233-4DD2-A9C7-1727B5C7E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84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1B73-00AD-4640-8DF7-378D613D3F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3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A211E-EF40-4C05-8E93-B6F5E44146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67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EC54C3-2BE9-422B-8B84-DF6F916AEE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7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0B8B84-AA3C-4ED1-92EC-0FF8BB610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789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0F09-7363-456F-8C0D-118EA982A8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026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D1BC-8994-4B75-9DE4-0015FA98E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729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35B9-5F9F-45C7-B222-E20AC86A4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199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0434C-5915-469B-8BDC-26ED86FB7C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07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2742-4562-4DFA-94B3-A23F3D221D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670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2F66-79A0-44E6-B96D-AB56FFB88A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408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4CF1-7029-4BB4-A00E-8F47367A2D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76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FEB2-CBCE-4EF9-A97E-0E7DECFC9A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64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C7273-8FD8-4139-9523-FBE9E28440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929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8210-9A9C-409B-BC13-1051A215B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385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52C8-39DD-464D-ADD4-81AC697ED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215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4806-A74C-4125-964F-46F85EB0D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2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8AD9-9F5B-4F03-9FAF-61A8C0C7FD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65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DA86-37DD-4C6C-A4DA-35313F0D6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00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7253-64D8-4200-B2EA-7DF4A272EB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4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7B458-DC66-4000-99DF-DEF247A43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68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A77DC-3C0F-4219-8C25-6914901BF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23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0BB5-7BF9-4E78-A012-D15BA1F86C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89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5B64-D192-493C-BAA5-EE35119B9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33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E38A-CBC5-4353-9F49-445AA25C4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4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021C2-E7E7-42A9-A4EC-76445AF83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51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401B7736-F435-4D7D-A2BD-7B5039D33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39" r:id="rId2"/>
    <p:sldLayoutId id="2147484155" r:id="rId3"/>
    <p:sldLayoutId id="2147484156" r:id="rId4"/>
    <p:sldLayoutId id="2147484157" r:id="rId5"/>
    <p:sldLayoutId id="2147484158" r:id="rId6"/>
    <p:sldLayoutId id="2147484140" r:id="rId7"/>
    <p:sldLayoutId id="2147484159" r:id="rId8"/>
    <p:sldLayoutId id="2147484160" r:id="rId9"/>
    <p:sldLayoutId id="2147484141" r:id="rId10"/>
    <p:sldLayoutId id="21474841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48B68C-1043-4D13-AA25-F804BE0C73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4.wmf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11" Type="http://schemas.openxmlformats.org/officeDocument/2006/relationships/image" Target="../media/image33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2.png"/><Relationship Id="rId9" Type="http://schemas.openxmlformats.org/officeDocument/2006/relationships/image" Target="../media/image6.jpe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43.wm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4" Type="http://schemas.openxmlformats.org/officeDocument/2006/relationships/image" Target="../media/image7.wmf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7.wmf"/><Relationship Id="rId3" Type="http://schemas.openxmlformats.org/officeDocument/2006/relationships/image" Target="../media/image18.jpe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wmf"/><Relationship Id="rId5" Type="http://schemas.openxmlformats.org/officeDocument/2006/relationships/image" Target="../media/image29.png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3.png"/><Relationship Id="rId9" Type="http://schemas.openxmlformats.org/officeDocument/2006/relationships/image" Target="../media/image25.wmf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1214422"/>
            <a:ext cx="4572000" cy="2554545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Алгебра</a:t>
            </a:r>
          </a:p>
          <a:p>
            <a:pPr>
              <a:defRPr/>
            </a:pPr>
            <a:r>
              <a:rPr lang="ru-RU" sz="8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9-класс</a:t>
            </a:r>
          </a:p>
        </p:txBody>
      </p:sp>
      <p:pic>
        <p:nvPicPr>
          <p:cNvPr id="11267" name="Picture 2" descr="C:\Documents and Settings\gdaiyrbekova\Рабочий стол\Новое изображе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643313"/>
            <a:ext cx="235743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2" descr="ff962c65118d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357813"/>
            <a:ext cx="733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857251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47270"/>
            <a:ext cx="2133600" cy="476250"/>
          </a:xfrm>
        </p:spPr>
        <p:txBody>
          <a:bodyPr/>
          <a:lstStyle/>
          <a:p>
            <a:pPr>
              <a:defRPr/>
            </a:pPr>
            <a:fld id="{575613BB-BB97-4F45-977C-73FFE7CB7961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14313" y="1376363"/>
            <a:ext cx="8715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996600"/>
                </a:solidFill>
              </a:rPr>
              <a:t> Первые представления об арифметической и геометрической прогрессиях были уже у древних </a:t>
            </a:r>
            <a:r>
              <a:rPr lang="ru-RU" sz="2400" b="1" dirty="0" err="1" smtClean="0">
                <a:solidFill>
                  <a:srgbClr val="996600"/>
                </a:solidFill>
              </a:rPr>
              <a:t>народов.О</a:t>
            </a:r>
            <a:r>
              <a:rPr lang="ru-RU" sz="2400" b="1" dirty="0" smtClean="0">
                <a:solidFill>
                  <a:srgbClr val="996600"/>
                </a:solidFill>
              </a:rPr>
              <a:t> прогрессиях и их суммах знали древнегреческие ученые</a:t>
            </a:r>
            <a:r>
              <a:rPr lang="ru-RU" sz="2400" b="1" dirty="0" smtClean="0">
                <a:solidFill>
                  <a:srgbClr val="996600"/>
                </a:solidFill>
              </a:rPr>
              <a:t>: </a:t>
            </a:r>
            <a:endParaRPr lang="ru-RU" sz="2400" b="1" dirty="0">
              <a:solidFill>
                <a:srgbClr val="9966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8775" y="476672"/>
            <a:ext cx="840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Древний </a:t>
            </a:r>
            <a:r>
              <a:rPr lang="ru-RU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Египет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-342900" y="386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143125" y="4357688"/>
          <a:ext cx="655320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Формула" r:id="rId3" imgW="1752600" imgH="393700" progId="Equation.3">
                  <p:embed/>
                </p:oleObj>
              </mc:Choice>
              <mc:Fallback>
                <p:oleObj name="Формула" r:id="rId3" imgW="17526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357688"/>
                        <a:ext cx="6553200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2000250" y="3357563"/>
          <a:ext cx="67230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Формула" r:id="rId5" imgW="1790700" imgH="203200" progId="Equation.3">
                  <p:embed/>
                </p:oleObj>
              </mc:Choice>
              <mc:Fallback>
                <p:oleObj name="Формула" r:id="rId5" imgW="17907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357563"/>
                        <a:ext cx="672306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10" descr="MCj0397929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57625"/>
            <a:ext cx="18065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481142"/>
            <a:ext cx="2133600" cy="476250"/>
          </a:xfrm>
        </p:spPr>
        <p:txBody>
          <a:bodyPr/>
          <a:lstStyle/>
          <a:p>
            <a:pPr>
              <a:defRPr/>
            </a:pPr>
            <a:fld id="{137A211E-EF40-4C05-8E93-B6F5E44146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779463" y="2847975"/>
            <a:ext cx="2540000" cy="665163"/>
            <a:chOff x="779664" y="3933830"/>
            <a:chExt cx="2539110" cy="664714"/>
          </a:xfrm>
        </p:grpSpPr>
        <p:pic>
          <p:nvPicPr>
            <p:cNvPr id="16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75832" y="3955602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9898" y="3939952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9664" y="3933830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17842" y="3933830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142875" y="3714750"/>
            <a:ext cx="3775075" cy="681038"/>
            <a:chOff x="131958" y="5022408"/>
            <a:chExt cx="3775328" cy="681722"/>
          </a:xfrm>
        </p:grpSpPr>
        <p:pic>
          <p:nvPicPr>
            <p:cNvPr id="11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3128" y="5022408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7704" y="5045538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4344" y="5061188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410" y="5050302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1590" y="5039416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26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1958" y="5022408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1104900" y="2300288"/>
            <a:ext cx="1928813" cy="652462"/>
            <a:chOff x="1104196" y="3385456"/>
            <a:chExt cx="1928826" cy="653828"/>
          </a:xfrm>
        </p:grpSpPr>
        <p:pic>
          <p:nvPicPr>
            <p:cNvPr id="23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196" y="3390220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9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7138" y="3385456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0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0080" y="3396342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1" name="Picture 2" descr="C:\Documents and Settings\user\Рабочий стол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910" y="1204198"/>
            <a:ext cx="642942" cy="6429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428750" y="1754188"/>
            <a:ext cx="1296988" cy="642937"/>
            <a:chOff x="1428728" y="2840488"/>
            <a:chExt cx="1296770" cy="642942"/>
          </a:xfrm>
        </p:grpSpPr>
        <p:pic>
          <p:nvPicPr>
            <p:cNvPr id="33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2556" y="2840488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4" name="Picture 2" descr="C:\Documents and Settings\user\Рабочий стол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2840488"/>
              <a:ext cx="642942" cy="6429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7" name="TextBox 36"/>
          <p:cNvSpPr txBox="1"/>
          <p:nvPr/>
        </p:nvSpPr>
        <p:spPr>
          <a:xfrm>
            <a:off x="7000875" y="1214438"/>
            <a:ext cx="10477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₁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=1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072313" y="1857375"/>
            <a:ext cx="73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72313" y="2643188"/>
            <a:ext cx="1335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>
                <a:solidFill>
                  <a:srgbClr val="0000FF"/>
                </a:solidFill>
              </a:rPr>
              <a:t>=120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00313" y="1200150"/>
            <a:ext cx="3212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/>
              <a:t>В первом ряду</a:t>
            </a:r>
            <a:r>
              <a:rPr lang="ru-RU" sz="2400" dirty="0" smtClean="0"/>
              <a:t> </a:t>
            </a:r>
            <a:r>
              <a:rPr lang="ru-RU" sz="2400" dirty="0"/>
              <a:t>1 шар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786063" y="1785938"/>
            <a:ext cx="3607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/>
              <a:t>Во втором ряду</a:t>
            </a:r>
            <a:r>
              <a:rPr lang="ru-RU" sz="2400" dirty="0" smtClean="0"/>
              <a:t>  </a:t>
            </a:r>
            <a:r>
              <a:rPr lang="ru-RU" sz="2400" dirty="0"/>
              <a:t>2 </a:t>
            </a:r>
            <a:r>
              <a:rPr lang="ru-RU" sz="2400" dirty="0" smtClean="0"/>
              <a:t>шара</a:t>
            </a:r>
            <a:endParaRPr lang="ru-RU" sz="2400" dirty="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071813" y="2357438"/>
            <a:ext cx="348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/>
              <a:t>В третьем ряду</a:t>
            </a:r>
            <a:r>
              <a:rPr lang="ru-RU" sz="2400" dirty="0" smtClean="0"/>
              <a:t> </a:t>
            </a:r>
            <a:r>
              <a:rPr lang="ru-RU" sz="2400" dirty="0"/>
              <a:t>3 </a:t>
            </a:r>
            <a:r>
              <a:rPr lang="ru-RU" sz="2400" dirty="0" smtClean="0"/>
              <a:t>шара</a:t>
            </a:r>
            <a:endParaRPr lang="ru-RU" sz="2400" dirty="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357563" y="2857500"/>
            <a:ext cx="389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/>
              <a:t>В четвертом ряду</a:t>
            </a:r>
            <a:r>
              <a:rPr lang="ru-RU" sz="2400" dirty="0" smtClean="0"/>
              <a:t>  </a:t>
            </a:r>
            <a:r>
              <a:rPr lang="ru-RU" sz="2400" dirty="0"/>
              <a:t>4 </a:t>
            </a:r>
            <a:r>
              <a:rPr lang="ru-RU" sz="2400" dirty="0" smtClean="0"/>
              <a:t>шара</a:t>
            </a:r>
            <a:endParaRPr lang="ru-RU" sz="2400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929063" y="4071938"/>
            <a:ext cx="3659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/>
              <a:t>В </a:t>
            </a:r>
            <a:r>
              <a:rPr lang="en-US" sz="2400" dirty="0" smtClean="0"/>
              <a:t>n</a:t>
            </a:r>
            <a:r>
              <a:rPr lang="ru-RU" sz="2400" dirty="0" smtClean="0"/>
              <a:t>-м</a:t>
            </a:r>
            <a:r>
              <a:rPr lang="ru-RU" sz="2400" dirty="0" smtClean="0">
                <a:cs typeface="Arial" charset="0"/>
              </a:rPr>
              <a:t> </a:t>
            </a:r>
            <a:r>
              <a:rPr lang="ru-RU" sz="2400" dirty="0" smtClean="0"/>
              <a:t> ряду      </a:t>
            </a:r>
            <a:r>
              <a:rPr lang="en-US" sz="2400" dirty="0"/>
              <a:t>n</a:t>
            </a:r>
            <a:r>
              <a:rPr lang="ru-RU" sz="2400" dirty="0"/>
              <a:t> 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ru-RU" sz="2400" dirty="0" smtClean="0"/>
              <a:t>шаров</a:t>
            </a:r>
            <a:endParaRPr lang="ru-RU" sz="2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072313" y="3143250"/>
            <a:ext cx="1357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600" b="1" i="1" baseline="-30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00063"/>
            <a:ext cx="3019425" cy="10763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43313"/>
            <a:ext cx="2771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Rectangle 39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48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643438"/>
            <a:ext cx="3076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0" name="Rectangle 4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51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124450"/>
            <a:ext cx="34480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3" name="Rectangle 4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54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643563"/>
            <a:ext cx="37814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57188" y="4643438"/>
            <a:ext cx="1268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C00000"/>
                </a:solidFill>
              </a:rPr>
              <a:t>О</a:t>
            </a:r>
            <a:r>
              <a:rPr lang="ru-RU" sz="2800" dirty="0" smtClean="0">
                <a:solidFill>
                  <a:srgbClr val="C00000"/>
                </a:solidFill>
              </a:rPr>
              <a:t>твет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14313" y="5286375"/>
            <a:ext cx="3826368" cy="830997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/>
              <a:t>120 </a:t>
            </a:r>
            <a:r>
              <a:rPr lang="ru-RU" sz="2400" dirty="0" smtClean="0"/>
              <a:t>шаров расположены </a:t>
            </a:r>
          </a:p>
          <a:p>
            <a:pPr eaLnBrk="1" hangingPunct="1"/>
            <a:r>
              <a:rPr lang="ru-RU" sz="2400" dirty="0" smtClean="0"/>
              <a:t>в 15 рядах</a:t>
            </a:r>
            <a:endParaRPr lang="ru-RU" sz="2400" dirty="0"/>
          </a:p>
        </p:txBody>
      </p:sp>
      <p:sp>
        <p:nvSpPr>
          <p:cNvPr id="54" name="Багетная рамка 53"/>
          <p:cNvSpPr/>
          <p:nvPr/>
        </p:nvSpPr>
        <p:spPr>
          <a:xfrm>
            <a:off x="0" y="0"/>
            <a:ext cx="6643688" cy="10429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Всего в форме треугольника </a:t>
            </a:r>
            <a:r>
              <a:rPr lang="ru-RU" sz="3200" dirty="0" err="1" smtClean="0">
                <a:solidFill>
                  <a:srgbClr val="C00000"/>
                </a:solidFill>
              </a:rPr>
              <a:t>раположено</a:t>
            </a:r>
            <a:r>
              <a:rPr lang="ru-RU" sz="3200" dirty="0" smtClean="0">
                <a:solidFill>
                  <a:srgbClr val="C00000"/>
                </a:solidFill>
              </a:rPr>
              <a:t> 120 шаров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" y="3114675"/>
            <a:ext cx="377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3600"/>
              <a:t>...........................</a:t>
            </a:r>
            <a:endParaRPr lang="ru-RU" sz="3600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643813" y="185737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Группа 21"/>
          <p:cNvGrpSpPr>
            <a:grpSpLocks/>
          </p:cNvGrpSpPr>
          <p:nvPr/>
        </p:nvGrpSpPr>
        <p:grpSpPr bwMode="auto">
          <a:xfrm>
            <a:off x="1774825" y="5357813"/>
            <a:ext cx="2214562" cy="642938"/>
            <a:chOff x="1500166" y="4286256"/>
            <a:chExt cx="2214610" cy="643306"/>
          </a:xfrm>
        </p:grpSpPr>
        <p:grpSp>
          <p:nvGrpSpPr>
            <p:cNvPr id="22568" name="Группа 14"/>
            <p:cNvGrpSpPr>
              <a:grpSpLocks/>
            </p:cNvGrpSpPr>
            <p:nvPr/>
          </p:nvGrpSpPr>
          <p:grpSpPr bwMode="auto">
            <a:xfrm>
              <a:off x="1500166" y="4286256"/>
              <a:ext cx="2214610" cy="643306"/>
              <a:chOff x="1500166" y="4286256"/>
              <a:chExt cx="2214610" cy="643306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1500166" y="4286256"/>
                <a:ext cx="714390" cy="64330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1</a:t>
                </a:r>
              </a:p>
            </p:txBody>
          </p:sp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2357435" y="4357735"/>
                <a:ext cx="1357341" cy="5718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2569" name="Object 47"/>
            <p:cNvGraphicFramePr>
              <a:graphicFrameLocks noChangeAspect="1"/>
            </p:cNvGraphicFramePr>
            <p:nvPr/>
          </p:nvGraphicFramePr>
          <p:xfrm>
            <a:off x="2495569" y="4424432"/>
            <a:ext cx="1187476" cy="474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1" name="Формула" r:id="rId10" imgW="444114" imgH="177646" progId="Equation.3">
                    <p:embed/>
                  </p:oleObj>
                </mc:Choice>
                <mc:Fallback>
                  <p:oleObj name="Формула" r:id="rId10" imgW="444114" imgH="177646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5569" y="4424432"/>
                          <a:ext cx="1187476" cy="4749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25"/>
          <p:cNvGrpSpPr>
            <a:grpSpLocks/>
          </p:cNvGrpSpPr>
          <p:nvPr/>
        </p:nvGrpSpPr>
        <p:grpSpPr bwMode="auto">
          <a:xfrm>
            <a:off x="5072063" y="5286375"/>
            <a:ext cx="2214562" cy="642938"/>
            <a:chOff x="1500166" y="5072074"/>
            <a:chExt cx="2214587" cy="643257"/>
          </a:xfrm>
        </p:grpSpPr>
        <p:grpSp>
          <p:nvGrpSpPr>
            <p:cNvPr id="22564" name="Группа 15"/>
            <p:cNvGrpSpPr>
              <a:grpSpLocks/>
            </p:cNvGrpSpPr>
            <p:nvPr/>
          </p:nvGrpSpPr>
          <p:grpSpPr bwMode="auto">
            <a:xfrm>
              <a:off x="1500166" y="5072074"/>
              <a:ext cx="2214587" cy="643257"/>
              <a:chOff x="1500166" y="5072074"/>
              <a:chExt cx="2214587" cy="643257"/>
            </a:xfrm>
          </p:grpSpPr>
          <p:sp>
            <p:nvSpPr>
              <p:cNvPr id="60" name="Овал 7"/>
              <p:cNvSpPr/>
              <p:nvPr/>
            </p:nvSpPr>
            <p:spPr>
              <a:xfrm>
                <a:off x="1500166" y="5072074"/>
                <a:ext cx="714383" cy="64325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2</a:t>
                </a:r>
              </a:p>
            </p:txBody>
          </p:sp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2357426" y="5143547"/>
                <a:ext cx="1357327" cy="5717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2565" name="Object 48"/>
            <p:cNvGraphicFramePr>
              <a:graphicFrameLocks noChangeAspect="1"/>
            </p:cNvGraphicFramePr>
            <p:nvPr/>
          </p:nvGraphicFramePr>
          <p:xfrm>
            <a:off x="2500309" y="5143551"/>
            <a:ext cx="1038237" cy="538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2" name="Формула" r:id="rId12" imgW="342603" imgH="177646" progId="Equation.3">
                    <p:embed/>
                  </p:oleObj>
                </mc:Choice>
                <mc:Fallback>
                  <p:oleObj name="Формула" r:id="rId12" imgW="342603" imgH="177646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309" y="5143551"/>
                          <a:ext cx="1038237" cy="538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72375" y="1857375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1 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9039" y="6446862"/>
            <a:ext cx="2133600" cy="476250"/>
          </a:xfrm>
        </p:spPr>
        <p:txBody>
          <a:bodyPr/>
          <a:lstStyle/>
          <a:p>
            <a:pPr>
              <a:defRPr/>
            </a:pPr>
            <a:fld id="{137A211E-EF40-4C05-8E93-B6F5E44146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85 L -0.24844 -0.0018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build="allAtOnce"/>
      <p:bldP spid="39" grpId="0"/>
      <p:bldP spid="40" grpId="0" autoUpdateAnimBg="0"/>
      <p:bldP spid="40" grpId="1"/>
      <p:bldP spid="41" grpId="0" autoUpdateAnimBg="0"/>
      <p:bldP spid="41" grpId="1"/>
      <p:bldP spid="42" grpId="0" autoUpdateAnimBg="0"/>
      <p:bldP spid="42" grpId="1"/>
      <p:bldP spid="43" grpId="0" autoUpdateAnimBg="0"/>
      <p:bldP spid="43" grpId="1"/>
      <p:bldP spid="44" grpId="0" autoUpdateAnimBg="0"/>
      <p:bldP spid="44" grpId="1"/>
      <p:bldP spid="1027" grpId="0"/>
      <p:bldP spid="52" grpId="0"/>
      <p:bldP spid="55" grpId="0"/>
      <p:bldP spid="47" grpId="0"/>
      <p:bldP spid="47" grpId="1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Рабочий стол\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1813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Documents and Settings\user\Рабочий стол\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3071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71813" y="0"/>
            <a:ext cx="6072187" cy="65722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800" b="1" kern="0" dirty="0" smtClean="0">
                <a:solidFill>
                  <a:srgbClr val="006600"/>
                </a:solidFill>
                <a:latin typeface="+mn-lt"/>
              </a:rPr>
              <a:t>   </a:t>
            </a:r>
            <a:r>
              <a:rPr lang="ru-RU" sz="2800" b="1" kern="0" dirty="0" smtClean="0">
                <a:solidFill>
                  <a:srgbClr val="006600"/>
                </a:solidFill>
                <a:latin typeface="+mn-lt"/>
              </a:rPr>
              <a:t>В теплые края перелетала стая перелетных птиц. В первый день они пролетели </a:t>
            </a:r>
            <a:r>
              <a:rPr lang="ru-RU" sz="2800" b="1" kern="0" dirty="0">
                <a:solidFill>
                  <a:srgbClr val="006600"/>
                </a:solidFill>
                <a:latin typeface="+mn-lt"/>
              </a:rPr>
              <a:t>201км</a:t>
            </a:r>
            <a:r>
              <a:rPr lang="ru-RU" sz="2800" b="1" kern="0" dirty="0" smtClean="0">
                <a:solidFill>
                  <a:srgbClr val="006600"/>
                </a:solidFill>
                <a:latin typeface="+mn-lt"/>
              </a:rPr>
              <a:t>, а в каждый последующий день на 2 км больше, чем в предыдущий день</a:t>
            </a:r>
            <a:r>
              <a:rPr lang="ru-RU" sz="2800" b="1" kern="0" dirty="0" smtClean="0">
                <a:solidFill>
                  <a:srgbClr val="006600"/>
                </a:solidFill>
                <a:latin typeface="Arial"/>
                <a:cs typeface="Arial"/>
              </a:rPr>
              <a:t>. За сколько дней перелетные птицы могут долететь в теплые края, если расстояние до туда </a:t>
            </a:r>
            <a:r>
              <a:rPr lang="ru-RU" sz="2800" b="1" kern="0" dirty="0" smtClean="0">
                <a:solidFill>
                  <a:srgbClr val="006600"/>
                </a:solidFill>
                <a:latin typeface="Arial"/>
                <a:cs typeface="Arial"/>
              </a:rPr>
              <a:t>4642 км</a:t>
            </a:r>
            <a:r>
              <a:rPr lang="ru-RU" sz="2800" b="1" kern="0" dirty="0" smtClean="0">
                <a:solidFill>
                  <a:srgbClr val="006600"/>
                </a:solidFill>
                <a:latin typeface="+mn-lt"/>
              </a:rPr>
              <a:t>?</a:t>
            </a:r>
            <a:endParaRPr lang="ru-RU" sz="2800" b="1" kern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5214938"/>
            <a:ext cx="1589088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>
                <a:latin typeface="Segoe UI" pitchFamily="34" charset="0"/>
                <a:cs typeface="Segoe UI" pitchFamily="34" charset="0"/>
              </a:rPr>
              <a:t>₁</a:t>
            </a:r>
            <a:r>
              <a:rPr lang="ru-RU" sz="3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=201 </a:t>
            </a:r>
            <a:endParaRPr lang="ru-RU" sz="3200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6313" y="5214938"/>
            <a:ext cx="881062" cy="5842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d=2</a:t>
            </a:r>
            <a:endParaRPr lang="ru-RU" sz="32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29313" y="5214938"/>
            <a:ext cx="1638300" cy="52387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S</a:t>
            </a:r>
            <a:r>
              <a:rPr lang="en-US" sz="2000">
                <a:latin typeface="Segoe UI" pitchFamily="34" charset="0"/>
                <a:cs typeface="Segoe UI" pitchFamily="34" charset="0"/>
              </a:rPr>
              <a:t>n</a:t>
            </a:r>
            <a:r>
              <a:rPr lang="en-US" sz="2800"/>
              <a:t>=4642</a:t>
            </a:r>
            <a:endParaRPr lang="ru-RU" sz="2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6313" y="5929313"/>
            <a:ext cx="881062" cy="584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00000"/>
                </a:solidFill>
              </a:rPr>
              <a:t>n=?</a:t>
            </a:r>
            <a:endParaRPr lang="ru-RU" sz="320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77447"/>
            <a:ext cx="2133600" cy="476250"/>
          </a:xfrm>
        </p:spPr>
        <p:txBody>
          <a:bodyPr/>
          <a:lstStyle/>
          <a:p>
            <a:pPr>
              <a:defRPr/>
            </a:pPr>
            <a:fld id="{137A211E-EF40-4C05-8E93-B6F5E44146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714375"/>
            <a:ext cx="20256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Решение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42875" y="5643563"/>
            <a:ext cx="1673225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1071563"/>
            <a:ext cx="1670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i="1" dirty="0">
                <a:latin typeface="Segoe UI" pitchFamily="34" charset="0"/>
                <a:cs typeface="Segoe UI" pitchFamily="34" charset="0"/>
              </a:rPr>
              <a:t>₁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>
                <a:latin typeface="+mn-lt"/>
                <a:cs typeface="Times New Roman" pitchFamily="18" charset="0"/>
              </a:rPr>
              <a:t>201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0250" y="1500188"/>
            <a:ext cx="881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d=2</a:t>
            </a:r>
            <a:endParaRPr lang="ru-RU" sz="32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00250" y="1928813"/>
            <a:ext cx="163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S</a:t>
            </a:r>
            <a:r>
              <a:rPr lang="en-US" sz="2000"/>
              <a:t>n</a:t>
            </a:r>
            <a:r>
              <a:rPr lang="en-US" sz="2800"/>
              <a:t>=4642</a:t>
            </a:r>
            <a:endParaRPr lang="ru-RU" sz="280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357313"/>
            <a:ext cx="4276725" cy="10715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928813" y="2828925"/>
            <a:ext cx="2286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28813" y="2357438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2·201+(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/>
              <a:t>-1</a:t>
            </a:r>
            <a:r>
              <a:rPr lang="ru-RU" sz="2800"/>
              <a:t>)·2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57500" y="2786063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2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149725" y="2517775"/>
            <a:ext cx="1325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4642</a:t>
            </a:r>
            <a:endParaRPr lang="ru-RU" sz="28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57375" y="3143250"/>
            <a:ext cx="193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2(201</a:t>
            </a:r>
            <a:r>
              <a:rPr lang="ru-RU" sz="2800"/>
              <a:t>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/>
              <a:t>-1)</a:t>
            </a:r>
            <a:endParaRPr lang="ru-RU" sz="280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857375" y="3594100"/>
            <a:ext cx="20002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71750" y="3468688"/>
            <a:ext cx="385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2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792538" y="3282950"/>
            <a:ext cx="1325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4642</a:t>
            </a:r>
            <a:endParaRPr lang="ru-RU" sz="28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28813" y="3857625"/>
            <a:ext cx="141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(200</a:t>
            </a:r>
            <a:r>
              <a:rPr lang="ru-RU" sz="2800"/>
              <a:t>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n)</a:t>
            </a:r>
            <a:endParaRPr lang="ru-RU" sz="2800"/>
          </a:p>
        </p:txBody>
      </p:sp>
      <p:sp>
        <p:nvSpPr>
          <p:cNvPr id="23569" name="Прямоугольник 24"/>
          <p:cNvSpPr>
            <a:spLocks noChangeArrowheads="1"/>
          </p:cNvSpPr>
          <p:nvPr/>
        </p:nvSpPr>
        <p:spPr bwMode="auto">
          <a:xfrm>
            <a:off x="3214688" y="3857625"/>
            <a:ext cx="132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4642</a:t>
            </a:r>
            <a:endParaRPr lang="ru-RU" sz="28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00250" y="4357688"/>
            <a:ext cx="2811463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latin typeface="Segoe UI" pitchFamily="34" charset="0"/>
                <a:cs typeface="Segoe UI" pitchFamily="34" charset="0"/>
              </a:rPr>
              <a:t>²+200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n-4642=0</a:t>
            </a:r>
            <a:endParaRPr lang="ru-RU" sz="2800"/>
          </a:p>
        </p:txBody>
      </p:sp>
      <p:sp>
        <p:nvSpPr>
          <p:cNvPr id="29" name="Прямоугольник 28"/>
          <p:cNvSpPr/>
          <p:nvPr/>
        </p:nvSpPr>
        <p:spPr>
          <a:xfrm>
            <a:off x="5072063" y="4357688"/>
            <a:ext cx="2603500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n=21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=-221</a:t>
            </a:r>
            <a:endParaRPr lang="ru-RU" sz="2800" dirty="0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000250" y="4929188"/>
            <a:ext cx="5250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=-221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удовлетворяет условие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928813" y="5572125"/>
            <a:ext cx="692943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Птицы долетят до теплых мест за 21 день</a:t>
            </a:r>
            <a:endParaRPr lang="ru-RU" sz="2800" dirty="0">
              <a:solidFill>
                <a:srgbClr val="0000FF"/>
              </a:solidFill>
            </a:endParaRP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012825" y="4809470"/>
            <a:ext cx="2214562" cy="642938"/>
            <a:chOff x="1500166" y="4286256"/>
            <a:chExt cx="2214578" cy="642942"/>
          </a:xfrm>
        </p:grpSpPr>
        <p:grpSp>
          <p:nvGrpSpPr>
            <p:cNvPr id="24615" name="Группа 14"/>
            <p:cNvGrpSpPr>
              <a:grpSpLocks/>
            </p:cNvGrpSpPr>
            <p:nvPr/>
          </p:nvGrpSpPr>
          <p:grpSpPr bwMode="auto">
            <a:xfrm>
              <a:off x="1500166" y="4286256"/>
              <a:ext cx="2214578" cy="642942"/>
              <a:chOff x="1500166" y="4286256"/>
              <a:chExt cx="2214578" cy="642942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1500166" y="4286256"/>
                <a:ext cx="714380" cy="64294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1</a:t>
                </a: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2357422" y="4357694"/>
                <a:ext cx="1357322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4616" name="Object 22"/>
            <p:cNvGraphicFramePr>
              <a:graphicFrameLocks noChangeAspect="1"/>
            </p:cNvGraphicFramePr>
            <p:nvPr/>
          </p:nvGraphicFramePr>
          <p:xfrm>
            <a:off x="2530475" y="4425815"/>
            <a:ext cx="111760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1" name="Формула" r:id="rId4" imgW="418918" imgH="177723" progId="Equation.3">
                    <p:embed/>
                  </p:oleObj>
                </mc:Choice>
                <mc:Fallback>
                  <p:oleObj name="Формула" r:id="rId4" imgW="418918" imgH="177723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0475" y="4425815"/>
                          <a:ext cx="111760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33"/>
          <p:cNvGrpSpPr>
            <a:grpSpLocks/>
          </p:cNvGrpSpPr>
          <p:nvPr/>
        </p:nvGrpSpPr>
        <p:grpSpPr bwMode="auto">
          <a:xfrm>
            <a:off x="1071562" y="5629275"/>
            <a:ext cx="3571875" cy="657225"/>
            <a:chOff x="1500166" y="5072074"/>
            <a:chExt cx="3571900" cy="657112"/>
          </a:xfrm>
        </p:grpSpPr>
        <p:grpSp>
          <p:nvGrpSpPr>
            <p:cNvPr id="24611" name="Группа 15"/>
            <p:cNvGrpSpPr>
              <a:grpSpLocks/>
            </p:cNvGrpSpPr>
            <p:nvPr/>
          </p:nvGrpSpPr>
          <p:grpSpPr bwMode="auto">
            <a:xfrm>
              <a:off x="1500166" y="5072074"/>
              <a:ext cx="3571900" cy="642942"/>
              <a:chOff x="1500166" y="5072074"/>
              <a:chExt cx="3571900" cy="642942"/>
            </a:xfrm>
          </p:grpSpPr>
          <p:sp>
            <p:nvSpPr>
              <p:cNvPr id="37" name="Овал 7"/>
              <p:cNvSpPr/>
              <p:nvPr/>
            </p:nvSpPr>
            <p:spPr>
              <a:xfrm>
                <a:off x="1500166" y="5072074"/>
                <a:ext cx="714380" cy="64282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2</a:t>
                </a: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428859" y="5119691"/>
                <a:ext cx="2643207" cy="57140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4612" name="Object 23"/>
            <p:cNvGraphicFramePr>
              <a:graphicFrameLocks noChangeAspect="1"/>
            </p:cNvGraphicFramePr>
            <p:nvPr/>
          </p:nvGraphicFramePr>
          <p:xfrm>
            <a:off x="2486903" y="5143512"/>
            <a:ext cx="2504795" cy="585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2" name="Формула" r:id="rId6" imgW="1002865" imgH="203112" progId="Equation.3">
                    <p:embed/>
                  </p:oleObj>
                </mc:Choice>
                <mc:Fallback>
                  <p:oleObj name="Формула" r:id="rId6" imgW="1002865" imgH="203112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6903" y="5143512"/>
                          <a:ext cx="2504795" cy="585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Группа 38"/>
          <p:cNvGrpSpPr>
            <a:grpSpLocks/>
          </p:cNvGrpSpPr>
          <p:nvPr/>
        </p:nvGrpSpPr>
        <p:grpSpPr bwMode="auto">
          <a:xfrm>
            <a:off x="5317331" y="4845189"/>
            <a:ext cx="2500312" cy="642938"/>
            <a:chOff x="5072066" y="4286256"/>
            <a:chExt cx="2500330" cy="642942"/>
          </a:xfrm>
        </p:grpSpPr>
        <p:grpSp>
          <p:nvGrpSpPr>
            <p:cNvPr id="24607" name="Группа 16"/>
            <p:cNvGrpSpPr>
              <a:grpSpLocks/>
            </p:cNvGrpSpPr>
            <p:nvPr/>
          </p:nvGrpSpPr>
          <p:grpSpPr bwMode="auto">
            <a:xfrm>
              <a:off x="5072066" y="4286256"/>
              <a:ext cx="2500330" cy="642942"/>
              <a:chOff x="5072066" y="4286256"/>
              <a:chExt cx="2500330" cy="642942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5072066" y="4286256"/>
                <a:ext cx="714380" cy="64294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3</a:t>
                </a:r>
              </a:p>
            </p:txBody>
          </p:sp>
          <p:sp>
            <p:nvSpPr>
              <p:cNvPr id="43" name="Скругленный прямоугольник 12"/>
              <p:cNvSpPr/>
              <p:nvPr/>
            </p:nvSpPr>
            <p:spPr>
              <a:xfrm>
                <a:off x="5929322" y="4349756"/>
                <a:ext cx="1643074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4608" name="Object 24"/>
            <p:cNvGraphicFramePr>
              <a:graphicFrameLocks noChangeAspect="1"/>
            </p:cNvGraphicFramePr>
            <p:nvPr/>
          </p:nvGraphicFramePr>
          <p:xfrm>
            <a:off x="6000761" y="4333751"/>
            <a:ext cx="1357321" cy="518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3" name="Формула" r:id="rId8" imgW="583693" imgH="177646" progId="Equation.3">
                    <p:embed/>
                  </p:oleObj>
                </mc:Choice>
                <mc:Fallback>
                  <p:oleObj name="Формула" r:id="rId8" imgW="583693" imgH="177646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1" y="4333751"/>
                          <a:ext cx="1357321" cy="5187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Группа 43"/>
          <p:cNvGrpSpPr>
            <a:grpSpLocks/>
          </p:cNvGrpSpPr>
          <p:nvPr/>
        </p:nvGrpSpPr>
        <p:grpSpPr bwMode="auto">
          <a:xfrm>
            <a:off x="5382052" y="5629275"/>
            <a:ext cx="2335212" cy="642937"/>
            <a:chOff x="5072066" y="5072074"/>
            <a:chExt cx="2335209" cy="642942"/>
          </a:xfrm>
        </p:grpSpPr>
        <p:grpSp>
          <p:nvGrpSpPr>
            <p:cNvPr id="24603" name="Группа 59"/>
            <p:cNvGrpSpPr>
              <a:grpSpLocks/>
            </p:cNvGrpSpPr>
            <p:nvPr/>
          </p:nvGrpSpPr>
          <p:grpSpPr bwMode="auto">
            <a:xfrm>
              <a:off x="5072066" y="5072074"/>
              <a:ext cx="2286016" cy="642942"/>
              <a:chOff x="5072066" y="5072074"/>
              <a:chExt cx="2286016" cy="642942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5072066" y="5072074"/>
                <a:ext cx="714374" cy="64294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4</a:t>
                </a: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6000752" y="5124461"/>
                <a:ext cx="1357311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4604" name="Object 7"/>
            <p:cNvGraphicFramePr>
              <a:graphicFrameLocks noChangeAspect="1"/>
            </p:cNvGraphicFramePr>
            <p:nvPr/>
          </p:nvGraphicFramePr>
          <p:xfrm>
            <a:off x="5946775" y="5143365"/>
            <a:ext cx="14605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4" name="Формула" r:id="rId10" imgW="507780" imgH="177723" progId="Equation.3">
                    <p:embed/>
                  </p:oleObj>
                </mc:Choice>
                <mc:Fallback>
                  <p:oleObj name="Формула" r:id="rId10" imgW="507780" imgH="177723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6775" y="5143365"/>
                          <a:ext cx="1460500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9" name="Picture 22" descr="ff962c65118d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28875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70509"/>
            <a:ext cx="2133600" cy="476250"/>
          </a:xfrm>
        </p:spPr>
        <p:txBody>
          <a:bodyPr/>
          <a:lstStyle/>
          <a:p>
            <a:pPr>
              <a:defRPr/>
            </a:pPr>
            <a:fld id="{DC747253-64D8-4200-B2EA-7DF4A272EBB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9809 -0.171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7" grpId="0"/>
      <p:bldP spid="8" grpId="0"/>
      <p:bldP spid="9" grpId="0"/>
      <p:bldP spid="14" grpId="0"/>
      <p:bldP spid="16" grpId="0"/>
      <p:bldP spid="18" grpId="0"/>
      <p:bldP spid="19" grpId="0"/>
      <p:bldP spid="22" grpId="0"/>
      <p:bldP spid="23" grpId="0"/>
      <p:bldP spid="24" grpId="0"/>
      <p:bldP spid="23569" grpId="0"/>
      <p:bldP spid="27" grpId="0" animBg="1"/>
      <p:bldP spid="29" grpId="0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лево 17"/>
          <p:cNvSpPr/>
          <p:nvPr/>
        </p:nvSpPr>
        <p:spPr>
          <a:xfrm rot="20212974">
            <a:off x="4298950" y="5332413"/>
            <a:ext cx="979488" cy="484187"/>
          </a:xfrm>
          <a:prstGeom prst="leftArrow">
            <a:avLst/>
          </a:prstGeom>
          <a:solidFill>
            <a:srgbClr val="C000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080629">
            <a:off x="4194175" y="4711700"/>
            <a:ext cx="977900" cy="484188"/>
          </a:xfrm>
          <a:prstGeom prst="leftArrow">
            <a:avLst/>
          </a:prstGeom>
          <a:solidFill>
            <a:srgbClr val="C000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285750" y="2500313"/>
            <a:ext cx="3357563" cy="1571625"/>
          </a:xfrm>
          <a:prstGeom prst="cloudCallout">
            <a:avLst>
              <a:gd name="adj1" fmla="val 87438"/>
              <a:gd name="adj2" fmla="val 12579"/>
            </a:avLst>
          </a:prstGeom>
          <a:ln w="3810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Формула для 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</a:t>
            </a:r>
            <a:r>
              <a:rPr lang="ru-RU" dirty="0" err="1" smtClean="0">
                <a:solidFill>
                  <a:srgbClr val="002060"/>
                </a:solidFill>
              </a:rPr>
              <a:t>го</a:t>
            </a:r>
            <a:r>
              <a:rPr lang="ru-RU" dirty="0" smtClean="0">
                <a:solidFill>
                  <a:srgbClr val="002060"/>
                </a:solidFill>
              </a:rPr>
              <a:t> члена арифметической прогрессии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857250" y="214312"/>
            <a:ext cx="7358063" cy="1214437"/>
          </a:xfrm>
          <a:prstGeom prst="ribbon">
            <a:avLst/>
          </a:prstGeom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Арифметическая  </a:t>
            </a:r>
            <a:r>
              <a:rPr lang="ru-RU" sz="3200" dirty="0">
                <a:solidFill>
                  <a:srgbClr val="C00000"/>
                </a:solidFill>
              </a:rPr>
              <a:t>прогрессия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4857750" y="1428750"/>
            <a:ext cx="3929063" cy="1357313"/>
          </a:xfrm>
          <a:prstGeom prst="cloudCallout">
            <a:avLst>
              <a:gd name="adj1" fmla="val -87739"/>
              <a:gd name="adj2" fmla="val -14318"/>
            </a:avLst>
          </a:prstGeom>
          <a:ln w="3810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>
                <a:solidFill>
                  <a:srgbClr val="002060"/>
                </a:solidFill>
              </a:rPr>
              <a:t>Арифметикалык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прогрессиянын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аныктамасы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42938" y="1571625"/>
            <a:ext cx="2662237" cy="7080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i="1" baseline="-2500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4000" b="1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+d</a:t>
            </a:r>
            <a:endParaRPr lang="ru-RU" sz="4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88" y="3000375"/>
            <a:ext cx="3429000" cy="7080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40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+(n-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)d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264025"/>
            <a:ext cx="3929062" cy="10715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429250"/>
            <a:ext cx="3019425" cy="10763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-облако 14"/>
          <p:cNvSpPr/>
          <p:nvPr/>
        </p:nvSpPr>
        <p:spPr>
          <a:xfrm>
            <a:off x="4929188" y="3786188"/>
            <a:ext cx="4000500" cy="2857500"/>
          </a:xfrm>
          <a:prstGeom prst="cloudCallout">
            <a:avLst>
              <a:gd name="adj1" fmla="val -30910"/>
              <a:gd name="adj2" fmla="val -12751"/>
            </a:avLst>
          </a:prstGeom>
          <a:ln w="3810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Формула для суммы  </a:t>
            </a:r>
            <a:endParaRPr lang="ru-RU" sz="2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первых членов арифметической прогрессии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/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53496"/>
            <a:ext cx="2133600" cy="476250"/>
          </a:xfrm>
        </p:spPr>
        <p:txBody>
          <a:bodyPr/>
          <a:lstStyle/>
          <a:p>
            <a:pPr>
              <a:defRPr/>
            </a:pPr>
            <a:fld id="{DC747253-64D8-4200-B2EA-7DF4A272EBB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1" grpId="0" animBg="1"/>
      <p:bldP spid="7" grpId="0" animBg="1"/>
      <p:bldP spid="9" grpId="0" animBg="1"/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013075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0000FF"/>
                </a:solidFill>
              </a:rPr>
              <a:t>Формула суммы  </a:t>
            </a:r>
            <a:r>
              <a:rPr lang="en-US" sz="4800" b="1" dirty="0" smtClean="0">
                <a:solidFill>
                  <a:srgbClr val="FF0000"/>
                </a:solidFill>
              </a:rPr>
              <a:t>n</a:t>
            </a:r>
            <a:r>
              <a:rPr lang="ru-RU" sz="4800" dirty="0" smtClean="0">
                <a:solidFill>
                  <a:srgbClr val="0000FF"/>
                </a:solidFill>
              </a:rPr>
              <a:t> первых членов арифметической прогрессии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8128"/>
            <a:ext cx="2133600" cy="476250"/>
          </a:xfrm>
        </p:spPr>
        <p:txBody>
          <a:bodyPr/>
          <a:lstStyle/>
          <a:p>
            <a:pPr>
              <a:defRPr/>
            </a:pPr>
            <a:fld id="{575613BB-BB97-4F45-977C-73FFE7CB7961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43000" y="142875"/>
            <a:ext cx="6357938" cy="1071563"/>
          </a:xfrm>
          <a:prstGeom prst="ribbon2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 smtClean="0"/>
              <a:t>Арифметическая прогрессия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428736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357563" y="2124075"/>
            <a:ext cx="2371725" cy="585788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i="1" baseline="-25000" dirty="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3200" b="1" i="1" baseline="-25000" dirty="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r>
              <a:rPr lang="en-US" sz="3200" b="1" i="1" dirty="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3200" b="1" i="1" baseline="-25000" dirty="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i="1" dirty="0" smtClean="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i="1" dirty="0" smtClean="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solidFill>
                <a:srgbClr val="126414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143380"/>
            <a:ext cx="914400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d</a:t>
            </a:r>
            <a:r>
              <a:rPr lang="en-US" sz="3200" dirty="0">
                <a:sym typeface="Symbol"/>
              </a:rPr>
              <a:t>0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4143380"/>
            <a:ext cx="914400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d</a:t>
            </a:r>
            <a:r>
              <a:rPr lang="en-US" sz="3200" dirty="0">
                <a:sym typeface="Symbol"/>
              </a:rPr>
              <a:t>0</a:t>
            </a:r>
            <a:endParaRPr lang="ru-RU" sz="3200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14688" y="6072188"/>
            <a:ext cx="2398712" cy="5842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i="1" baseline="-2500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i="1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3200" b="1" i="1" baseline="-25000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+(n-</a:t>
            </a:r>
            <a:r>
              <a:rPr lang="ru-RU" sz="3200" b="1" i="1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>
                <a:solidFill>
                  <a:srgbClr val="126414"/>
                </a:solidFill>
                <a:latin typeface="Times New Roman" pitchFamily="18" charset="0"/>
                <a:cs typeface="Times New Roman" pitchFamily="18" charset="0"/>
              </a:rPr>
              <a:t>)d</a:t>
            </a:r>
            <a:endParaRPr lang="ru-RU" sz="3200">
              <a:solidFill>
                <a:srgbClr val="126414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71688" y="4071938"/>
            <a:ext cx="176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200">
                <a:cs typeface="Arial" charset="0"/>
              </a:rPr>
              <a:t>Кемүүчү</a:t>
            </a:r>
            <a:endParaRPr lang="ru-RU" sz="3200">
              <a:cs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572250" y="4071938"/>
            <a:ext cx="153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200">
                <a:cs typeface="Arial" charset="0"/>
              </a:rPr>
              <a:t>Өсүүчү</a:t>
            </a:r>
            <a:endParaRPr lang="ru-RU" sz="3200"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5" y="4714875"/>
            <a:ext cx="3929063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3300"/>
                </a:solidFill>
              </a:rPr>
              <a:t>                    3;2;1;-1;-2;…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625" y="4714875"/>
            <a:ext cx="3714750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3300"/>
                </a:solidFill>
              </a:rPr>
              <a:t>d=3</a:t>
            </a:r>
            <a:r>
              <a:rPr lang="kk-KZ" sz="2800" dirty="0">
                <a:solidFill>
                  <a:srgbClr val="003300"/>
                </a:solidFill>
              </a:rPr>
              <a:t>;    </a:t>
            </a:r>
            <a:r>
              <a:rPr lang="ru-RU" sz="2800" dirty="0">
                <a:solidFill>
                  <a:srgbClr val="003300"/>
                </a:solidFill>
              </a:rPr>
              <a:t>-2;1;4;7;10;…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9479" y="2143125"/>
            <a:ext cx="428625" cy="5715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00250" y="5429250"/>
            <a:ext cx="501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00000"/>
                </a:solidFill>
                <a:cs typeface="Arial" charset="0"/>
              </a:rPr>
              <a:t>n</a:t>
            </a:r>
            <a:r>
              <a:rPr lang="ru-RU" sz="3200">
                <a:solidFill>
                  <a:srgbClr val="C00000"/>
                </a:solidFill>
                <a:cs typeface="Arial" charset="0"/>
              </a:rPr>
              <a:t>-мүчөсүнүн  формуласы</a:t>
            </a:r>
            <a:endParaRPr lang="ru-RU" sz="3200">
              <a:cs typeface="Arial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1000125" y="5357813"/>
            <a:ext cx="2714625" cy="642937"/>
            <a:chOff x="1000089" y="4286256"/>
            <a:chExt cx="2714687" cy="643306"/>
          </a:xfrm>
        </p:grpSpPr>
        <p:sp>
          <p:nvSpPr>
            <p:cNvPr id="19" name="Овал 18"/>
            <p:cNvSpPr/>
            <p:nvPr/>
          </p:nvSpPr>
          <p:spPr>
            <a:xfrm>
              <a:off x="1000089" y="4286256"/>
              <a:ext cx="714391" cy="64330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/>
                <a:t>1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857359" y="4357734"/>
              <a:ext cx="1857417" cy="5718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sz="2800" dirty="0">
                  <a:latin typeface="Times New Roman" pitchFamily="18" charset="0"/>
                  <a:cs typeface="Times New Roman" pitchFamily="18" charset="0"/>
                </a:rPr>
                <a:t>Кемүүчү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5286375" y="5357813"/>
            <a:ext cx="2643188" cy="642937"/>
            <a:chOff x="1500166" y="5072074"/>
            <a:chExt cx="2643236" cy="643257"/>
          </a:xfrm>
        </p:grpSpPr>
        <p:sp>
          <p:nvSpPr>
            <p:cNvPr id="24" name="Овал 7"/>
            <p:cNvSpPr/>
            <p:nvPr/>
          </p:nvSpPr>
          <p:spPr>
            <a:xfrm>
              <a:off x="1500166" y="5072074"/>
              <a:ext cx="714388" cy="6432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/>
                <a:t>2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357432" y="5143547"/>
              <a:ext cx="1785970" cy="5717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sz="2800" dirty="0">
                  <a:latin typeface="Times New Roman" pitchFamily="18" charset="0"/>
                  <a:cs typeface="Times New Roman" pitchFamily="18" charset="0"/>
                </a:rPr>
                <a:t>Өсүүчү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429000" y="3429000"/>
            <a:ext cx="2220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200">
                <a:solidFill>
                  <a:srgbClr val="FFFF00"/>
                </a:solidFill>
                <a:cs typeface="Arial" charset="0"/>
              </a:rPr>
              <a:t>Айырмасы</a:t>
            </a:r>
            <a:endParaRPr lang="ru-RU" sz="32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75" y="4714875"/>
            <a:ext cx="1014413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/>
              <a:t>d</a:t>
            </a:r>
            <a:r>
              <a:rPr lang="ru-RU" sz="2800" dirty="0"/>
              <a:t> =-1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86051" y="6468128"/>
            <a:ext cx="2133600" cy="365125"/>
          </a:xfrm>
        </p:spPr>
        <p:txBody>
          <a:bodyPr/>
          <a:lstStyle/>
          <a:p>
            <a:pPr>
              <a:defRPr/>
            </a:pPr>
            <a:fld id="{F9C0434C-5915-469B-8BDC-26ED86FB7C51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  <p:bldP spid="9" grpId="0" animBg="1"/>
      <p:bldP spid="10" grpId="0"/>
      <p:bldP spid="11" grpId="0"/>
      <p:bldP spid="14" grpId="0" animBg="1"/>
      <p:bldP spid="15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1500188" y="1857375"/>
          <a:ext cx="139382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7" name="Формула" r:id="rId3" imgW="393359" imgH="406048" progId="Equation.3">
                  <p:embed/>
                </p:oleObj>
              </mc:Choice>
              <mc:Fallback>
                <p:oleObj name="Формула" r:id="rId3" imgW="393359" imgH="40604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857375"/>
                        <a:ext cx="1393825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4714875" y="1928813"/>
          <a:ext cx="14160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8" name="Формула" r:id="rId5" imgW="393529" imgH="228501" progId="Equation.3">
                  <p:embed/>
                </p:oleObj>
              </mc:Choice>
              <mc:Fallback>
                <p:oleObj name="Формула" r:id="rId5" imgW="393529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1928813"/>
                        <a:ext cx="14160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22" descr="ff962c65118d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1476375" y="3175000"/>
          <a:ext cx="27400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9" name="Формула" r:id="rId8" imgW="761669" imgH="228501" progId="Equation.3">
                  <p:embed/>
                </p:oleObj>
              </mc:Choice>
              <mc:Fallback>
                <p:oleObj name="Формула" r:id="rId8" imgW="761669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175000"/>
                        <a:ext cx="27400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1443038" y="3929063"/>
          <a:ext cx="37449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0" name="Формула" r:id="rId10" imgW="1040948" imgH="228501" progId="Equation.3">
                  <p:embed/>
                </p:oleObj>
              </mc:Choice>
              <mc:Fallback>
                <p:oleObj name="Формула" r:id="rId10" imgW="1040948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3929063"/>
                        <a:ext cx="374491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1500188" y="4881563"/>
            <a:ext cx="2251075" cy="681037"/>
            <a:chOff x="1500166" y="4286256"/>
            <a:chExt cx="2251124" cy="681428"/>
          </a:xfrm>
        </p:grpSpPr>
        <p:grpSp>
          <p:nvGrpSpPr>
            <p:cNvPr id="15385" name="Группа 14"/>
            <p:cNvGrpSpPr>
              <a:grpSpLocks/>
            </p:cNvGrpSpPr>
            <p:nvPr/>
          </p:nvGrpSpPr>
          <p:grpSpPr bwMode="auto">
            <a:xfrm>
              <a:off x="1500166" y="4286256"/>
              <a:ext cx="2214578" cy="642942"/>
              <a:chOff x="1500166" y="4286256"/>
              <a:chExt cx="2214578" cy="642942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500166" y="4286256"/>
                <a:ext cx="714390" cy="64330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1</a:t>
                </a: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357435" y="4357734"/>
                <a:ext cx="1357341" cy="5718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5386" name="Object 9"/>
            <p:cNvGraphicFramePr>
              <a:graphicFrameLocks noChangeAspect="1"/>
            </p:cNvGraphicFramePr>
            <p:nvPr/>
          </p:nvGraphicFramePr>
          <p:xfrm>
            <a:off x="2428860" y="4357694"/>
            <a:ext cx="1322430" cy="609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1" name="Формула" r:id="rId12" imgW="495085" imgH="228501" progId="Equation.3">
                    <p:embed/>
                  </p:oleObj>
                </mc:Choice>
                <mc:Fallback>
                  <p:oleObj name="Формула" r:id="rId12" imgW="495085" imgH="228501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4357694"/>
                          <a:ext cx="1322430" cy="609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Группа 25"/>
          <p:cNvGrpSpPr>
            <a:grpSpLocks/>
          </p:cNvGrpSpPr>
          <p:nvPr/>
        </p:nvGrpSpPr>
        <p:grpSpPr bwMode="auto">
          <a:xfrm>
            <a:off x="1500188" y="5667375"/>
            <a:ext cx="2279650" cy="692150"/>
            <a:chOff x="1500166" y="5072074"/>
            <a:chExt cx="2279676" cy="692494"/>
          </a:xfrm>
        </p:grpSpPr>
        <p:grpSp>
          <p:nvGrpSpPr>
            <p:cNvPr id="15381" name="Группа 15"/>
            <p:cNvGrpSpPr>
              <a:grpSpLocks/>
            </p:cNvGrpSpPr>
            <p:nvPr/>
          </p:nvGrpSpPr>
          <p:grpSpPr bwMode="auto">
            <a:xfrm>
              <a:off x="1500166" y="5072074"/>
              <a:ext cx="2214578" cy="642942"/>
              <a:chOff x="1500166" y="5072074"/>
              <a:chExt cx="2214578" cy="642942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500166" y="5072074"/>
                <a:ext cx="714383" cy="64325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2</a:t>
                </a: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357426" y="5143547"/>
                <a:ext cx="1357327" cy="5717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5382" name="Object 8"/>
            <p:cNvGraphicFramePr>
              <a:graphicFrameLocks noChangeAspect="1"/>
            </p:cNvGraphicFramePr>
            <p:nvPr/>
          </p:nvGraphicFramePr>
          <p:xfrm>
            <a:off x="2357422" y="5072074"/>
            <a:ext cx="1422420" cy="692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2" name="Формула" r:id="rId14" imgW="469900" imgH="228600" progId="Equation.3">
                    <p:embed/>
                  </p:oleObj>
                </mc:Choice>
                <mc:Fallback>
                  <p:oleObj name="Формула" r:id="rId14" imgW="46990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422" y="5072074"/>
                          <a:ext cx="1422420" cy="692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26"/>
          <p:cNvGrpSpPr>
            <a:grpSpLocks/>
          </p:cNvGrpSpPr>
          <p:nvPr/>
        </p:nvGrpSpPr>
        <p:grpSpPr bwMode="auto">
          <a:xfrm>
            <a:off x="5072063" y="4881563"/>
            <a:ext cx="2214562" cy="693737"/>
            <a:chOff x="5072066" y="4286256"/>
            <a:chExt cx="2214578" cy="693791"/>
          </a:xfrm>
        </p:grpSpPr>
        <p:grpSp>
          <p:nvGrpSpPr>
            <p:cNvPr id="15377" name="Группа 16"/>
            <p:cNvGrpSpPr>
              <a:grpSpLocks/>
            </p:cNvGrpSpPr>
            <p:nvPr/>
          </p:nvGrpSpPr>
          <p:grpSpPr bwMode="auto">
            <a:xfrm>
              <a:off x="5072066" y="4286256"/>
              <a:ext cx="2214578" cy="642942"/>
              <a:chOff x="5072066" y="4286256"/>
              <a:chExt cx="2214578" cy="642942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5072066" y="4286256"/>
                <a:ext cx="714380" cy="64298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3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5929322" y="4349761"/>
                <a:ext cx="1357322" cy="57154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5378" name="Object 8"/>
            <p:cNvGraphicFramePr>
              <a:graphicFrameLocks noChangeAspect="1"/>
            </p:cNvGraphicFramePr>
            <p:nvPr/>
          </p:nvGraphicFramePr>
          <p:xfrm>
            <a:off x="6000760" y="4357694"/>
            <a:ext cx="1279548" cy="622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3" name="Формула" r:id="rId16" imgW="469900" imgH="228600" progId="Equation.3">
                    <p:embed/>
                  </p:oleObj>
                </mc:Choice>
                <mc:Fallback>
                  <p:oleObj name="Формула" r:id="rId16" imgW="46990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4357694"/>
                          <a:ext cx="1279548" cy="622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Группа 27"/>
          <p:cNvGrpSpPr>
            <a:grpSpLocks/>
          </p:cNvGrpSpPr>
          <p:nvPr/>
        </p:nvGrpSpPr>
        <p:grpSpPr bwMode="auto">
          <a:xfrm>
            <a:off x="5072063" y="5667375"/>
            <a:ext cx="2286000" cy="657225"/>
            <a:chOff x="5072066" y="5072074"/>
            <a:chExt cx="2286016" cy="657098"/>
          </a:xfrm>
        </p:grpSpPr>
        <p:grpSp>
          <p:nvGrpSpPr>
            <p:cNvPr id="15373" name="Группа 17"/>
            <p:cNvGrpSpPr>
              <a:grpSpLocks/>
            </p:cNvGrpSpPr>
            <p:nvPr/>
          </p:nvGrpSpPr>
          <p:grpSpPr bwMode="auto">
            <a:xfrm>
              <a:off x="5072066" y="5072074"/>
              <a:ext cx="2286016" cy="642942"/>
              <a:chOff x="5072066" y="5072074"/>
              <a:chExt cx="2286016" cy="642942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5072066" y="5072074"/>
                <a:ext cx="714380" cy="64281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4</a:t>
                </a: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000759" y="5124452"/>
                <a:ext cx="1357323" cy="57139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15374" name="Object 9"/>
            <p:cNvGraphicFramePr>
              <a:graphicFrameLocks noChangeAspect="1"/>
            </p:cNvGraphicFramePr>
            <p:nvPr/>
          </p:nvGraphicFramePr>
          <p:xfrm>
            <a:off x="6000760" y="5072074"/>
            <a:ext cx="1350984" cy="657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4" name="Формула" r:id="rId18" imgW="469900" imgH="228600" progId="Equation.3">
                    <p:embed/>
                  </p:oleObj>
                </mc:Choice>
                <mc:Fallback>
                  <p:oleObj name="Формула" r:id="rId18" imgW="46990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5072074"/>
                          <a:ext cx="1350984" cy="6570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71813"/>
            <a:ext cx="3943350" cy="6191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Rectangle 1"/>
          <p:cNvSpPr>
            <a:spLocks noChangeArrowheads="1"/>
          </p:cNvSpPr>
          <p:nvPr/>
        </p:nvSpPr>
        <p:spPr bwMode="auto">
          <a:xfrm>
            <a:off x="1571625" y="1214438"/>
            <a:ext cx="757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</a:t>
            </a:r>
            <a:r>
              <a:rPr lang="en-US" sz="3600" b="1" i="1" baseline="-300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арифметическая  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прогрессия</a:t>
            </a:r>
            <a:endParaRPr lang="en-US" sz="2800" dirty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59876"/>
            <a:ext cx="2133600" cy="476250"/>
          </a:xfrm>
        </p:spPr>
        <p:txBody>
          <a:bodyPr/>
          <a:lstStyle/>
          <a:p>
            <a:pPr>
              <a:defRPr/>
            </a:pPr>
            <a:fld id="{137A211E-EF40-4C05-8E93-B6F5E44146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179388"/>
            <a:ext cx="8229600" cy="10001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3200" dirty="0" smtClean="0"/>
              <a:t>Найдите сумму натуральных чисел от 1 до 100 </a:t>
            </a:r>
            <a:r>
              <a:rPr lang="ru-RU" sz="3200" dirty="0" smtClean="0">
                <a:cs typeface="Arial" charset="0"/>
              </a:rPr>
              <a:t>.</a:t>
            </a:r>
            <a:endParaRPr lang="ru-RU" sz="32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57313" y="1428750"/>
            <a:ext cx="717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1 + 2 + 3 +    …   + 97 + 98 + 99 + 100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4500" y="2728913"/>
            <a:ext cx="3740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1E4227"/>
                </a:solidFill>
              </a:rPr>
              <a:t>Издел</a:t>
            </a:r>
            <a:r>
              <a:rPr lang="ru-RU" sz="3200">
                <a:solidFill>
                  <a:srgbClr val="1E4227"/>
                </a:solidFill>
                <a:cs typeface="Arial" charset="0"/>
              </a:rPr>
              <a:t>үүчү  сумма-</a:t>
            </a:r>
            <a:endParaRPr lang="ru-RU" sz="3200">
              <a:solidFill>
                <a:srgbClr val="1E4227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57813" y="272891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FF"/>
                </a:solidFill>
                <a:cs typeface="Arial" charset="0"/>
              </a:rPr>
              <a:t>S</a:t>
            </a:r>
            <a:endParaRPr lang="ru-RU" sz="360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2000250"/>
            <a:ext cx="694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100+ 99+ 98+  …  + 4  +  3  +  2  +  1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313" y="142875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35063" y="2000250"/>
            <a:ext cx="868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563" y="1428750"/>
            <a:ext cx="42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351463" y="2733675"/>
            <a:ext cx="492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cs typeface="Arial" charset="0"/>
              </a:rPr>
              <a:t>S</a:t>
            </a:r>
            <a:endParaRPr lang="ru-RU" sz="360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250" y="2016125"/>
            <a:ext cx="42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028825" y="142875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149475" y="2000250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99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285750" y="2794000"/>
            <a:ext cx="1357313" cy="928688"/>
          </a:xfrm>
          <a:prstGeom prst="cloudCallout">
            <a:avLst>
              <a:gd name="adj1" fmla="val 43595"/>
              <a:gd name="adj2" fmla="val -166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101</a:t>
            </a:r>
          </a:p>
        </p:txBody>
      </p:sp>
      <p:sp>
        <p:nvSpPr>
          <p:cNvPr id="21" name="Выноска-облако 20"/>
          <p:cNvSpPr/>
          <p:nvPr/>
        </p:nvSpPr>
        <p:spPr>
          <a:xfrm>
            <a:off x="1357313" y="2728913"/>
            <a:ext cx="1357312" cy="928687"/>
          </a:xfrm>
          <a:prstGeom prst="cloudCallout">
            <a:avLst>
              <a:gd name="adj1" fmla="val 12317"/>
              <a:gd name="adj2" fmla="val -173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101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743200" y="142875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957513" y="1995488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98</a:t>
            </a:r>
          </a:p>
        </p:txBody>
      </p:sp>
      <p:sp>
        <p:nvSpPr>
          <p:cNvPr id="24" name="Выноска-облако 23"/>
          <p:cNvSpPr/>
          <p:nvPr/>
        </p:nvSpPr>
        <p:spPr>
          <a:xfrm>
            <a:off x="2571750" y="2800350"/>
            <a:ext cx="1357313" cy="928688"/>
          </a:xfrm>
          <a:prstGeom prst="cloudCallout">
            <a:avLst>
              <a:gd name="adj1" fmla="val -21367"/>
              <a:gd name="adj2" fmla="val -184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101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851400" y="1428750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97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846638" y="200025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4</a:t>
            </a:r>
            <a:r>
              <a:rPr lang="ru-RU">
                <a:solidFill>
                  <a:srgbClr val="0000FF"/>
                </a:solidFill>
              </a:rPr>
              <a:t> </a:t>
            </a:r>
            <a:endParaRPr lang="ru-RU"/>
          </a:p>
        </p:txBody>
      </p:sp>
      <p:sp>
        <p:nvSpPr>
          <p:cNvPr id="27" name="Выноска-облако 26"/>
          <p:cNvSpPr/>
          <p:nvPr/>
        </p:nvSpPr>
        <p:spPr>
          <a:xfrm>
            <a:off x="3929063" y="2800350"/>
            <a:ext cx="1357312" cy="928688"/>
          </a:xfrm>
          <a:prstGeom prst="cloudCallout">
            <a:avLst>
              <a:gd name="adj1" fmla="val 1891"/>
              <a:gd name="adj2" fmla="val -179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101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757863" y="1422400"/>
            <a:ext cx="754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98 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775325" y="200025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0" name="Выноска-облако 29"/>
          <p:cNvSpPr/>
          <p:nvPr/>
        </p:nvSpPr>
        <p:spPr>
          <a:xfrm>
            <a:off x="5000625" y="2800350"/>
            <a:ext cx="1357313" cy="928688"/>
          </a:xfrm>
          <a:prstGeom prst="cloudCallout">
            <a:avLst>
              <a:gd name="adj1" fmla="val 25149"/>
              <a:gd name="adj2" fmla="val -185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101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6677025" y="1423988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99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677025" y="1995488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3" name="Выноска-облако 32"/>
          <p:cNvSpPr/>
          <p:nvPr/>
        </p:nvSpPr>
        <p:spPr>
          <a:xfrm>
            <a:off x="6143625" y="2800350"/>
            <a:ext cx="1357313" cy="928688"/>
          </a:xfrm>
          <a:prstGeom prst="cloudCallout">
            <a:avLst>
              <a:gd name="adj1" fmla="val 1891"/>
              <a:gd name="adj2" fmla="val -186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101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7594600" y="1428750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7594600" y="1995488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6" name="Выноска-облако 35"/>
          <p:cNvSpPr/>
          <p:nvPr/>
        </p:nvSpPr>
        <p:spPr>
          <a:xfrm>
            <a:off x="7286625" y="2871788"/>
            <a:ext cx="1357313" cy="928687"/>
          </a:xfrm>
          <a:prstGeom prst="cloudCallout">
            <a:avLst>
              <a:gd name="adj1" fmla="val -2119"/>
              <a:gd name="adj2" fmla="val -200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101</a:t>
            </a:r>
          </a:p>
        </p:txBody>
      </p:sp>
      <p:sp>
        <p:nvSpPr>
          <p:cNvPr id="39" name="Правая фигурная скобка 38"/>
          <p:cNvSpPr/>
          <p:nvPr/>
        </p:nvSpPr>
        <p:spPr>
          <a:xfrm rot="5400000">
            <a:off x="4212431" y="-246856"/>
            <a:ext cx="642938" cy="819785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14813" y="421481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95300" y="3149600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</a:rPr>
              <a:t>101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087813" y="4137025"/>
            <a:ext cx="341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>
                <a:solidFill>
                  <a:srgbClr val="C00000"/>
                </a:solidFill>
              </a:rPr>
              <a:t>·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00438" y="4786313"/>
            <a:ext cx="132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10100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285875" y="5788025"/>
            <a:ext cx="6629400" cy="584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1+2+3+4+…+97+98+99+100=5050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571750" y="4214813"/>
            <a:ext cx="92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2</a:t>
            </a:r>
            <a:r>
              <a:rPr lang="en-US" sz="3200">
                <a:solidFill>
                  <a:srgbClr val="0000FF"/>
                </a:solidFill>
              </a:rPr>
              <a:t>S</a:t>
            </a:r>
            <a:r>
              <a:rPr lang="ru-RU" sz="32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544763" y="4786313"/>
            <a:ext cx="92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2</a:t>
            </a:r>
            <a:r>
              <a:rPr lang="en-US" sz="3200">
                <a:solidFill>
                  <a:srgbClr val="0000FF"/>
                </a:solidFill>
              </a:rPr>
              <a:t>S</a:t>
            </a:r>
            <a:r>
              <a:rPr lang="ru-RU" sz="32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724150" y="5286375"/>
            <a:ext cx="69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</a:rPr>
              <a:t>S</a:t>
            </a:r>
            <a:r>
              <a:rPr lang="ru-RU" sz="32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357563" y="5292725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00FF"/>
                </a:solidFill>
              </a:rPr>
              <a:t>5050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8128"/>
            <a:ext cx="2133600" cy="476250"/>
          </a:xfrm>
        </p:spPr>
        <p:txBody>
          <a:bodyPr/>
          <a:lstStyle/>
          <a:p>
            <a:pPr>
              <a:defRPr/>
            </a:pPr>
            <a:fld id="{137A211E-EF40-4C05-8E93-B6F5E44146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49879 -0.19699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52847 -0.102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32761 0.15556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12" grpId="0"/>
      <p:bldP spid="12" grpId="1"/>
      <p:bldP spid="12" grpId="2"/>
      <p:bldP spid="12" grpId="3"/>
      <p:bldP spid="13" grpId="0"/>
      <p:bldP spid="13" grpId="1"/>
      <p:bldP spid="13" grpId="2"/>
      <p:bldP spid="13" grpId="3"/>
      <p:bldP spid="17" grpId="0" build="allAtOnce"/>
      <p:bldP spid="17" grpId="1" build="allAtOnce"/>
      <p:bldP spid="17" grpId="2" build="allAtOnce"/>
      <p:bldP spid="18" grpId="0" build="allAtOnce"/>
      <p:bldP spid="18" grpId="1" build="allAtOnce"/>
      <p:bldP spid="18" grpId="2" build="allAtOnce"/>
      <p:bldP spid="19" grpId="0" build="allAtOnce" animBg="1"/>
      <p:bldP spid="21" grpId="0" animBg="1"/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4" grpId="0" animBg="1"/>
      <p:bldP spid="25" grpId="0"/>
      <p:bldP spid="25" grpId="1"/>
      <p:bldP spid="25" grpId="2"/>
      <p:bldP spid="25" grpId="3"/>
      <p:bldP spid="26" grpId="0"/>
      <p:bldP spid="26" grpId="1"/>
      <p:bldP spid="26" grpId="2"/>
      <p:bldP spid="26" grpId="3"/>
      <p:bldP spid="27" grpId="0" animBg="1"/>
      <p:bldP spid="27" grpId="1" animBg="1"/>
      <p:bldP spid="28" grpId="0"/>
      <p:bldP spid="28" grpId="1"/>
      <p:bldP spid="28" grpId="2"/>
      <p:bldP spid="28" grpId="3"/>
      <p:bldP spid="29" grpId="0"/>
      <p:bldP spid="29" grpId="1"/>
      <p:bldP spid="29" grpId="2"/>
      <p:bldP spid="29" grpId="3"/>
      <p:bldP spid="30" grpId="0" animBg="1"/>
      <p:bldP spid="30" grpId="1" animBg="1"/>
      <p:bldP spid="31" grpId="0"/>
      <p:bldP spid="31" grpId="1"/>
      <p:bldP spid="31" grpId="2"/>
      <p:bldP spid="31" grpId="3"/>
      <p:bldP spid="32" grpId="0"/>
      <p:bldP spid="32" grpId="1"/>
      <p:bldP spid="32" grpId="2"/>
      <p:bldP spid="32" grpId="3"/>
      <p:bldP spid="33" grpId="0" animBg="1"/>
      <p:bldP spid="33" grpId="1" animBg="1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 animBg="1"/>
      <p:bldP spid="36" grpId="1" animBg="1"/>
      <p:bldP spid="39" grpId="0" animBg="1"/>
      <p:bldP spid="41" grpId="0"/>
      <p:bldP spid="41" grpId="1"/>
      <p:bldP spid="42" grpId="0"/>
      <p:bldP spid="44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5" descr="kafedr_so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387350"/>
            <a:ext cx="9540875" cy="7245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2" name="Rectangle 44"/>
          <p:cNvSpPr>
            <a:spLocks noGrp="1" noChangeArrowheads="1"/>
          </p:cNvSpPr>
          <p:nvPr>
            <p:ph type="body" sz="half" idx="1"/>
          </p:nvPr>
        </p:nvSpPr>
        <p:spPr>
          <a:xfrm>
            <a:off x="-252859" y="2796664"/>
            <a:ext cx="6697067" cy="3960440"/>
          </a:xfrm>
          <a:solidFill>
            <a:srgbClr val="BBE0E3"/>
          </a:solidFill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ГАУСС, КАРЛ ФРИДРИХ </a:t>
            </a:r>
            <a:r>
              <a:rPr lang="ru-RU" sz="2400" dirty="0" smtClean="0"/>
              <a:t>(</a:t>
            </a:r>
            <a:r>
              <a:rPr lang="ru-RU" sz="2400" dirty="0" err="1" smtClean="0"/>
              <a:t>Gauss</a:t>
            </a:r>
            <a:r>
              <a:rPr lang="ru-RU" sz="2400" dirty="0" smtClean="0"/>
              <a:t>, </a:t>
            </a:r>
            <a:r>
              <a:rPr lang="ru-RU" sz="2400" dirty="0" err="1" smtClean="0"/>
              <a:t>Carl</a:t>
            </a:r>
            <a:r>
              <a:rPr lang="ru-RU" sz="2400" dirty="0" smtClean="0"/>
              <a:t> </a:t>
            </a:r>
            <a:r>
              <a:rPr lang="ru-RU" sz="2400" dirty="0" err="1" smtClean="0"/>
              <a:t>Friedrich</a:t>
            </a:r>
            <a:r>
              <a:rPr lang="ru-RU" sz="2400" dirty="0" smtClean="0"/>
              <a:t>) (1777–1855), </a:t>
            </a:r>
            <a:r>
              <a:rPr lang="ru-RU" sz="2400" dirty="0" smtClean="0"/>
              <a:t>немецкий математик, астроном и физик  в 8 лет  за минуту сложил все натуральные числа от 1 до100, не заметив при этом, что сделал открытие . </a:t>
            </a:r>
            <a:r>
              <a:rPr lang="ru-RU" sz="2400" dirty="0" smtClean="0"/>
              <a:t>Им  была   создана формула </a:t>
            </a:r>
            <a:r>
              <a:rPr lang="ru-RU" sz="2400" dirty="0" smtClean="0">
                <a:solidFill>
                  <a:srgbClr val="0000FF"/>
                </a:solidFill>
              </a:rPr>
              <a:t>суммы</a:t>
            </a:r>
            <a:r>
              <a:rPr lang="ru-RU" sz="2400" dirty="0" smtClean="0"/>
              <a:t> </a:t>
            </a:r>
            <a:r>
              <a:rPr lang="ru-RU" sz="2400" dirty="0" smtClean="0"/>
              <a:t>  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cs typeface="Arial" charset="0"/>
              </a:rPr>
              <a:t>первых членов арифметической    прогрессии.</a:t>
            </a:r>
            <a:endParaRPr lang="ru-RU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37934" name="Picture 46" descr="gaus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3429000"/>
            <a:ext cx="2484437" cy="3068637"/>
          </a:xfrm>
          <a:noFill/>
        </p:spPr>
      </p:pic>
      <p:pic>
        <p:nvPicPr>
          <p:cNvPr id="37938" name="Picture 50" descr="ГАУСС Карл Фридрих (Gauss Carl Friderich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3426" y="-242243"/>
            <a:ext cx="2243138" cy="2951163"/>
          </a:xfrm>
          <a:noFill/>
        </p:spPr>
      </p:pic>
      <p:sp>
        <p:nvSpPr>
          <p:cNvPr id="17414" name="WordArt 58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6985000" cy="1628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90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4128"/>
            <a:ext cx="2133600" cy="476250"/>
          </a:xfrm>
        </p:spPr>
        <p:txBody>
          <a:bodyPr/>
          <a:lstStyle/>
          <a:p>
            <a:pPr>
              <a:defRPr/>
            </a:pPr>
            <a:fld id="{33B4E0EA-5FF5-45E2-9866-59EAEA3EC516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9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9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9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313" y="1500188"/>
            <a:ext cx="5929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n-</a:t>
            </a:r>
            <a:r>
              <a:rPr lang="en-US" sz="3200" b="1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n-</a:t>
            </a:r>
            <a:r>
              <a:rPr lang="en-US" sz="3200" b="1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4313" y="2286000"/>
            <a:ext cx="585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n-</a:t>
            </a:r>
            <a:r>
              <a:rPr lang="en-US" sz="3200" b="1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n-</a:t>
            </a:r>
            <a:r>
              <a:rPr lang="en-US" sz="3200" b="1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aseline="-3000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5750" y="3143250"/>
            <a:ext cx="350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2S</a:t>
            </a:r>
            <a:r>
              <a:rPr lang="en-US" sz="3600" baseline="-300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=(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lang="en-US" sz="3600" baseline="-300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lang="en-US" sz="3600" baseline="-300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36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0" y="15335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85750" y="2143125"/>
            <a:ext cx="357188" cy="858838"/>
            <a:chOff x="285720" y="2143116"/>
            <a:chExt cx="357190" cy="85884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85720" y="2143116"/>
              <a:ext cx="285752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57158" y="3000372"/>
              <a:ext cx="285752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 flipV="1">
            <a:off x="428625" y="3786188"/>
            <a:ext cx="490538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5"/>
          <p:cNvGrpSpPr>
            <a:grpSpLocks/>
          </p:cNvGrpSpPr>
          <p:nvPr/>
        </p:nvGrpSpPr>
        <p:grpSpPr bwMode="auto">
          <a:xfrm>
            <a:off x="1071563" y="2143125"/>
            <a:ext cx="428625" cy="858838"/>
            <a:chOff x="1071538" y="2143116"/>
            <a:chExt cx="428628" cy="85884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071538" y="2143116"/>
              <a:ext cx="357189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142975" y="3000372"/>
              <a:ext cx="357191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>
            <a:off x="1357313" y="3786188"/>
            <a:ext cx="142875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514756" y="1890978"/>
            <a:ext cx="285750" cy="285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Выноска-облако 32"/>
          <p:cNvSpPr/>
          <p:nvPr/>
        </p:nvSpPr>
        <p:spPr>
          <a:xfrm>
            <a:off x="6429375" y="1428750"/>
            <a:ext cx="1557338" cy="1041400"/>
          </a:xfrm>
          <a:prstGeom prst="cloudCallout">
            <a:avLst>
              <a:gd name="adj1" fmla="val -23923"/>
              <a:gd name="adj2" fmla="val 34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</a:rPr>
              <a:t>100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049187" y="3314261"/>
            <a:ext cx="428625" cy="428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88" y="4195763"/>
            <a:ext cx="931862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 baseline="-30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baseline="-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214438" y="4543425"/>
            <a:ext cx="1357312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214438" y="3929063"/>
            <a:ext cx="13287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b="1" baseline="-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</a:t>
            </a:r>
            <a:r>
              <a:rPr lang="en-US" sz="3600" baseline="-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71750" y="4214813"/>
            <a:ext cx="415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27188" y="445611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714750"/>
            <a:ext cx="3421855" cy="11461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3" name="Rectangle 13"/>
          <p:cNvSpPr>
            <a:spLocks noChangeArrowheads="1"/>
          </p:cNvSpPr>
          <p:nvPr/>
        </p:nvSpPr>
        <p:spPr bwMode="auto">
          <a:xfrm>
            <a:off x="0" y="15335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643063" y="5143500"/>
            <a:ext cx="60245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00FF"/>
                </a:solidFill>
              </a:rPr>
              <a:t>Ф</a:t>
            </a:r>
            <a:r>
              <a:rPr lang="ru-RU" sz="2800" dirty="0" smtClean="0">
                <a:solidFill>
                  <a:srgbClr val="0000FF"/>
                </a:solidFill>
              </a:rPr>
              <a:t>ормула суммы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r>
              <a:rPr lang="ru-RU" sz="2800" dirty="0" smtClean="0">
                <a:solidFill>
                  <a:srgbClr val="0000FF"/>
                </a:solidFill>
              </a:rPr>
              <a:t>первых членов 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арифметической прогрессии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5954" y="6468128"/>
            <a:ext cx="2133600" cy="476250"/>
          </a:xfrm>
        </p:spPr>
        <p:txBody>
          <a:bodyPr/>
          <a:lstStyle/>
          <a:p>
            <a:pPr>
              <a:defRPr/>
            </a:pPr>
            <a:fld id="{137A211E-EF40-4C05-8E93-B6F5E44146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86188"/>
            <a:ext cx="3019425" cy="10763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14750"/>
            <a:ext cx="4562475" cy="1143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0125" y="4857750"/>
            <a:ext cx="60245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00FF"/>
                </a:solidFill>
              </a:rPr>
              <a:t>Ф</a:t>
            </a:r>
            <a:r>
              <a:rPr lang="ru-RU" sz="2800" dirty="0" smtClean="0">
                <a:solidFill>
                  <a:srgbClr val="0000FF"/>
                </a:solidFill>
              </a:rPr>
              <a:t>ормула суммы </a:t>
            </a:r>
            <a:r>
              <a:rPr lang="en-US" sz="2800" b="1" dirty="0" smtClean="0">
                <a:solidFill>
                  <a:srgbClr val="FF0000"/>
                </a:solidFill>
              </a:rPr>
              <a:t>n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первых членов </a:t>
            </a:r>
          </a:p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арифметической прогрессии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0"/>
            <a:ext cx="3943350" cy="6191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85938" y="2286000"/>
            <a:ext cx="7358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Формула</a:t>
            </a:r>
            <a:endParaRPr lang="ru-RU" sz="2800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ru-RU" sz="2800" dirty="0" smtClean="0">
                <a:solidFill>
                  <a:srgbClr val="0000FF"/>
                </a:solidFill>
              </a:rPr>
              <a:t>-го члена арифметической прогрессии</a:t>
            </a:r>
            <a:r>
              <a:rPr lang="ru-RU" sz="2800" dirty="0" smtClean="0">
                <a:solidFill>
                  <a:srgbClr val="0000FF"/>
                </a:solidFill>
                <a:cs typeface="Arial" charset="0"/>
              </a:rPr>
              <a:t>   </a:t>
            </a:r>
            <a:endParaRPr lang="ru-RU" sz="2800" dirty="0">
              <a:solidFill>
                <a:srgbClr val="0000FF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820069" y="2964657"/>
            <a:ext cx="1787525" cy="15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481142"/>
            <a:ext cx="2133600" cy="476250"/>
          </a:xfrm>
        </p:spPr>
        <p:txBody>
          <a:bodyPr/>
          <a:lstStyle/>
          <a:p>
            <a:pPr>
              <a:defRPr/>
            </a:pPr>
            <a:fld id="{137A211E-EF40-4C05-8E93-B6F5E441468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00438" cy="5238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№24.  </a:t>
            </a:r>
            <a:r>
              <a:rPr lang="ru-RU" sz="2800" b="1" dirty="0">
                <a:solidFill>
                  <a:srgbClr val="C00000"/>
                </a:solidFill>
              </a:rPr>
              <a:t>а)</a:t>
            </a:r>
            <a:r>
              <a:rPr lang="ru-RU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раздел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0" y="425450"/>
            <a:ext cx="9144000" cy="1143000"/>
          </a:xfrm>
          <a:prstGeom prst="bevel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Найти сумму шестнадцати первых членов арифметической прогрессии: </a:t>
            </a:r>
            <a:r>
              <a:rPr lang="ru-RU" sz="2800" dirty="0">
                <a:ln>
                  <a:solidFill>
                    <a:schemeClr val="tx1"/>
                  </a:solidFill>
                  <a:prstDash val="lgDash"/>
                </a:ln>
                <a:solidFill>
                  <a:srgbClr val="002060"/>
                </a:solidFill>
              </a:rPr>
              <a:t>8</a:t>
            </a:r>
            <a:r>
              <a:rPr lang="ru-RU" sz="2800" dirty="0" smtClean="0">
                <a:ln>
                  <a:solidFill>
                    <a:schemeClr val="tx1"/>
                  </a:solidFill>
                  <a:prstDash val="lgDash"/>
                </a:ln>
                <a:solidFill>
                  <a:srgbClr val="002060"/>
                </a:solidFill>
              </a:rPr>
              <a:t>;4;0</a:t>
            </a:r>
            <a:r>
              <a:rPr lang="ru-RU" sz="2800" dirty="0" smtClean="0">
                <a:solidFill>
                  <a:srgbClr val="002060"/>
                </a:solidFill>
              </a:rPr>
              <a:t>;…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568450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C00000"/>
                </a:solidFill>
              </a:rPr>
              <a:t>Решение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1958975"/>
            <a:ext cx="1135063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а₁</a:t>
            </a:r>
            <a:r>
              <a:rPr lang="ru-RU" sz="3200" dirty="0">
                <a:latin typeface="+mn-lt"/>
                <a:cs typeface="Times New Roman" pitchFamily="18" charset="0"/>
              </a:rPr>
              <a:t>=8;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71625" y="1450975"/>
            <a:ext cx="7572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</a:t>
            </a:r>
            <a:r>
              <a:rPr lang="en-US" sz="3600" b="1" i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lang="en-US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арифметическая </a:t>
            </a:r>
            <a:r>
              <a:rPr 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прогрессия</a:t>
            </a:r>
            <a:endParaRPr lang="en-US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14625" y="1920875"/>
            <a:ext cx="13573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3200" i="1" baseline="-30000">
                <a:ea typeface="Calibri" pitchFamily="34" charset="0"/>
                <a:cs typeface="Arial" charset="0"/>
              </a:rPr>
              <a:t>2</a:t>
            </a:r>
            <a:r>
              <a:rPr lang="en-US" sz="3200">
                <a:ea typeface="Calibri" pitchFamily="34" charset="0"/>
                <a:cs typeface="Arial" charset="0"/>
              </a:rPr>
              <a:t>=4</a:t>
            </a:r>
            <a:r>
              <a:rPr lang="ru-RU" sz="3200">
                <a:ea typeface="Calibri" pitchFamily="34" charset="0"/>
                <a:cs typeface="Arial" charset="0"/>
              </a:rPr>
              <a:t>;</a:t>
            </a:r>
            <a:endParaRPr lang="en-US" sz="3200"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1625" y="3071813"/>
            <a:ext cx="1935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d=4-8=-4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71625" y="2500313"/>
            <a:ext cx="1643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600" b="1" i="1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 b="1" baseline="-30000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</a:t>
            </a:r>
            <a:r>
              <a:rPr lang="en-US" sz="3600" b="1">
                <a:solidFill>
                  <a:srgbClr val="0054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=?</a:t>
            </a:r>
            <a:endParaRPr lang="en-US">
              <a:solidFill>
                <a:srgbClr val="00542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429250" y="3214688"/>
            <a:ext cx="1714500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d=a</a:t>
            </a:r>
            <a:r>
              <a:rPr lang="en-US" sz="3600" b="1" i="1" baseline="-30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-a</a:t>
            </a:r>
            <a:r>
              <a:rPr lang="en-US" sz="3600" b="1" i="1" baseline="-30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5572125"/>
            <a:ext cx="1419941" cy="584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C00000"/>
                </a:solidFill>
              </a:rPr>
              <a:t>Ответ</a:t>
            </a:r>
            <a:r>
              <a:rPr lang="ru-RU" sz="3200" dirty="0" smtClean="0">
                <a:solidFill>
                  <a:srgbClr val="C00000"/>
                </a:solidFill>
              </a:rPr>
              <a:t>: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000250"/>
            <a:ext cx="4562475" cy="1143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75"/>
            <a:ext cx="582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Rectangle 8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0" y="2190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9" name="Rectangle 14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500188" y="5500688"/>
            <a:ext cx="63282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00FF"/>
                </a:solidFill>
              </a:rPr>
              <a:t>Сумма шестнадцати первых членов </a:t>
            </a:r>
          </a:p>
          <a:p>
            <a:pPr eaLnBrk="1" hangingPunct="1"/>
            <a:r>
              <a:rPr lang="ru-RU" sz="2800" dirty="0">
                <a:solidFill>
                  <a:srgbClr val="0000FF"/>
                </a:solidFill>
              </a:rPr>
              <a:t>а</a:t>
            </a:r>
            <a:r>
              <a:rPr lang="ru-RU" sz="2800" dirty="0" smtClean="0">
                <a:solidFill>
                  <a:srgbClr val="0000FF"/>
                </a:solidFill>
              </a:rPr>
              <a:t>рифметической прогрессии 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cs typeface="Arial" charset="0"/>
              </a:rPr>
              <a:t>-</a:t>
            </a:r>
            <a:r>
              <a:rPr lang="ru-RU" sz="2800" dirty="0">
                <a:solidFill>
                  <a:srgbClr val="0000FF"/>
                </a:solidFill>
                <a:cs typeface="Arial" charset="0"/>
              </a:rPr>
              <a:t>352</a:t>
            </a:r>
            <a:endParaRPr lang="ru-RU" sz="2800" dirty="0">
              <a:solidFill>
                <a:srgbClr val="0000FF"/>
              </a:solidFill>
            </a:endParaRPr>
          </a:p>
        </p:txBody>
      </p:sp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1500188" y="4881563"/>
            <a:ext cx="2251075" cy="681037"/>
            <a:chOff x="1500166" y="4286256"/>
            <a:chExt cx="2251124" cy="681428"/>
          </a:xfrm>
        </p:grpSpPr>
        <p:grpSp>
          <p:nvGrpSpPr>
            <p:cNvPr id="20522" name="Группа 14"/>
            <p:cNvGrpSpPr>
              <a:grpSpLocks/>
            </p:cNvGrpSpPr>
            <p:nvPr/>
          </p:nvGrpSpPr>
          <p:grpSpPr bwMode="auto">
            <a:xfrm>
              <a:off x="1500166" y="4286256"/>
              <a:ext cx="2214578" cy="642942"/>
              <a:chOff x="1500166" y="4286256"/>
              <a:chExt cx="2214578" cy="642942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1500166" y="4286256"/>
                <a:ext cx="714390" cy="64330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1</a:t>
                </a: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2357435" y="4357734"/>
                <a:ext cx="1357341" cy="5718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0523" name="Object 15"/>
            <p:cNvGraphicFramePr>
              <a:graphicFrameLocks noChangeAspect="1"/>
            </p:cNvGraphicFramePr>
            <p:nvPr/>
          </p:nvGraphicFramePr>
          <p:xfrm>
            <a:off x="2428860" y="4357694"/>
            <a:ext cx="1322430" cy="609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1" name="Формула" r:id="rId6" imgW="495085" imgH="228501" progId="Equation.3">
                    <p:embed/>
                  </p:oleObj>
                </mc:Choice>
                <mc:Fallback>
                  <p:oleObj name="Формула" r:id="rId6" imgW="495085" imgH="228501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4357694"/>
                          <a:ext cx="1322430" cy="609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Группа 48"/>
          <p:cNvGrpSpPr>
            <a:grpSpLocks/>
          </p:cNvGrpSpPr>
          <p:nvPr/>
        </p:nvGrpSpPr>
        <p:grpSpPr bwMode="auto">
          <a:xfrm>
            <a:off x="1521449" y="5631666"/>
            <a:ext cx="2220912" cy="692150"/>
            <a:chOff x="1500166" y="5071927"/>
            <a:chExt cx="2220934" cy="692150"/>
          </a:xfrm>
        </p:grpSpPr>
        <p:grpSp>
          <p:nvGrpSpPr>
            <p:cNvPr id="20518" name="Группа 15"/>
            <p:cNvGrpSpPr>
              <a:grpSpLocks/>
            </p:cNvGrpSpPr>
            <p:nvPr/>
          </p:nvGrpSpPr>
          <p:grpSpPr bwMode="auto">
            <a:xfrm>
              <a:off x="1500166" y="5072074"/>
              <a:ext cx="2214578" cy="642942"/>
              <a:chOff x="1500166" y="5072074"/>
              <a:chExt cx="2214578" cy="642942"/>
            </a:xfrm>
          </p:grpSpPr>
          <p:sp>
            <p:nvSpPr>
              <p:cNvPr id="52" name="Овал 7"/>
              <p:cNvSpPr/>
              <p:nvPr/>
            </p:nvSpPr>
            <p:spPr>
              <a:xfrm>
                <a:off x="1500166" y="5071927"/>
                <a:ext cx="714382" cy="64293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2</a:t>
                </a:r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2357425" y="5143365"/>
                <a:ext cx="1357325" cy="5715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0519" name="Object 16"/>
            <p:cNvGraphicFramePr>
              <a:graphicFrameLocks noChangeAspect="1"/>
            </p:cNvGraphicFramePr>
            <p:nvPr/>
          </p:nvGraphicFramePr>
          <p:xfrm>
            <a:off x="2414588" y="5071927"/>
            <a:ext cx="1306512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2" name="Формула" r:id="rId8" imgW="431613" imgH="228501" progId="Equation.3">
                    <p:embed/>
                  </p:oleObj>
                </mc:Choice>
                <mc:Fallback>
                  <p:oleObj name="Формула" r:id="rId8" imgW="431613" imgH="228501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588" y="5071927"/>
                          <a:ext cx="1306512" cy="692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53"/>
          <p:cNvGrpSpPr>
            <a:grpSpLocks/>
          </p:cNvGrpSpPr>
          <p:nvPr/>
        </p:nvGrpSpPr>
        <p:grpSpPr bwMode="auto">
          <a:xfrm>
            <a:off x="5072063" y="4881563"/>
            <a:ext cx="2214562" cy="693737"/>
            <a:chOff x="5072066" y="4286256"/>
            <a:chExt cx="2214578" cy="693596"/>
          </a:xfrm>
        </p:grpSpPr>
        <p:grpSp>
          <p:nvGrpSpPr>
            <p:cNvPr id="20514" name="Группа 16"/>
            <p:cNvGrpSpPr>
              <a:grpSpLocks/>
            </p:cNvGrpSpPr>
            <p:nvPr/>
          </p:nvGrpSpPr>
          <p:grpSpPr bwMode="auto">
            <a:xfrm>
              <a:off x="5072066" y="4286256"/>
              <a:ext cx="2214578" cy="642942"/>
              <a:chOff x="5072066" y="4286256"/>
              <a:chExt cx="2214578" cy="642942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5072066" y="4286256"/>
                <a:ext cx="714380" cy="64280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3</a:t>
                </a:r>
              </a:p>
            </p:txBody>
          </p:sp>
          <p:sp>
            <p:nvSpPr>
              <p:cNvPr id="58" name="Скругленный прямоугольник 12"/>
              <p:cNvSpPr/>
              <p:nvPr/>
            </p:nvSpPr>
            <p:spPr>
              <a:xfrm>
                <a:off x="5929322" y="4349743"/>
                <a:ext cx="1357322" cy="5713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0515" name="Object 17"/>
            <p:cNvGraphicFramePr>
              <a:graphicFrameLocks noChangeAspect="1"/>
            </p:cNvGraphicFramePr>
            <p:nvPr/>
          </p:nvGraphicFramePr>
          <p:xfrm>
            <a:off x="6034088" y="4357552"/>
            <a:ext cx="1211262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3" name="Формула" r:id="rId10" imgW="444307" imgH="228501" progId="Equation.3">
                    <p:embed/>
                  </p:oleObj>
                </mc:Choice>
                <mc:Fallback>
                  <p:oleObj name="Формула" r:id="rId10" imgW="444307" imgH="228501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4088" y="4357552"/>
                          <a:ext cx="1211262" cy="622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58"/>
          <p:cNvGrpSpPr>
            <a:grpSpLocks/>
          </p:cNvGrpSpPr>
          <p:nvPr/>
        </p:nvGrpSpPr>
        <p:grpSpPr bwMode="auto">
          <a:xfrm>
            <a:off x="5128419" y="5703104"/>
            <a:ext cx="2316162" cy="657225"/>
            <a:chOff x="5072066" y="5071927"/>
            <a:chExt cx="2316159" cy="657225"/>
          </a:xfrm>
        </p:grpSpPr>
        <p:grpSp>
          <p:nvGrpSpPr>
            <p:cNvPr id="20510" name="Группа 59"/>
            <p:cNvGrpSpPr>
              <a:grpSpLocks/>
            </p:cNvGrpSpPr>
            <p:nvPr/>
          </p:nvGrpSpPr>
          <p:grpSpPr bwMode="auto">
            <a:xfrm>
              <a:off x="5072066" y="5072074"/>
              <a:ext cx="2286016" cy="642942"/>
              <a:chOff x="5072066" y="5072074"/>
              <a:chExt cx="2286016" cy="642942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5072066" y="5071927"/>
                <a:ext cx="714374" cy="64293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200" dirty="0"/>
                  <a:t>4</a:t>
                </a:r>
              </a:p>
            </p:txBody>
          </p:sp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6000752" y="5124315"/>
                <a:ext cx="1357311" cy="5715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aphicFrame>
          <p:nvGraphicFramePr>
            <p:cNvPr id="20511" name="Object 7"/>
            <p:cNvGraphicFramePr>
              <a:graphicFrameLocks noChangeAspect="1"/>
            </p:cNvGraphicFramePr>
            <p:nvPr/>
          </p:nvGraphicFramePr>
          <p:xfrm>
            <a:off x="5964238" y="5071927"/>
            <a:ext cx="1423987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4" name="Формула" r:id="rId12" imgW="495085" imgH="228501" progId="Equation.3">
                    <p:embed/>
                  </p:oleObj>
                </mc:Choice>
                <mc:Fallback>
                  <p:oleObj name="Формула" r:id="rId12" imgW="495085" imgH="228501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4238" y="5071927"/>
                          <a:ext cx="1423987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4" name="Picture 22" descr="ff962c65118d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714625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1214438" y="4500563"/>
          <a:ext cx="642937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name="Формула" r:id="rId15" imgW="2641600" imgH="393700" progId="Equation.3">
                  <p:embed/>
                </p:oleObj>
              </mc:Choice>
              <mc:Fallback>
                <p:oleObj name="Формула" r:id="rId15" imgW="2641600" imgH="393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500563"/>
                        <a:ext cx="6429375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0F75-DEE5-4DA0-B101-5B9BD437F8CF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2529" grpId="0"/>
      <p:bldP spid="22530" grpId="0"/>
      <p:bldP spid="17" grpId="0"/>
      <p:bldP spid="22531" grpId="0"/>
      <p:bldP spid="22532" grpId="0" animBg="1"/>
      <p:bldP spid="22532" grpId="1" animBg="1"/>
      <p:bldP spid="22" grpId="0" animBg="1"/>
      <p:bldP spid="3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006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0065</Template>
  <TotalTime>1267</TotalTime>
  <Words>544</Words>
  <Application>Microsoft Office PowerPoint</Application>
  <PresentationFormat>Экран (4:3)</PresentationFormat>
  <Paragraphs>165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0065</vt:lpstr>
      <vt:lpstr>Открытая</vt:lpstr>
      <vt:lpstr>Тема Office</vt:lpstr>
      <vt:lpstr>Формула</vt:lpstr>
      <vt:lpstr>Презентация PowerPoint</vt:lpstr>
      <vt:lpstr>Формула суммы  n первых членов арифметической прогрессии</vt:lpstr>
      <vt:lpstr>Презентация PowerPoint</vt:lpstr>
      <vt:lpstr>Презентация PowerPoint</vt:lpstr>
      <vt:lpstr>Найдите сумму натуральных чисел от 1 до 100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Арифметикалык прогрессиянын алгачкы n мүчөсүнүн суммасынын  формуласы</dc:title>
  <dc:creator>АлиппеТВ</dc:creator>
  <cp:lastModifiedBy>Admin</cp:lastModifiedBy>
  <cp:revision>162</cp:revision>
  <dcterms:created xsi:type="dcterms:W3CDTF">2011-12-01T05:27:49Z</dcterms:created>
  <dcterms:modified xsi:type="dcterms:W3CDTF">2014-12-13T19:18:23Z</dcterms:modified>
</cp:coreProperties>
</file>