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88" r:id="rId4"/>
  </p:sldMasterIdLst>
  <p:notesMasterIdLst>
    <p:notesMasterId r:id="rId45"/>
  </p:notesMasterIdLst>
  <p:sldIdLst>
    <p:sldId id="256" r:id="rId5"/>
    <p:sldId id="338" r:id="rId6"/>
    <p:sldId id="336" r:id="rId7"/>
    <p:sldId id="340" r:id="rId8"/>
    <p:sldId id="275" r:id="rId9"/>
    <p:sldId id="258" r:id="rId10"/>
    <p:sldId id="303" r:id="rId11"/>
    <p:sldId id="295" r:id="rId12"/>
    <p:sldId id="341" r:id="rId13"/>
    <p:sldId id="257" r:id="rId14"/>
    <p:sldId id="300" r:id="rId15"/>
    <p:sldId id="297" r:id="rId16"/>
    <p:sldId id="304" r:id="rId17"/>
    <p:sldId id="305" r:id="rId18"/>
    <p:sldId id="290" r:id="rId19"/>
    <p:sldId id="291" r:id="rId20"/>
    <p:sldId id="293" r:id="rId21"/>
    <p:sldId id="292" r:id="rId22"/>
    <p:sldId id="277" r:id="rId23"/>
    <p:sldId id="260" r:id="rId24"/>
    <p:sldId id="287" r:id="rId25"/>
    <p:sldId id="262" r:id="rId26"/>
    <p:sldId id="278" r:id="rId27"/>
    <p:sldId id="306" r:id="rId28"/>
    <p:sldId id="311" r:id="rId29"/>
    <p:sldId id="314" r:id="rId30"/>
    <p:sldId id="315" r:id="rId31"/>
    <p:sldId id="317" r:id="rId32"/>
    <p:sldId id="323" r:id="rId33"/>
    <p:sldId id="312" r:id="rId34"/>
    <p:sldId id="324" r:id="rId35"/>
    <p:sldId id="329" r:id="rId36"/>
    <p:sldId id="330" r:id="rId37"/>
    <p:sldId id="343" r:id="rId38"/>
    <p:sldId id="344" r:id="rId39"/>
    <p:sldId id="331" r:id="rId40"/>
    <p:sldId id="332" r:id="rId41"/>
    <p:sldId id="333" r:id="rId42"/>
    <p:sldId id="337" r:id="rId43"/>
    <p:sldId id="345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00FF"/>
    <a:srgbClr val="DDF0C8"/>
    <a:srgbClr val="EBEBF9"/>
    <a:srgbClr val="0000CC"/>
    <a:srgbClr val="540000"/>
    <a:srgbClr val="006600"/>
    <a:srgbClr val="00421E"/>
    <a:srgbClr val="A2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2882" autoAdjust="0"/>
  </p:normalViewPr>
  <p:slideViewPr>
    <p:cSldViewPr>
      <p:cViewPr>
        <p:scale>
          <a:sx n="80" d="100"/>
          <a:sy n="80" d="100"/>
        </p:scale>
        <p:origin x="-13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571A0-D7F8-45D9-AC5A-E5F99256B1F2}" type="doc">
      <dgm:prSet loTypeId="urn:microsoft.com/office/officeart/2005/8/layout/chart3" loCatId="relationship" qsTypeId="urn:microsoft.com/office/officeart/2005/8/quickstyle/3d9" qsCatId="3D" csTypeId="urn:microsoft.com/office/officeart/2005/8/colors/colorful5" csCatId="colorful" phldr="1"/>
      <dgm:spPr/>
    </dgm:pt>
    <dgm:pt modelId="{925D76D5-8F5E-4391-9304-6687F460EB67}">
      <dgm:prSet phldrT="[Текст]"/>
      <dgm:spPr/>
      <dgm:t>
        <a:bodyPr/>
        <a:lstStyle/>
        <a:p>
          <a:endParaRPr lang="ru-RU" dirty="0"/>
        </a:p>
      </dgm:t>
    </dgm:pt>
    <dgm:pt modelId="{7FAF37F8-193B-4345-9604-2E042998FBAC}" type="parTrans" cxnId="{810D51B4-11E3-4B84-B766-AFA3C1F7BC74}">
      <dgm:prSet/>
      <dgm:spPr/>
      <dgm:t>
        <a:bodyPr/>
        <a:lstStyle/>
        <a:p>
          <a:endParaRPr lang="ru-RU"/>
        </a:p>
      </dgm:t>
    </dgm:pt>
    <dgm:pt modelId="{D78F1FC6-31EC-435C-B2F6-A870E875C023}" type="sibTrans" cxnId="{810D51B4-11E3-4B84-B766-AFA3C1F7BC74}">
      <dgm:prSet/>
      <dgm:spPr/>
      <dgm:t>
        <a:bodyPr/>
        <a:lstStyle/>
        <a:p>
          <a:endParaRPr lang="ru-RU"/>
        </a:p>
      </dgm:t>
    </dgm:pt>
    <dgm:pt modelId="{ED8C1997-328C-4E34-94EE-54852708F919}">
      <dgm:prSet phldrT="[Текст]"/>
      <dgm:spPr/>
      <dgm:t>
        <a:bodyPr/>
        <a:lstStyle/>
        <a:p>
          <a:endParaRPr lang="ru-RU" dirty="0"/>
        </a:p>
      </dgm:t>
    </dgm:pt>
    <dgm:pt modelId="{BD364BB5-F324-4DAF-A2AC-53F4E4F8468B}" type="parTrans" cxnId="{8AA02F98-A516-4A21-960C-9C6B4651ECBE}">
      <dgm:prSet/>
      <dgm:spPr/>
      <dgm:t>
        <a:bodyPr/>
        <a:lstStyle/>
        <a:p>
          <a:endParaRPr lang="ru-RU"/>
        </a:p>
      </dgm:t>
    </dgm:pt>
    <dgm:pt modelId="{265119D5-DB20-4716-BF50-80D8CD28F8D2}" type="sibTrans" cxnId="{8AA02F98-A516-4A21-960C-9C6B4651ECBE}">
      <dgm:prSet/>
      <dgm:spPr/>
      <dgm:t>
        <a:bodyPr/>
        <a:lstStyle/>
        <a:p>
          <a:endParaRPr lang="ru-RU"/>
        </a:p>
      </dgm:t>
    </dgm:pt>
    <dgm:pt modelId="{F5C80EA0-BD85-4C3A-A440-84FA68FBA9C8}" type="pres">
      <dgm:prSet presAssocID="{1E3571A0-D7F8-45D9-AC5A-E5F99256B1F2}" presName="compositeShape" presStyleCnt="0">
        <dgm:presLayoutVars>
          <dgm:chMax val="7"/>
          <dgm:dir/>
          <dgm:resizeHandles val="exact"/>
        </dgm:presLayoutVars>
      </dgm:prSet>
      <dgm:spPr/>
    </dgm:pt>
    <dgm:pt modelId="{9068F351-C4F1-418D-8D57-915D29506C9C}" type="pres">
      <dgm:prSet presAssocID="{1E3571A0-D7F8-45D9-AC5A-E5F99256B1F2}" presName="wedge1" presStyleLbl="node1" presStyleIdx="0" presStyleCnt="2"/>
      <dgm:spPr/>
      <dgm:t>
        <a:bodyPr/>
        <a:lstStyle/>
        <a:p>
          <a:endParaRPr lang="ru-RU"/>
        </a:p>
      </dgm:t>
    </dgm:pt>
    <dgm:pt modelId="{3060B077-F965-40D5-97AB-5EEA5E8CC79C}" type="pres">
      <dgm:prSet presAssocID="{1E3571A0-D7F8-45D9-AC5A-E5F99256B1F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3FB36-55BA-48AB-B2A6-6D95152B3381}" type="pres">
      <dgm:prSet presAssocID="{1E3571A0-D7F8-45D9-AC5A-E5F99256B1F2}" presName="wedge2" presStyleLbl="node1" presStyleIdx="1" presStyleCnt="2"/>
      <dgm:spPr/>
      <dgm:t>
        <a:bodyPr/>
        <a:lstStyle/>
        <a:p>
          <a:endParaRPr lang="ru-RU"/>
        </a:p>
      </dgm:t>
    </dgm:pt>
    <dgm:pt modelId="{2ECF01CD-E2EE-4144-92DA-C4DCA9B2CFA3}" type="pres">
      <dgm:prSet presAssocID="{1E3571A0-D7F8-45D9-AC5A-E5F99256B1F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6BDD0-5988-47EE-AA14-DD7B177D733F}" type="presOf" srcId="{925D76D5-8F5E-4391-9304-6687F460EB67}" destId="{3060B077-F965-40D5-97AB-5EEA5E8CC79C}" srcOrd="1" destOrd="0" presId="urn:microsoft.com/office/officeart/2005/8/layout/chart3"/>
    <dgm:cxn modelId="{8AA02F98-A516-4A21-960C-9C6B4651ECBE}" srcId="{1E3571A0-D7F8-45D9-AC5A-E5F99256B1F2}" destId="{ED8C1997-328C-4E34-94EE-54852708F919}" srcOrd="1" destOrd="0" parTransId="{BD364BB5-F324-4DAF-A2AC-53F4E4F8468B}" sibTransId="{265119D5-DB20-4716-BF50-80D8CD28F8D2}"/>
    <dgm:cxn modelId="{2B0EF827-CC48-4C33-9D65-412922737C7A}" type="presOf" srcId="{1E3571A0-D7F8-45D9-AC5A-E5F99256B1F2}" destId="{F5C80EA0-BD85-4C3A-A440-84FA68FBA9C8}" srcOrd="0" destOrd="0" presId="urn:microsoft.com/office/officeart/2005/8/layout/chart3"/>
    <dgm:cxn modelId="{810D51B4-11E3-4B84-B766-AFA3C1F7BC74}" srcId="{1E3571A0-D7F8-45D9-AC5A-E5F99256B1F2}" destId="{925D76D5-8F5E-4391-9304-6687F460EB67}" srcOrd="0" destOrd="0" parTransId="{7FAF37F8-193B-4345-9604-2E042998FBAC}" sibTransId="{D78F1FC6-31EC-435C-B2F6-A870E875C023}"/>
    <dgm:cxn modelId="{CA9299C2-C051-4AFA-AED8-B14B8D040AAE}" type="presOf" srcId="{ED8C1997-328C-4E34-94EE-54852708F919}" destId="{F313FB36-55BA-48AB-B2A6-6D95152B3381}" srcOrd="0" destOrd="0" presId="urn:microsoft.com/office/officeart/2005/8/layout/chart3"/>
    <dgm:cxn modelId="{85925568-5E9A-4D42-B30F-6EDF9741192E}" type="presOf" srcId="{925D76D5-8F5E-4391-9304-6687F460EB67}" destId="{9068F351-C4F1-418D-8D57-915D29506C9C}" srcOrd="0" destOrd="0" presId="urn:microsoft.com/office/officeart/2005/8/layout/chart3"/>
    <dgm:cxn modelId="{46EF91D9-1F66-435D-B458-30ABB0C8C3B4}" type="presOf" srcId="{ED8C1997-328C-4E34-94EE-54852708F919}" destId="{2ECF01CD-E2EE-4144-92DA-C4DCA9B2CFA3}" srcOrd="1" destOrd="0" presId="urn:microsoft.com/office/officeart/2005/8/layout/chart3"/>
    <dgm:cxn modelId="{F9927971-08A8-4927-A99C-C0079F424944}" type="presParOf" srcId="{F5C80EA0-BD85-4C3A-A440-84FA68FBA9C8}" destId="{9068F351-C4F1-418D-8D57-915D29506C9C}" srcOrd="0" destOrd="0" presId="urn:microsoft.com/office/officeart/2005/8/layout/chart3"/>
    <dgm:cxn modelId="{0B26FC75-AF26-4EAF-A1F8-CDB6F113283E}" type="presParOf" srcId="{F5C80EA0-BD85-4C3A-A440-84FA68FBA9C8}" destId="{3060B077-F965-40D5-97AB-5EEA5E8CC79C}" srcOrd="1" destOrd="0" presId="urn:microsoft.com/office/officeart/2005/8/layout/chart3"/>
    <dgm:cxn modelId="{A1F56F78-B105-4DAB-BE2B-07C23170A059}" type="presParOf" srcId="{F5C80EA0-BD85-4C3A-A440-84FA68FBA9C8}" destId="{F313FB36-55BA-48AB-B2A6-6D95152B3381}" srcOrd="2" destOrd="0" presId="urn:microsoft.com/office/officeart/2005/8/layout/chart3"/>
    <dgm:cxn modelId="{268663D5-B748-4BEB-846A-6EDD44E24A5C}" type="presParOf" srcId="{F5C80EA0-BD85-4C3A-A440-84FA68FBA9C8}" destId="{2ECF01CD-E2EE-4144-92DA-C4DCA9B2CFA3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38EF3-6568-42F3-81BF-275AD817F037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224CB8-F138-4F72-8CAB-2ABEF82BA3FE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Сандын  процентин  табуу 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46BA63D-2021-41BC-A3B1-272E85196E13}" type="parTrans" cxnId="{E52265F7-8670-4800-A614-DA10870A0F14}">
      <dgm:prSet/>
      <dgm:spPr/>
      <dgm:t>
        <a:bodyPr/>
        <a:lstStyle/>
        <a:p>
          <a:endParaRPr lang="ru-RU"/>
        </a:p>
      </dgm:t>
    </dgm:pt>
    <dgm:pt modelId="{A8A5C4B9-5875-4D75-A4D4-0BF17B6916CA}" type="sibTrans" cxnId="{E52265F7-8670-4800-A614-DA10870A0F14}">
      <dgm:prSet/>
      <dgm:spPr/>
      <dgm:t>
        <a:bodyPr/>
        <a:lstStyle/>
        <a:p>
          <a:endParaRPr lang="ru-RU"/>
        </a:p>
      </dgm:t>
    </dgm:pt>
    <dgm:pt modelId="{AA8C94B1-9831-4D13-98D0-378045388EAF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3200" dirty="0"/>
        </a:p>
      </dgm:t>
    </dgm:pt>
    <dgm:pt modelId="{C3DDF44B-4BD4-4D3C-B40E-2D9EE77B81F9}" type="parTrans" cxnId="{A3554745-3D64-4A74-ADC4-AAF9713AA20A}">
      <dgm:prSet/>
      <dgm:spPr/>
      <dgm:t>
        <a:bodyPr/>
        <a:lstStyle/>
        <a:p>
          <a:endParaRPr lang="ru-RU"/>
        </a:p>
      </dgm:t>
    </dgm:pt>
    <dgm:pt modelId="{7205422A-3137-43FB-9C57-17AAEEC8FFD3}" type="sibTrans" cxnId="{A3554745-3D64-4A74-ADC4-AAF9713AA20A}">
      <dgm:prSet/>
      <dgm:spPr/>
      <dgm:t>
        <a:bodyPr/>
        <a:lstStyle/>
        <a:p>
          <a:endParaRPr lang="ru-RU"/>
        </a:p>
      </dgm:t>
    </dgm:pt>
    <dgm:pt modelId="{680B4271-C7EA-4F82-9233-FDCCDDF9ED14}">
      <dgm:prSet phldrT="[Текст]"/>
      <dgm:spPr/>
      <dgm:t>
        <a:bodyPr/>
        <a:lstStyle/>
        <a:p>
          <a:endParaRPr lang="ru-RU" dirty="0"/>
        </a:p>
      </dgm:t>
    </dgm:pt>
    <dgm:pt modelId="{031A09DB-262A-4CA3-BEFD-B31AF23AEE6F}" type="parTrans" cxnId="{B49F4984-EAA0-4419-947E-01255F200DC8}">
      <dgm:prSet/>
      <dgm:spPr/>
      <dgm:t>
        <a:bodyPr/>
        <a:lstStyle/>
        <a:p>
          <a:endParaRPr lang="ru-RU"/>
        </a:p>
      </dgm:t>
    </dgm:pt>
    <dgm:pt modelId="{09A4C58B-F15F-4AE3-82DD-7ED5F0D23A63}" type="sibTrans" cxnId="{B49F4984-EAA0-4419-947E-01255F200DC8}">
      <dgm:prSet/>
      <dgm:spPr/>
      <dgm:t>
        <a:bodyPr/>
        <a:lstStyle/>
        <a:p>
          <a:endParaRPr lang="ru-RU"/>
        </a:p>
      </dgm:t>
    </dgm:pt>
    <dgm:pt modelId="{EA03D16D-2B48-47AC-9DF4-B6AAB8BF656B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3200" dirty="0"/>
        </a:p>
      </dgm:t>
    </dgm:pt>
    <dgm:pt modelId="{12BC175A-1BE4-4F69-AF8D-D9E7E89B5225}" type="parTrans" cxnId="{E9D6265E-039D-4843-B5DE-A9352DAEDA78}">
      <dgm:prSet/>
      <dgm:spPr/>
      <dgm:t>
        <a:bodyPr/>
        <a:lstStyle/>
        <a:p>
          <a:endParaRPr lang="ru-RU"/>
        </a:p>
      </dgm:t>
    </dgm:pt>
    <dgm:pt modelId="{40C6097F-8606-46FB-B4EA-89AFDDFE894A}" type="sibTrans" cxnId="{E9D6265E-039D-4843-B5DE-A9352DAEDA78}">
      <dgm:prSet/>
      <dgm:spPr/>
      <dgm:t>
        <a:bodyPr/>
        <a:lstStyle/>
        <a:p>
          <a:endParaRPr lang="ru-RU"/>
        </a:p>
      </dgm:t>
    </dgm:pt>
    <dgm:pt modelId="{E1D25CEE-2133-4B80-AB4F-9CA1E281345A}">
      <dgm:prSet phldrT="[Текст]"/>
      <dgm:spPr/>
      <dgm:t>
        <a:bodyPr/>
        <a:lstStyle/>
        <a:p>
          <a:endParaRPr lang="ru-RU" dirty="0"/>
        </a:p>
      </dgm:t>
    </dgm:pt>
    <dgm:pt modelId="{4B3D3108-E8BE-417E-AE4A-F6B8ED6D92D5}" type="parTrans" cxnId="{4CF6E6BC-0848-40F5-817A-639FD3E0278F}">
      <dgm:prSet/>
      <dgm:spPr/>
      <dgm:t>
        <a:bodyPr/>
        <a:lstStyle/>
        <a:p>
          <a:endParaRPr lang="ru-RU"/>
        </a:p>
      </dgm:t>
    </dgm:pt>
    <dgm:pt modelId="{DE50BB93-E90E-42F2-A2AF-ACB84482FA97}" type="sibTrans" cxnId="{4CF6E6BC-0848-40F5-817A-639FD3E0278F}">
      <dgm:prSet/>
      <dgm:spPr/>
      <dgm:t>
        <a:bodyPr/>
        <a:lstStyle/>
        <a:p>
          <a:endParaRPr lang="ru-RU"/>
        </a:p>
      </dgm:t>
    </dgm:pt>
    <dgm:pt modelId="{996B38AA-5CD8-4759-869F-677E3D9941A1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1BAEE2C7-235F-4453-8294-3054DEE04F10}" type="sibTrans" cxnId="{57DD5D39-0748-4DD7-8CD1-A01B7CADD838}">
      <dgm:prSet/>
      <dgm:spPr/>
      <dgm:t>
        <a:bodyPr/>
        <a:lstStyle/>
        <a:p>
          <a:endParaRPr lang="ru-RU"/>
        </a:p>
      </dgm:t>
    </dgm:pt>
    <dgm:pt modelId="{8C9E8273-54F0-4F1C-A393-F3591A38D1C3}" type="parTrans" cxnId="{57DD5D39-0748-4DD7-8CD1-A01B7CADD838}">
      <dgm:prSet/>
      <dgm:spPr/>
      <dgm:t>
        <a:bodyPr/>
        <a:lstStyle/>
        <a:p>
          <a:endParaRPr lang="ru-RU"/>
        </a:p>
      </dgm:t>
    </dgm:pt>
    <dgm:pt modelId="{550FD5E0-22EC-4F35-B257-6E04EC1A6C37}" type="pres">
      <dgm:prSet presAssocID="{13838EF3-6568-42F3-81BF-275AD817F0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32377D-26E0-4B67-82DB-496DDC4DCA98}" type="pres">
      <dgm:prSet presAssocID="{EA03D16D-2B48-47AC-9DF4-B6AAB8BF656B}" presName="boxAndChildren" presStyleCnt="0"/>
      <dgm:spPr/>
    </dgm:pt>
    <dgm:pt modelId="{4A3B0725-6C97-4637-BBD7-6101FC84CE0C}" type="pres">
      <dgm:prSet presAssocID="{EA03D16D-2B48-47AC-9DF4-B6AAB8BF656B}" presName="parentTextBox" presStyleLbl="node1" presStyleIdx="0" presStyleCnt="3"/>
      <dgm:spPr/>
      <dgm:t>
        <a:bodyPr/>
        <a:lstStyle/>
        <a:p>
          <a:endParaRPr lang="ru-RU"/>
        </a:p>
      </dgm:t>
    </dgm:pt>
    <dgm:pt modelId="{53B1778B-5360-483C-A8BE-458C840A7045}" type="pres">
      <dgm:prSet presAssocID="{EA03D16D-2B48-47AC-9DF4-B6AAB8BF656B}" presName="entireBox" presStyleLbl="node1" presStyleIdx="0" presStyleCnt="3"/>
      <dgm:spPr/>
      <dgm:t>
        <a:bodyPr/>
        <a:lstStyle/>
        <a:p>
          <a:endParaRPr lang="ru-RU"/>
        </a:p>
      </dgm:t>
    </dgm:pt>
    <dgm:pt modelId="{46A8D8FB-E89A-40FA-A5FD-324A5BF9390A}" type="pres">
      <dgm:prSet presAssocID="{EA03D16D-2B48-47AC-9DF4-B6AAB8BF656B}" presName="descendantBox" presStyleCnt="0"/>
      <dgm:spPr/>
    </dgm:pt>
    <dgm:pt modelId="{F1EB5A55-E4E3-4818-8503-C695CEED4947}" type="pres">
      <dgm:prSet presAssocID="{E1D25CEE-2133-4B80-AB4F-9CA1E281345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8E7A-F948-477E-9B86-F518C466591F}" type="pres">
      <dgm:prSet presAssocID="{7205422A-3137-43FB-9C57-17AAEEC8FFD3}" presName="sp" presStyleCnt="0"/>
      <dgm:spPr/>
    </dgm:pt>
    <dgm:pt modelId="{FF41B1B4-DE8B-4E9C-9B63-67994F05CA8F}" type="pres">
      <dgm:prSet presAssocID="{AA8C94B1-9831-4D13-98D0-378045388EAF}" presName="arrowAndChildren" presStyleCnt="0"/>
      <dgm:spPr/>
    </dgm:pt>
    <dgm:pt modelId="{6F2A666C-159F-4FE9-92B4-6D040DE60A0C}" type="pres">
      <dgm:prSet presAssocID="{AA8C94B1-9831-4D13-98D0-378045388EA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C709280-B140-44A8-8EDA-4564E35F13C2}" type="pres">
      <dgm:prSet presAssocID="{AA8C94B1-9831-4D13-98D0-378045388EAF}" presName="arrow" presStyleLbl="node1" presStyleIdx="1" presStyleCnt="3"/>
      <dgm:spPr/>
      <dgm:t>
        <a:bodyPr/>
        <a:lstStyle/>
        <a:p>
          <a:endParaRPr lang="ru-RU"/>
        </a:p>
      </dgm:t>
    </dgm:pt>
    <dgm:pt modelId="{E357CB81-D6EC-41DB-89A3-3AFB08247FA8}" type="pres">
      <dgm:prSet presAssocID="{AA8C94B1-9831-4D13-98D0-378045388EAF}" presName="descendantArrow" presStyleCnt="0"/>
      <dgm:spPr/>
    </dgm:pt>
    <dgm:pt modelId="{CF15E294-6208-4A9D-A3A6-5F3E9952091E}" type="pres">
      <dgm:prSet presAssocID="{680B4271-C7EA-4F82-9233-FDCCDDF9ED1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4FAE5-5CD8-4EDF-AEBC-53D26B505FA7}" type="pres">
      <dgm:prSet presAssocID="{A8A5C4B9-5875-4D75-A4D4-0BF17B6916CA}" presName="sp" presStyleCnt="0"/>
      <dgm:spPr/>
    </dgm:pt>
    <dgm:pt modelId="{70126B5C-16B2-4238-B497-03743ADFE474}" type="pres">
      <dgm:prSet presAssocID="{EE224CB8-F138-4F72-8CAB-2ABEF82BA3FE}" presName="arrowAndChildren" presStyleCnt="0"/>
      <dgm:spPr/>
    </dgm:pt>
    <dgm:pt modelId="{05D0D03A-7CE9-4762-B3C4-278E627711FE}" type="pres">
      <dgm:prSet presAssocID="{EE224CB8-F138-4F72-8CAB-2ABEF82BA3F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78EE778-C385-49A3-AAE5-1E46A6FD80D8}" type="pres">
      <dgm:prSet presAssocID="{EE224CB8-F138-4F72-8CAB-2ABEF82BA3FE}" presName="arrow" presStyleLbl="node1" presStyleIdx="2" presStyleCnt="3"/>
      <dgm:spPr/>
      <dgm:t>
        <a:bodyPr/>
        <a:lstStyle/>
        <a:p>
          <a:endParaRPr lang="ru-RU"/>
        </a:p>
      </dgm:t>
    </dgm:pt>
    <dgm:pt modelId="{74F2BF38-F1F1-4331-825D-414BB7ED7F1B}" type="pres">
      <dgm:prSet presAssocID="{EE224CB8-F138-4F72-8CAB-2ABEF82BA3FE}" presName="descendantArrow" presStyleCnt="0"/>
      <dgm:spPr/>
    </dgm:pt>
    <dgm:pt modelId="{62F802F7-99FB-48B6-964D-EC2303C39890}" type="pres">
      <dgm:prSet presAssocID="{996B38AA-5CD8-4759-869F-677E3D9941A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99B81-6A62-43CA-A782-9849EC60741E}" type="presOf" srcId="{EA03D16D-2B48-47AC-9DF4-B6AAB8BF656B}" destId="{53B1778B-5360-483C-A8BE-458C840A7045}" srcOrd="1" destOrd="0" presId="urn:microsoft.com/office/officeart/2005/8/layout/process4"/>
    <dgm:cxn modelId="{6E0F41E1-BA74-4455-97FE-FC23DCA2D0B7}" type="presOf" srcId="{996B38AA-5CD8-4759-869F-677E3D9941A1}" destId="{62F802F7-99FB-48B6-964D-EC2303C39890}" srcOrd="0" destOrd="0" presId="urn:microsoft.com/office/officeart/2005/8/layout/process4"/>
    <dgm:cxn modelId="{39BD2883-D9EF-4929-B2BB-30473FEB7367}" type="presOf" srcId="{13838EF3-6568-42F3-81BF-275AD817F037}" destId="{550FD5E0-22EC-4F35-B257-6E04EC1A6C37}" srcOrd="0" destOrd="0" presId="urn:microsoft.com/office/officeart/2005/8/layout/process4"/>
    <dgm:cxn modelId="{E455DFAF-0635-4D8E-84B1-51827A20981D}" type="presOf" srcId="{EE224CB8-F138-4F72-8CAB-2ABEF82BA3FE}" destId="{05D0D03A-7CE9-4762-B3C4-278E627711FE}" srcOrd="0" destOrd="0" presId="urn:microsoft.com/office/officeart/2005/8/layout/process4"/>
    <dgm:cxn modelId="{57DD5D39-0748-4DD7-8CD1-A01B7CADD838}" srcId="{EE224CB8-F138-4F72-8CAB-2ABEF82BA3FE}" destId="{996B38AA-5CD8-4759-869F-677E3D9941A1}" srcOrd="0" destOrd="0" parTransId="{8C9E8273-54F0-4F1C-A393-F3591A38D1C3}" sibTransId="{1BAEE2C7-235F-4453-8294-3054DEE04F10}"/>
    <dgm:cxn modelId="{4CF6E6BC-0848-40F5-817A-639FD3E0278F}" srcId="{EA03D16D-2B48-47AC-9DF4-B6AAB8BF656B}" destId="{E1D25CEE-2133-4B80-AB4F-9CA1E281345A}" srcOrd="0" destOrd="0" parTransId="{4B3D3108-E8BE-417E-AE4A-F6B8ED6D92D5}" sibTransId="{DE50BB93-E90E-42F2-A2AF-ACB84482FA97}"/>
    <dgm:cxn modelId="{F9BA4D01-9152-4909-840D-A19B0A75FC85}" type="presOf" srcId="{AA8C94B1-9831-4D13-98D0-378045388EAF}" destId="{6F2A666C-159F-4FE9-92B4-6D040DE60A0C}" srcOrd="0" destOrd="0" presId="urn:microsoft.com/office/officeart/2005/8/layout/process4"/>
    <dgm:cxn modelId="{2F9CB0D3-3958-4A04-981B-83A887C51F74}" type="presOf" srcId="{AA8C94B1-9831-4D13-98D0-378045388EAF}" destId="{BC709280-B140-44A8-8EDA-4564E35F13C2}" srcOrd="1" destOrd="0" presId="urn:microsoft.com/office/officeart/2005/8/layout/process4"/>
    <dgm:cxn modelId="{D8EC1A2B-3075-4EB8-9825-59F0F54DDB05}" type="presOf" srcId="{EA03D16D-2B48-47AC-9DF4-B6AAB8BF656B}" destId="{4A3B0725-6C97-4637-BBD7-6101FC84CE0C}" srcOrd="0" destOrd="0" presId="urn:microsoft.com/office/officeart/2005/8/layout/process4"/>
    <dgm:cxn modelId="{E52265F7-8670-4800-A614-DA10870A0F14}" srcId="{13838EF3-6568-42F3-81BF-275AD817F037}" destId="{EE224CB8-F138-4F72-8CAB-2ABEF82BA3FE}" srcOrd="0" destOrd="0" parTransId="{146BA63D-2021-41BC-A3B1-272E85196E13}" sibTransId="{A8A5C4B9-5875-4D75-A4D4-0BF17B6916CA}"/>
    <dgm:cxn modelId="{711D694F-2EBC-47AE-8E83-2C946BD898D0}" type="presOf" srcId="{680B4271-C7EA-4F82-9233-FDCCDDF9ED14}" destId="{CF15E294-6208-4A9D-A3A6-5F3E9952091E}" srcOrd="0" destOrd="0" presId="urn:microsoft.com/office/officeart/2005/8/layout/process4"/>
    <dgm:cxn modelId="{66E5008F-E542-4FCD-912A-F48D22FA89B4}" type="presOf" srcId="{E1D25CEE-2133-4B80-AB4F-9CA1E281345A}" destId="{F1EB5A55-E4E3-4818-8503-C695CEED4947}" srcOrd="0" destOrd="0" presId="urn:microsoft.com/office/officeart/2005/8/layout/process4"/>
    <dgm:cxn modelId="{06EEE9C9-2FE5-44E8-8DAD-0E17C07339B6}" type="presOf" srcId="{EE224CB8-F138-4F72-8CAB-2ABEF82BA3FE}" destId="{978EE778-C385-49A3-AAE5-1E46A6FD80D8}" srcOrd="1" destOrd="0" presId="urn:microsoft.com/office/officeart/2005/8/layout/process4"/>
    <dgm:cxn modelId="{A3554745-3D64-4A74-ADC4-AAF9713AA20A}" srcId="{13838EF3-6568-42F3-81BF-275AD817F037}" destId="{AA8C94B1-9831-4D13-98D0-378045388EAF}" srcOrd="1" destOrd="0" parTransId="{C3DDF44B-4BD4-4D3C-B40E-2D9EE77B81F9}" sibTransId="{7205422A-3137-43FB-9C57-17AAEEC8FFD3}"/>
    <dgm:cxn modelId="{B49F4984-EAA0-4419-947E-01255F200DC8}" srcId="{AA8C94B1-9831-4D13-98D0-378045388EAF}" destId="{680B4271-C7EA-4F82-9233-FDCCDDF9ED14}" srcOrd="0" destOrd="0" parTransId="{031A09DB-262A-4CA3-BEFD-B31AF23AEE6F}" sibTransId="{09A4C58B-F15F-4AE3-82DD-7ED5F0D23A63}"/>
    <dgm:cxn modelId="{E9D6265E-039D-4843-B5DE-A9352DAEDA78}" srcId="{13838EF3-6568-42F3-81BF-275AD817F037}" destId="{EA03D16D-2B48-47AC-9DF4-B6AAB8BF656B}" srcOrd="2" destOrd="0" parTransId="{12BC175A-1BE4-4F69-AF8D-D9E7E89B5225}" sibTransId="{40C6097F-8606-46FB-B4EA-89AFDDFE894A}"/>
    <dgm:cxn modelId="{FFB536FA-05E1-4529-8121-A8B92222D3EA}" type="presParOf" srcId="{550FD5E0-22EC-4F35-B257-6E04EC1A6C37}" destId="{3832377D-26E0-4B67-82DB-496DDC4DCA98}" srcOrd="0" destOrd="0" presId="urn:microsoft.com/office/officeart/2005/8/layout/process4"/>
    <dgm:cxn modelId="{40FAD376-33F0-4F54-BB92-17890C83AB4E}" type="presParOf" srcId="{3832377D-26E0-4B67-82DB-496DDC4DCA98}" destId="{4A3B0725-6C97-4637-BBD7-6101FC84CE0C}" srcOrd="0" destOrd="0" presId="urn:microsoft.com/office/officeart/2005/8/layout/process4"/>
    <dgm:cxn modelId="{51BD7C2C-30F4-4334-A895-4AA22173965A}" type="presParOf" srcId="{3832377D-26E0-4B67-82DB-496DDC4DCA98}" destId="{53B1778B-5360-483C-A8BE-458C840A7045}" srcOrd="1" destOrd="0" presId="urn:microsoft.com/office/officeart/2005/8/layout/process4"/>
    <dgm:cxn modelId="{89E0AD40-46D5-4FBF-A4DE-E17D4637D883}" type="presParOf" srcId="{3832377D-26E0-4B67-82DB-496DDC4DCA98}" destId="{46A8D8FB-E89A-40FA-A5FD-324A5BF9390A}" srcOrd="2" destOrd="0" presId="urn:microsoft.com/office/officeart/2005/8/layout/process4"/>
    <dgm:cxn modelId="{C0360942-FE9F-46DC-AEAB-04E62929E8B5}" type="presParOf" srcId="{46A8D8FB-E89A-40FA-A5FD-324A5BF9390A}" destId="{F1EB5A55-E4E3-4818-8503-C695CEED4947}" srcOrd="0" destOrd="0" presId="urn:microsoft.com/office/officeart/2005/8/layout/process4"/>
    <dgm:cxn modelId="{5AB3DD76-522D-4FB6-949A-706F43000031}" type="presParOf" srcId="{550FD5E0-22EC-4F35-B257-6E04EC1A6C37}" destId="{A2FF8E7A-F948-477E-9B86-F518C466591F}" srcOrd="1" destOrd="0" presId="urn:microsoft.com/office/officeart/2005/8/layout/process4"/>
    <dgm:cxn modelId="{2B2B6116-60CC-4A41-8FC0-A2D04A261DAC}" type="presParOf" srcId="{550FD5E0-22EC-4F35-B257-6E04EC1A6C37}" destId="{FF41B1B4-DE8B-4E9C-9B63-67994F05CA8F}" srcOrd="2" destOrd="0" presId="urn:microsoft.com/office/officeart/2005/8/layout/process4"/>
    <dgm:cxn modelId="{51AB1ABE-DAFC-4EC9-B528-CE8A6D202759}" type="presParOf" srcId="{FF41B1B4-DE8B-4E9C-9B63-67994F05CA8F}" destId="{6F2A666C-159F-4FE9-92B4-6D040DE60A0C}" srcOrd="0" destOrd="0" presId="urn:microsoft.com/office/officeart/2005/8/layout/process4"/>
    <dgm:cxn modelId="{AE4681D8-6C87-4CF9-9B32-98DA4DB537DD}" type="presParOf" srcId="{FF41B1B4-DE8B-4E9C-9B63-67994F05CA8F}" destId="{BC709280-B140-44A8-8EDA-4564E35F13C2}" srcOrd="1" destOrd="0" presId="urn:microsoft.com/office/officeart/2005/8/layout/process4"/>
    <dgm:cxn modelId="{0A175EB5-9A75-4CA0-8F56-9276C6BD611C}" type="presParOf" srcId="{FF41B1B4-DE8B-4E9C-9B63-67994F05CA8F}" destId="{E357CB81-D6EC-41DB-89A3-3AFB08247FA8}" srcOrd="2" destOrd="0" presId="urn:microsoft.com/office/officeart/2005/8/layout/process4"/>
    <dgm:cxn modelId="{1D85265D-56A9-4A68-A064-7AC97B61D26A}" type="presParOf" srcId="{E357CB81-D6EC-41DB-89A3-3AFB08247FA8}" destId="{CF15E294-6208-4A9D-A3A6-5F3E9952091E}" srcOrd="0" destOrd="0" presId="urn:microsoft.com/office/officeart/2005/8/layout/process4"/>
    <dgm:cxn modelId="{26426866-D0BA-420B-8CC9-1D4AAC11C14A}" type="presParOf" srcId="{550FD5E0-22EC-4F35-B257-6E04EC1A6C37}" destId="{4034FAE5-5CD8-4EDF-AEBC-53D26B505FA7}" srcOrd="3" destOrd="0" presId="urn:microsoft.com/office/officeart/2005/8/layout/process4"/>
    <dgm:cxn modelId="{836A94EF-CB13-45BB-BE2B-463D5E9FFBDA}" type="presParOf" srcId="{550FD5E0-22EC-4F35-B257-6E04EC1A6C37}" destId="{70126B5C-16B2-4238-B497-03743ADFE474}" srcOrd="4" destOrd="0" presId="urn:microsoft.com/office/officeart/2005/8/layout/process4"/>
    <dgm:cxn modelId="{82072162-EFC3-4CC3-B810-E3BA9ABDD19E}" type="presParOf" srcId="{70126B5C-16B2-4238-B497-03743ADFE474}" destId="{05D0D03A-7CE9-4762-B3C4-278E627711FE}" srcOrd="0" destOrd="0" presId="urn:microsoft.com/office/officeart/2005/8/layout/process4"/>
    <dgm:cxn modelId="{70551426-1285-4262-9906-3D7283C12AE9}" type="presParOf" srcId="{70126B5C-16B2-4238-B497-03743ADFE474}" destId="{978EE778-C385-49A3-AAE5-1E46A6FD80D8}" srcOrd="1" destOrd="0" presId="urn:microsoft.com/office/officeart/2005/8/layout/process4"/>
    <dgm:cxn modelId="{28801857-07BD-4BAE-8E4D-DFE610040E8B}" type="presParOf" srcId="{70126B5C-16B2-4238-B497-03743ADFE474}" destId="{74F2BF38-F1F1-4331-825D-414BB7ED7F1B}" srcOrd="2" destOrd="0" presId="urn:microsoft.com/office/officeart/2005/8/layout/process4"/>
    <dgm:cxn modelId="{D8A2EA2B-AAC5-4869-8DFE-BC39B861A38F}" type="presParOf" srcId="{74F2BF38-F1F1-4331-825D-414BB7ED7F1B}" destId="{62F802F7-99FB-48B6-964D-EC2303C398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8F351-C4F1-418D-8D57-915D29506C9C}">
      <dsp:nvSpPr>
        <dsp:cNvPr id="0" name=""/>
        <dsp:cNvSpPr/>
      </dsp:nvSpPr>
      <dsp:spPr>
        <a:xfrm>
          <a:off x="1381760" y="325119"/>
          <a:ext cx="3413760" cy="3413760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88640" y="833119"/>
        <a:ext cx="1198880" cy="2397760"/>
      </dsp:txXfrm>
    </dsp:sp>
    <dsp:sp modelId="{F313FB36-55BA-48AB-B2A6-6D95152B3381}">
      <dsp:nvSpPr>
        <dsp:cNvPr id="0" name=""/>
        <dsp:cNvSpPr/>
      </dsp:nvSpPr>
      <dsp:spPr>
        <a:xfrm>
          <a:off x="1300480" y="325119"/>
          <a:ext cx="3413760" cy="34137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788160" y="833119"/>
        <a:ext cx="1198880" cy="239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1778B-5360-483C-A8BE-458C840A7045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0" y="3406931"/>
        <a:ext cx="8229600" cy="603844"/>
      </dsp:txXfrm>
    </dsp:sp>
    <dsp:sp modelId="{F1EB5A55-E4E3-4818-8503-C695CEED4947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0" y="3988412"/>
        <a:ext cx="8229600" cy="514386"/>
      </dsp:txXfrm>
    </dsp:sp>
    <dsp:sp modelId="{BC709280-B140-44A8-8EDA-4564E35F13C2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10800000">
        <a:off x="0" y="1703865"/>
        <a:ext cx="8229600" cy="603663"/>
      </dsp:txXfrm>
    </dsp:sp>
    <dsp:sp modelId="{CF15E294-6208-4A9D-A3A6-5F3E9952091E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0" y="2307529"/>
        <a:ext cx="8229600" cy="514231"/>
      </dsp:txXfrm>
    </dsp:sp>
    <dsp:sp modelId="{978EE778-C385-49A3-AAE5-1E46A6FD80D8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Сандын  процентин  табуу 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799"/>
        <a:ext cx="8229600" cy="603663"/>
      </dsp:txXfrm>
    </dsp:sp>
    <dsp:sp modelId="{62F802F7-99FB-48B6-964D-EC2303C39890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0" y="604463"/>
        <a:ext cx="8229600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0.jpe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jpeg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3AF01C-6C1F-44CD-BF87-D772A15910D6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403B4B-5DC8-43CF-A883-F3DAF7FE3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8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9C1BA2-361D-4840-8B19-BF33654163DB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4FF196-344D-4D8F-BBA1-BAFCC561FFD9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97E3DE-76E4-40F1-B63B-111B30AEBCB9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E1B7-3272-4EB0-A03F-3B8AD3F4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C99C-3BBA-4C5C-AA8D-E72AAC7A9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9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12D6-610C-473A-9A66-37D7C8202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3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132094-085D-4A15-AEF6-64013AD0C0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9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F223B6-E610-4A43-BA38-27276E0512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8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1CE756-4180-464C-80AB-26872F8427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1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29E1B7-3272-4EB0-A03F-3B8AD3F44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A79C-8407-4ECF-800E-5C14CDDC72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F222308-429D-4425-967E-ED7B2F60B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3B3F0-CBC2-4541-A3EC-4DC95A2A19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F3E7F-AF6F-46F9-814D-63616D6C57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A79C-8407-4ECF-800E-5C14CDDC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99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D1795-EAF8-42D2-8BBA-C4ABFD868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0C77C-7B55-4829-93E9-808A7DEBFC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E95-D2E3-42B8-8068-3D48501E5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6480A80-B224-4910-BC74-925EA953DF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2C99C-3BBA-4C5C-AA8D-E72AAC7A99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712D6-610C-473A-9A66-37D7C8202D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132094-085D-4A15-AEF6-64013AD0C0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96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1DF2-7BF3-418A-8C65-DBBAD5662D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F954-493C-491C-9E9C-90DD9729DC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32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6A42-A747-4970-8C6E-FAC4850EAC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4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2308-429D-4425-967E-ED7B2F60B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67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B7CE-3DD1-44EA-8780-9BCB4CF533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5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6E34-663B-4C49-8C6D-301271BF97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1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25C85-E56A-43FE-89B1-6377F3E8BB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64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8034-0C3E-4936-9FDC-7C2B50AD3F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1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ADBA-9A2A-4005-8313-790994C980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93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8BA7-6390-40D9-97A0-0DD0D7904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9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F8E5-D7E4-42B9-8581-B6A5453FF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7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A3E6-FC72-4069-B1AC-D44E7D98A6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84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1DF2-7BF3-418A-8C65-DBBAD5662D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46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F954-493C-491C-9E9C-90DD9729DC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3B3F0-CBC2-4541-A3EC-4DC95A2A1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17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6A42-A747-4970-8C6E-FAC4850EAC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62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B7CE-3DD1-44EA-8780-9BCB4CF533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22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6E34-663B-4C49-8C6D-301271BF97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18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25C85-E56A-43FE-89B1-6377F3E8BB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71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8034-0C3E-4936-9FDC-7C2B50AD3F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03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ADBA-9A2A-4005-8313-790994C980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30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8BA7-6390-40D9-97A0-0DD0D7904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78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F8E5-D7E4-42B9-8581-B6A5453FF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48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A3E6-FC72-4069-B1AC-D44E7D98A6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3E7F-AF6F-46F9-814D-63616D6C5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1795-EAF8-42D2-8BBA-C4ABFD868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0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0C77C-7B55-4829-93E9-808A7DEB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8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C0E95-D2E3-42B8-8068-3D48501E5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0A80-B224-4910-BC74-925EA953D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4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9532EAB-4839-4CDF-B6AC-3C90A3C58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9532EAB-4839-4CDF-B6AC-3C90A3C58F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90F683-059F-47C4-A9C8-35A5B6953E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90F683-059F-47C4-A9C8-35A5B6953E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2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wmf"/><Relationship Id="rId12" Type="http://schemas.openxmlformats.org/officeDocument/2006/relationships/image" Target="../media/image27.wmf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gi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15" Type="http://schemas.openxmlformats.org/officeDocument/2006/relationships/image" Target="../media/image28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openxmlformats.org/officeDocument/2006/relationships/image" Target="../media/image3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lub-drug.ru/wp-content/uploads/2011/04/41.2.gif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veselajashkola.ru/wp-content/uploads/2011/10/shkolnye_kartinki_9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veselajashkola.ru/wp-content/uploads/2011/10/shkolnye_kartinki_30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jpe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47.wmf"/><Relationship Id="rId15" Type="http://schemas.openxmlformats.org/officeDocument/2006/relationships/image" Target="../media/image4.png"/><Relationship Id="rId10" Type="http://schemas.openxmlformats.org/officeDocument/2006/relationships/image" Target="../media/image49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7.jpeg"/><Relationship Id="rId3" Type="http://schemas.openxmlformats.org/officeDocument/2006/relationships/image" Target="../media/image59.jpeg"/><Relationship Id="rId7" Type="http://schemas.openxmlformats.org/officeDocument/2006/relationships/image" Target="../media/image55.wmf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4.wmf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6.wmf"/><Relationship Id="rId1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hyperlink" Target="http://klub-drug.ru/wp-content/uploads/2011/04/96419766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gif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image" Target="../media/image7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6.gif"/><Relationship Id="rId7" Type="http://schemas.openxmlformats.org/officeDocument/2006/relationships/image" Target="../media/image90.gi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9.gif"/><Relationship Id="rId5" Type="http://schemas.openxmlformats.org/officeDocument/2006/relationships/image" Target="../media/image88.gif"/><Relationship Id="rId10" Type="http://schemas.openxmlformats.org/officeDocument/2006/relationships/image" Target="../media/image4.png"/><Relationship Id="rId4" Type="http://schemas.openxmlformats.org/officeDocument/2006/relationships/image" Target="../media/image87.gif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2.gif"/><Relationship Id="rId7" Type="http://schemas.openxmlformats.org/officeDocument/2006/relationships/image" Target="../media/image100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93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gif"/><Relationship Id="rId3" Type="http://schemas.openxmlformats.org/officeDocument/2006/relationships/image" Target="../media/image97.gif"/><Relationship Id="rId7" Type="http://schemas.openxmlformats.org/officeDocument/2006/relationships/image" Target="../media/image8.gif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0.gif"/><Relationship Id="rId11" Type="http://schemas.openxmlformats.org/officeDocument/2006/relationships/image" Target="../media/image4.png"/><Relationship Id="rId5" Type="http://schemas.openxmlformats.org/officeDocument/2006/relationships/image" Target="../media/image99.gif"/><Relationship Id="rId10" Type="http://schemas.openxmlformats.org/officeDocument/2006/relationships/image" Target="../media/image108.png"/><Relationship Id="rId4" Type="http://schemas.openxmlformats.org/officeDocument/2006/relationships/image" Target="../media/image98.gif"/><Relationship Id="rId9" Type="http://schemas.openxmlformats.org/officeDocument/2006/relationships/image" Target="../media/image10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wmf"/><Relationship Id="rId5" Type="http://schemas.openxmlformats.org/officeDocument/2006/relationships/image" Target="../media/image11.jpeg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gif"/><Relationship Id="rId3" Type="http://schemas.openxmlformats.org/officeDocument/2006/relationships/oleObject" Target="../embeddings/oleObject7.bin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17.wmf"/><Relationship Id="rId9" Type="http://schemas.openxmlformats.org/officeDocument/2006/relationships/diagramColors" Target="../diagrams/colors1.xml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1714488"/>
            <a:ext cx="7772400" cy="1470025"/>
          </a:xfrm>
          <a:ln>
            <a:miter lim="800000"/>
            <a:headEnd/>
            <a:tailEnd/>
          </a:ln>
          <a:extLst/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Проценттер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2" descr="ff962c65118d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4750"/>
            <a:ext cx="14779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</a:t>
            </a:fld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023686"/>
              </p:ext>
            </p:extLst>
          </p:nvPr>
        </p:nvGraphicFramePr>
        <p:xfrm>
          <a:off x="1095474" y="1500188"/>
          <a:ext cx="4967287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" name="Формула" r:id="rId4" imgW="977476" imgH="393529" progId="Equation.3">
                  <p:embed/>
                </p:oleObj>
              </mc:Choice>
              <mc:Fallback>
                <p:oleObj name="Формула" r:id="rId4" imgW="977476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474" y="1500188"/>
                        <a:ext cx="4967287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 descr="Водяные капли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74593"/>
              </p:ext>
            </p:extLst>
          </p:nvPr>
        </p:nvGraphicFramePr>
        <p:xfrm>
          <a:off x="1024036" y="428625"/>
          <a:ext cx="38179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" name="Формула" r:id="rId6" imgW="622030" imgH="203112" progId="Equation.3">
                  <p:embed/>
                </p:oleObj>
              </mc:Choice>
              <mc:Fallback>
                <p:oleObj name="Формула" r:id="rId6" imgW="622030" imgH="203112" progId="Equation.3">
                  <p:embed/>
                  <p:pic>
                    <p:nvPicPr>
                      <p:cNvPr id="0" name="Object 3" descr="Водяные капли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036" y="428625"/>
                        <a:ext cx="3817938" cy="1071563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92618"/>
              </p:ext>
            </p:extLst>
          </p:nvPr>
        </p:nvGraphicFramePr>
        <p:xfrm>
          <a:off x="1058961" y="4286250"/>
          <a:ext cx="552926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" name="Формула" r:id="rId9" imgW="977476" imgH="393529" progId="Equation.3">
                  <p:embed/>
                </p:oleObj>
              </mc:Choice>
              <mc:Fallback>
                <p:oleObj name="Формула" r:id="rId9" imgW="97747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961" y="4286250"/>
                        <a:ext cx="5529263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 descr="Упаковочная бумаг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111845"/>
              </p:ext>
            </p:extLst>
          </p:nvPr>
        </p:nvGraphicFramePr>
        <p:xfrm>
          <a:off x="1095474" y="3286125"/>
          <a:ext cx="37417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" name="Формула" r:id="rId11" imgW="736600" imgH="203200" progId="Equation.3">
                  <p:embed/>
                </p:oleObj>
              </mc:Choice>
              <mc:Fallback>
                <p:oleObj name="Формула" r:id="rId11" imgW="736600" imgH="203200" progId="Equation.3">
                  <p:embed/>
                  <p:pic>
                    <p:nvPicPr>
                      <p:cNvPr id="0" name="Object 7" descr="Упаковоч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474" y="3286125"/>
                        <a:ext cx="3741737" cy="922338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 descr="Упаковочная бумаг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32004"/>
              </p:ext>
            </p:extLst>
          </p:nvPr>
        </p:nvGraphicFramePr>
        <p:xfrm>
          <a:off x="2560736" y="5786438"/>
          <a:ext cx="38068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" name="Формула" r:id="rId14" imgW="672808" imgH="203112" progId="Equation.3">
                  <p:embed/>
                </p:oleObj>
              </mc:Choice>
              <mc:Fallback>
                <p:oleObj name="Формула" r:id="rId14" imgW="672808" imgH="203112" progId="Equation.3">
                  <p:embed/>
                  <p:pic>
                    <p:nvPicPr>
                      <p:cNvPr id="0" name="Object 8" descr="Упаковоч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736" y="5786438"/>
                        <a:ext cx="3806825" cy="774700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9" descr="crayon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53" y="4389480"/>
            <a:ext cx="1560335" cy="22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10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447548" y="2643182"/>
            <a:ext cx="714380" cy="71438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51" y="1285875"/>
            <a:ext cx="361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0" y="1933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90889" y="1500188"/>
            <a:ext cx="1570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75%</a:t>
            </a:r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447951" y="1571625"/>
            <a:ext cx="56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600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-166089">
            <a:off x="1525364" y="256857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4" y="2743001"/>
            <a:ext cx="309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51" y="2969890"/>
            <a:ext cx="457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28" y="2708920"/>
            <a:ext cx="9286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4" y="2969890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88" y="2969890"/>
            <a:ext cx="457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88" y="2996952"/>
            <a:ext cx="1143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01" y="4071938"/>
            <a:ext cx="10715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233764" y="3857625"/>
            <a:ext cx="554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>
              <a:solidFill>
                <a:srgbClr val="0000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54076" y="4786313"/>
            <a:ext cx="415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accent5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25951" y="4857750"/>
            <a:ext cx="4159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chemeClr val="accent5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54244" y="4643446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6600" dirty="0">
              <a:cs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0252" y="4958206"/>
            <a:ext cx="714380" cy="71438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 rot="-166089">
            <a:off x="1498376" y="4884738"/>
            <a:ext cx="466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1" y="5072063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64" y="5000625"/>
            <a:ext cx="457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26" y="4714875"/>
            <a:ext cx="9286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14" y="4929188"/>
            <a:ext cx="457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14" y="4714875"/>
            <a:ext cx="309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9" y="1300163"/>
            <a:ext cx="3095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http://klub-drug.ru/wp-content/uploads/2011/04/41.2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40" y="5237187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2467539" y="260648"/>
            <a:ext cx="42255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Салыштыргыла:</a:t>
            </a:r>
          </a:p>
        </p:txBody>
      </p:sp>
      <p:sp>
        <p:nvSpPr>
          <p:cNvPr id="3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11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625 0.1460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6559E-6 L 0.05365 0.4983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26" grpId="0"/>
      <p:bldP spid="35" grpId="0"/>
      <p:bldP spid="35" grpId="1"/>
      <p:bldP spid="37" grpId="0"/>
      <p:bldP spid="37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11699"/>
              </p:ext>
            </p:extLst>
          </p:nvPr>
        </p:nvGraphicFramePr>
        <p:xfrm>
          <a:off x="678656" y="517503"/>
          <a:ext cx="7786688" cy="50914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93344"/>
                <a:gridCol w="3893344"/>
              </a:tblGrid>
              <a:tr h="681768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2" marB="45712"/>
                </a:tc>
              </a:tr>
              <a:tr h="973961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2" marB="45712"/>
                </a:tc>
              </a:tr>
              <a:tr h="973961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2" marB="45712"/>
                </a:tc>
              </a:tr>
              <a:tr h="1230884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2" marB="45712"/>
                </a:tc>
              </a:tr>
              <a:tr h="1230884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12" marB="45712"/>
                </a:tc>
              </a:tr>
            </a:tbl>
          </a:graphicData>
        </a:graphic>
      </p:graphicFrame>
      <p:sp>
        <p:nvSpPr>
          <p:cNvPr id="10262" name="TextBox 4"/>
          <p:cNvSpPr txBox="1">
            <a:spLocks noChangeArrowheads="1"/>
          </p:cNvSpPr>
          <p:nvPr/>
        </p:nvSpPr>
        <p:spPr bwMode="auto">
          <a:xfrm>
            <a:off x="844286" y="578794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 - бир процент</a:t>
            </a:r>
          </a:p>
        </p:txBody>
      </p:sp>
      <p:sp>
        <p:nvSpPr>
          <p:cNvPr id="10263" name="Прямоугольник 5"/>
          <p:cNvSpPr>
            <a:spLocks noChangeArrowheads="1"/>
          </p:cNvSpPr>
          <p:nvPr/>
        </p:nvSpPr>
        <p:spPr bwMode="auto">
          <a:xfrm>
            <a:off x="1000125" y="1416994"/>
            <a:ext cx="230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 нын 1 % </a:t>
            </a:r>
            <a:endParaRPr lang="ru-RU" dirty="0">
              <a:solidFill>
                <a:srgbClr val="00421E"/>
              </a:solidFill>
            </a:endParaRPr>
          </a:p>
        </p:txBody>
      </p:sp>
      <p:sp>
        <p:nvSpPr>
          <p:cNvPr id="10264" name="Прямоугольник 6"/>
          <p:cNvSpPr>
            <a:spLocks noChangeArrowheads="1"/>
          </p:cNvSpPr>
          <p:nvPr/>
        </p:nvSpPr>
        <p:spPr bwMode="auto">
          <a:xfrm>
            <a:off x="1000125" y="2479032"/>
            <a:ext cx="252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 нын   </a:t>
            </a:r>
            <a:r>
              <a:rPr lang="en-US" sz="32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endParaRPr lang="ru-RU" dirty="0">
              <a:solidFill>
                <a:srgbClr val="00421E"/>
              </a:solidFill>
            </a:endParaRPr>
          </a:p>
        </p:txBody>
      </p:sp>
      <p:sp>
        <p:nvSpPr>
          <p:cNvPr id="10265" name="Прямоугольник 7"/>
          <p:cNvSpPr>
            <a:spLocks noChangeArrowheads="1"/>
          </p:cNvSpPr>
          <p:nvPr/>
        </p:nvSpPr>
        <p:spPr bwMode="auto">
          <a:xfrm>
            <a:off x="662545" y="3190554"/>
            <a:ext cx="3708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 санынын  В санына </a:t>
            </a:r>
          </a:p>
          <a:p>
            <a:r>
              <a:rPr 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болгон катышы  </a:t>
            </a:r>
            <a:r>
              <a:rPr lang="ru-RU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endParaRPr lang="en-US" sz="2400" b="1" dirty="0" smtClean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endParaRPr lang="ru-RU" sz="2400" dirty="0">
              <a:solidFill>
                <a:srgbClr val="00421E"/>
              </a:solidFill>
            </a:endParaRPr>
          </a:p>
        </p:txBody>
      </p:sp>
      <p:sp>
        <p:nvSpPr>
          <p:cNvPr id="10266" name="Прямоугольник 8"/>
          <p:cNvSpPr>
            <a:spLocks noChangeArrowheads="1"/>
          </p:cNvSpPr>
          <p:nvPr/>
        </p:nvSpPr>
        <p:spPr bwMode="auto">
          <a:xfrm>
            <a:off x="662545" y="4460919"/>
            <a:ext cx="37937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Эгер </a:t>
            </a:r>
            <a:r>
              <a:rPr lang="en-US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% ти В га барабар </a:t>
            </a:r>
            <a:endParaRPr lang="en-US" sz="2400" b="1" dirty="0" smtClean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болсо,</a:t>
            </a:r>
            <a:r>
              <a:rPr lang="en-US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 саны </a:t>
            </a:r>
            <a:endParaRPr lang="en-US" sz="2400" b="1" dirty="0" smtClean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төмөндөгүдөй</a:t>
            </a:r>
            <a:endParaRPr lang="ru-RU" sz="2400" dirty="0">
              <a:solidFill>
                <a:srgbClr val="00421E"/>
              </a:solidFill>
            </a:endParaRPr>
          </a:p>
        </p:txBody>
      </p:sp>
      <p:sp>
        <p:nvSpPr>
          <p:cNvPr id="10267" name="TextBox 9"/>
          <p:cNvSpPr txBox="1">
            <a:spLocks noChangeArrowheads="1"/>
          </p:cNvSpPr>
          <p:nvPr/>
        </p:nvSpPr>
        <p:spPr bwMode="auto">
          <a:xfrm>
            <a:off x="5214938" y="615307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1:100=0,01</a:t>
            </a:r>
          </a:p>
        </p:txBody>
      </p:sp>
      <p:sp>
        <p:nvSpPr>
          <p:cNvPr id="10268" name="Rectangle 2"/>
          <p:cNvSpPr>
            <a:spLocks noChangeArrowheads="1"/>
          </p:cNvSpPr>
          <p:nvPr/>
        </p:nvSpPr>
        <p:spPr bwMode="auto">
          <a:xfrm>
            <a:off x="0" y="12159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93" y="1258244"/>
            <a:ext cx="22145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0" name="Rectangle 3"/>
          <p:cNvSpPr>
            <a:spLocks noChangeArrowheads="1"/>
          </p:cNvSpPr>
          <p:nvPr/>
        </p:nvSpPr>
        <p:spPr bwMode="auto">
          <a:xfrm>
            <a:off x="0" y="155034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71" name="Rectangle 5"/>
          <p:cNvSpPr>
            <a:spLocks noChangeArrowheads="1"/>
          </p:cNvSpPr>
          <p:nvPr/>
        </p:nvSpPr>
        <p:spPr bwMode="auto">
          <a:xfrm>
            <a:off x="0" y="12159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89386"/>
            <a:ext cx="36433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Rectangle 7"/>
          <p:cNvSpPr>
            <a:spLocks noChangeArrowheads="1"/>
          </p:cNvSpPr>
          <p:nvPr/>
        </p:nvSpPr>
        <p:spPr bwMode="auto">
          <a:xfrm>
            <a:off x="0" y="12159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10" y="3272302"/>
            <a:ext cx="21431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5" name="Rectangle 9"/>
          <p:cNvSpPr>
            <a:spLocks noChangeArrowheads="1"/>
          </p:cNvSpPr>
          <p:nvPr/>
        </p:nvSpPr>
        <p:spPr bwMode="auto">
          <a:xfrm>
            <a:off x="0" y="12159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7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50719"/>
            <a:ext cx="236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60648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12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928688" y="71437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канчага барабар?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27435" y="1556792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44960" y="1771104"/>
            <a:ext cx="154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8·0,01</a:t>
            </a: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3460" y="2056854"/>
            <a:ext cx="50006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0585" y="1985417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73710" y="1771104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0,08</a:t>
            </a:r>
            <a:endParaRPr lang="ru-RU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85813" y="275967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143375" y="2759670"/>
            <a:ext cx="2401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12·0,01=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85813" y="3357980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348 дин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071938" y="3357980"/>
            <a:ext cx="2606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348·0,01=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3,48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85813" y="4001488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785813" y="4716433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0,12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071938" y="4072925"/>
            <a:ext cx="2709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0,4·0,01=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071938" y="4716433"/>
            <a:ext cx="3119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0,12·0,01=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0,0012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" name="Picture 23" descr="школьные картинки к презент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29670"/>
            <a:ext cx="1695674" cy="1695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13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1734244" y="5108178"/>
            <a:ext cx="1031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/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735832" y="4581128"/>
            <a:ext cx="1030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94706" y="332656"/>
            <a:ext cx="53415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Процентке айландыр: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73646" y="2613025"/>
            <a:ext cx="88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30771" y="1357313"/>
            <a:ext cx="1171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59458" y="2613025"/>
            <a:ext cx="506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85913" y="3041650"/>
            <a:ext cx="928688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59521" y="2940050"/>
            <a:ext cx="747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902396" y="232727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02333" y="1357313"/>
            <a:ext cx="506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962721" y="980728"/>
            <a:ext cx="747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dirty="0">
              <a:solidFill>
                <a:srgbClr val="00924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88108" y="1770063"/>
            <a:ext cx="928688" cy="0"/>
          </a:xfrm>
          <a:prstGeom prst="line">
            <a:avLst/>
          </a:prstGeom>
          <a:ln>
            <a:solidFill>
              <a:srgbClr val="00924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830958" y="1643063"/>
            <a:ext cx="1030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dirty="0">
              <a:solidFill>
                <a:srgbClr val="009242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331146" y="1357313"/>
            <a:ext cx="1312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831083" y="1357313"/>
            <a:ext cx="506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831083" y="2613025"/>
            <a:ext cx="506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331146" y="2541588"/>
            <a:ext cx="1312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757421" y="1865410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529560" y="1893402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929293" y="2213575"/>
            <a:ext cx="5665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796117" y="2141567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929293" y="1700808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7526629" y="188793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7815069" y="1875877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32%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64269" y="4852591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091307" y="4822428"/>
            <a:ext cx="50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734244" y="5225653"/>
            <a:ext cx="1041400" cy="2540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766119" y="4825603"/>
            <a:ext cx="5064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/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266182" y="4754166"/>
            <a:ext cx="1593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600%</a:t>
            </a:r>
            <a:endParaRPr lang="ru-RU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6300192" y="4798412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6228184" y="4365104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2400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489133" y="4582388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5953496" y="4582388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6294814" y="4870421"/>
            <a:ext cx="869474" cy="43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7177632" y="4582388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7458522" y="4552429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2400%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1750690" y="4041775"/>
            <a:ext cx="1030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1752278" y="3500438"/>
            <a:ext cx="1030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480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323528" y="3786188"/>
            <a:ext cx="88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1107753" y="3756025"/>
            <a:ext cx="506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>
              <a:solidFill>
                <a:srgbClr val="009242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1750690" y="4159250"/>
            <a:ext cx="1041400" cy="25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780978" y="3759200"/>
            <a:ext cx="5064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3281040" y="3687763"/>
            <a:ext cx="1595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480%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2310383" y="293052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2210371" y="233362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02396" y="1052736"/>
            <a:ext cx="914400" cy="628650"/>
          </a:xfrm>
          <a:prstGeom prst="round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9242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808733" y="2357438"/>
            <a:ext cx="914400" cy="628650"/>
          </a:xfrm>
          <a:prstGeom prst="round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6669115" y="3454003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dirty="0">
              <a:solidFill>
                <a:srgbClr val="009242"/>
              </a:solidFill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6669115" y="2996952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endParaRPr lang="ru-RU" sz="3200" dirty="0">
              <a:solidFill>
                <a:srgbClr val="009242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5436096" y="3215327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1,29</a:t>
            </a:r>
            <a:endParaRPr lang="ru-RU" sz="3200" dirty="0">
              <a:solidFill>
                <a:srgbClr val="009242"/>
              </a:solidFill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6258542" y="3210307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9242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669115" y="3503652"/>
            <a:ext cx="800219" cy="56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7410670" y="3246690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9242"/>
              </a:solidFill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7653977" y="3211265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129%</a:t>
            </a:r>
            <a:endParaRPr lang="ru-RU" sz="3200">
              <a:solidFill>
                <a:srgbClr val="009242"/>
              </a:solidFill>
            </a:endParaRPr>
          </a:p>
        </p:txBody>
      </p:sp>
      <p:sp>
        <p:nvSpPr>
          <p:cNvPr id="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14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3815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" grpId="0"/>
      <p:bldP spid="5" grpId="0"/>
      <p:bldP spid="6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9" grpId="0"/>
      <p:bldP spid="60" grpId="0"/>
      <p:bldP spid="61" grpId="0" animBg="1"/>
      <p:bldP spid="61" grpId="1" animBg="1"/>
      <p:bldP spid="62" grpId="0" animBg="1"/>
      <p:bldP spid="62" grpId="1" animBg="1"/>
      <p:bldP spid="63" grpId="0"/>
      <p:bldP spid="64" grpId="0"/>
      <p:bldP spid="65" grpId="0"/>
      <p:bldP spid="66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2565400"/>
            <a:ext cx="1447800" cy="12954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05200" y="2557463"/>
            <a:ext cx="1676400" cy="1295400"/>
          </a:xfrm>
          <a:prstGeom prst="triangl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48400" y="2405063"/>
            <a:ext cx="1524000" cy="144780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651000"/>
            <a:ext cx="990600" cy="896938"/>
          </a:xfrm>
          <a:prstGeom prst="downArrowCallout">
            <a:avLst>
              <a:gd name="adj1" fmla="val 17439"/>
              <a:gd name="adj2" fmla="val 19959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2338" y="1247775"/>
            <a:ext cx="1752600" cy="1273175"/>
          </a:xfrm>
          <a:prstGeom prst="downArrowCallout">
            <a:avLst>
              <a:gd name="adj1" fmla="val 11098"/>
              <a:gd name="adj2" fmla="val 18078"/>
              <a:gd name="adj3" fmla="val 24228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андын проценти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117600"/>
            <a:ext cx="2057400" cy="1273175"/>
          </a:xfrm>
          <a:prstGeom prst="downArrowCallout">
            <a:avLst>
              <a:gd name="adj1" fmla="val 15732"/>
              <a:gd name="adj2" fmla="val 15731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Проценттин мааниси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25654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2400" y="287020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2489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pic>
        <p:nvPicPr>
          <p:cNvPr id="13" name="Picture 13" descr="школьные картинки к презентаци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45571"/>
            <a:ext cx="1607765" cy="16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15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1219200" y="2286000"/>
            <a:ext cx="6705600" cy="272717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584200"/>
            <a:ext cx="1447800" cy="12954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505200" y="576263"/>
            <a:ext cx="1676400" cy="1295400"/>
          </a:xfrm>
          <a:prstGeom prst="triangl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248400" y="533400"/>
            <a:ext cx="1524000" cy="1338263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584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62400" y="88900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5080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914400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0000CC"/>
                </a:solidFill>
                <a:cs typeface="Arial" charset="0"/>
              </a:rPr>
              <a:t>120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7775" y="1055688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0000CC"/>
                </a:solidFill>
                <a:cs typeface="Arial" charset="0"/>
              </a:rPr>
              <a:t>20%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61150" y="6096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2" name="Группа 13"/>
          <p:cNvGrpSpPr>
            <a:grpSpLocks/>
          </p:cNvGrpSpPr>
          <p:nvPr/>
        </p:nvGrpSpPr>
        <p:grpSpPr bwMode="auto">
          <a:xfrm>
            <a:off x="6248400" y="533400"/>
            <a:ext cx="1524000" cy="1338263"/>
            <a:chOff x="6400800" y="2471929"/>
            <a:chExt cx="1524000" cy="1338071"/>
          </a:xfrm>
        </p:grpSpPr>
        <p:sp>
          <p:nvSpPr>
            <p:cNvPr id="11" name="Овал 10"/>
            <p:cNvSpPr/>
            <p:nvPr/>
          </p:nvSpPr>
          <p:spPr>
            <a:xfrm>
              <a:off x="6400800" y="2471929"/>
              <a:ext cx="1524000" cy="1338071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362" name="TextBox 12"/>
            <p:cNvSpPr txBox="1">
              <a:spLocks noChangeArrowheads="1"/>
            </p:cNvSpPr>
            <p:nvPr/>
          </p:nvSpPr>
          <p:spPr bwMode="auto">
            <a:xfrm>
              <a:off x="6781800" y="2514600"/>
              <a:ext cx="762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70312" y="3595166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3" name="Группа 18"/>
          <p:cNvGrpSpPr>
            <a:grpSpLocks/>
          </p:cNvGrpSpPr>
          <p:nvPr/>
        </p:nvGrpSpPr>
        <p:grpSpPr bwMode="auto">
          <a:xfrm>
            <a:off x="990600" y="577850"/>
            <a:ext cx="1447800" cy="1295400"/>
            <a:chOff x="4038600" y="2438400"/>
            <a:chExt cx="1447800" cy="12954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38600" y="2438400"/>
              <a:ext cx="1447800" cy="1295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360" name="TextBox 17"/>
            <p:cNvSpPr txBox="1">
              <a:spLocks noChangeArrowheads="1"/>
            </p:cNvSpPr>
            <p:nvPr/>
          </p:nvSpPr>
          <p:spPr bwMode="auto">
            <a:xfrm>
              <a:off x="4267200" y="2768263"/>
              <a:ext cx="1143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</a:p>
          </p:txBody>
        </p: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>
            <a:off x="3505200" y="598488"/>
            <a:ext cx="1676400" cy="1295400"/>
            <a:chOff x="4267200" y="2176271"/>
            <a:chExt cx="1676400" cy="1295400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4267200" y="2176271"/>
              <a:ext cx="1676400" cy="1295400"/>
            </a:xfrm>
            <a:prstGeom prst="triangl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358" name="TextBox 21"/>
            <p:cNvSpPr txBox="1">
              <a:spLocks noChangeArrowheads="1"/>
            </p:cNvSpPr>
            <p:nvPr/>
          </p:nvSpPr>
          <p:spPr bwMode="auto">
            <a:xfrm>
              <a:off x="4549422" y="2655711"/>
              <a:ext cx="137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20%</a:t>
              </a: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3635896" y="4005064"/>
            <a:ext cx="372268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15408" y="3945111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</a:p>
        </p:txBody>
      </p:sp>
      <p:sp>
        <p:nvSpPr>
          <p:cNvPr id="14354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63" y="5157192"/>
            <a:ext cx="33528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02671" y="5461992"/>
            <a:ext cx="925513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pic>
        <p:nvPicPr>
          <p:cNvPr id="27" name="Picture 31" descr="http://animashky.ru/flist/obmult/252/3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16" y="5085184"/>
            <a:ext cx="679648" cy="12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16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533E-6 L -0.56667 0.402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5.55042E-8 L 0.29583 0.29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4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3.46901E-6 L 0.19167 0.2957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324 L -0.32673 -0.30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/>
      <p:bldP spid="6" grpId="0"/>
      <p:bldP spid="7" grpId="0"/>
      <p:bldP spid="8" grpId="0"/>
      <p:bldP spid="9" grpId="0"/>
      <p:bldP spid="10" grpId="0"/>
      <p:bldP spid="15" grpId="0"/>
      <p:bldP spid="26" grpId="0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1219200" y="2060848"/>
            <a:ext cx="5943600" cy="3225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5363" name="Группа 26"/>
          <p:cNvGrpSpPr>
            <a:grpSpLocks/>
          </p:cNvGrpSpPr>
          <p:nvPr/>
        </p:nvGrpSpPr>
        <p:grpSpPr bwMode="auto">
          <a:xfrm>
            <a:off x="990600" y="482600"/>
            <a:ext cx="1447800" cy="1295400"/>
            <a:chOff x="990600" y="584537"/>
            <a:chExt cx="1447800" cy="12954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90600" y="584537"/>
              <a:ext cx="1447800" cy="1295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386" name="TextBox 7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1143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>
                  <a:solidFill>
                    <a:srgbClr val="0000CC"/>
                  </a:solidFill>
                  <a:cs typeface="Arial" charset="0"/>
                </a:rPr>
                <a:t>120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06713" y="3501008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5365" name="Группа 22"/>
          <p:cNvGrpSpPr>
            <a:grpSpLocks/>
          </p:cNvGrpSpPr>
          <p:nvPr/>
        </p:nvGrpSpPr>
        <p:grpSpPr bwMode="auto">
          <a:xfrm>
            <a:off x="3657600" y="355600"/>
            <a:ext cx="1676400" cy="1363663"/>
            <a:chOff x="4267200" y="2176271"/>
            <a:chExt cx="1676400" cy="1364018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4267200" y="2176271"/>
              <a:ext cx="1676400" cy="1295737"/>
            </a:xfrm>
            <a:prstGeom prst="triangl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384" name="TextBox 21"/>
            <p:cNvSpPr txBox="1">
              <a:spLocks noChangeArrowheads="1"/>
            </p:cNvSpPr>
            <p:nvPr/>
          </p:nvSpPr>
          <p:spPr bwMode="auto">
            <a:xfrm>
              <a:off x="4842933" y="2339960"/>
              <a:ext cx="609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2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 flipV="1">
            <a:off x="3622601" y="3861048"/>
            <a:ext cx="1741487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5488" y="3513063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·100 %</a:t>
            </a: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5369" name="Группа 29"/>
          <p:cNvGrpSpPr>
            <a:grpSpLocks/>
          </p:cNvGrpSpPr>
          <p:nvPr/>
        </p:nvGrpSpPr>
        <p:grpSpPr bwMode="auto">
          <a:xfrm>
            <a:off x="6172200" y="431800"/>
            <a:ext cx="1524000" cy="1338263"/>
            <a:chOff x="6248400" y="533399"/>
            <a:chExt cx="1524000" cy="1338071"/>
          </a:xfrm>
        </p:grpSpPr>
        <p:sp>
          <p:nvSpPr>
            <p:cNvPr id="4" name="Овал 3"/>
            <p:cNvSpPr/>
            <p:nvPr/>
          </p:nvSpPr>
          <p:spPr>
            <a:xfrm>
              <a:off x="6248400" y="533399"/>
              <a:ext cx="1524000" cy="1338071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382" name="TextBox 27"/>
            <p:cNvSpPr txBox="1">
              <a:spLocks noChangeArrowheads="1"/>
            </p:cNvSpPr>
            <p:nvPr/>
          </p:nvSpPr>
          <p:spPr bwMode="auto">
            <a:xfrm>
              <a:off x="6629400" y="838200"/>
              <a:ext cx="914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>
                  <a:solidFill>
                    <a:srgbClr val="0000CC"/>
                  </a:solidFill>
                  <a:cs typeface="Arial" charset="0"/>
                </a:rPr>
                <a:t>24</a:t>
              </a:r>
            </a:p>
          </p:txBody>
        </p:sp>
      </p:grpSp>
      <p:sp>
        <p:nvSpPr>
          <p:cNvPr id="32" name="Равнобедренный треугольник 31"/>
          <p:cNvSpPr/>
          <p:nvPr/>
        </p:nvSpPr>
        <p:spPr>
          <a:xfrm>
            <a:off x="3663950" y="361950"/>
            <a:ext cx="1676400" cy="1295400"/>
          </a:xfrm>
          <a:prstGeom prst="triangl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11960" y="525463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990600" y="496888"/>
            <a:ext cx="1447800" cy="1295400"/>
            <a:chOff x="911577" y="460358"/>
            <a:chExt cx="1447800" cy="12954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911577" y="460358"/>
              <a:ext cx="1447800" cy="1295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380" name="TextBox 36"/>
            <p:cNvSpPr txBox="1">
              <a:spLocks noChangeArrowheads="1"/>
            </p:cNvSpPr>
            <p:nvPr/>
          </p:nvSpPr>
          <p:spPr bwMode="auto">
            <a:xfrm>
              <a:off x="1063977" y="765158"/>
              <a:ext cx="1143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</a:p>
          </p:txBody>
        </p:sp>
      </p:grpSp>
      <p:grpSp>
        <p:nvGrpSpPr>
          <p:cNvPr id="8" name="Группа 37"/>
          <p:cNvGrpSpPr>
            <a:grpSpLocks/>
          </p:cNvGrpSpPr>
          <p:nvPr/>
        </p:nvGrpSpPr>
        <p:grpSpPr bwMode="auto">
          <a:xfrm>
            <a:off x="6178550" y="425450"/>
            <a:ext cx="1524000" cy="1338263"/>
            <a:chOff x="6248400" y="533399"/>
            <a:chExt cx="1524000" cy="1338071"/>
          </a:xfrm>
        </p:grpSpPr>
        <p:sp>
          <p:nvSpPr>
            <p:cNvPr id="39" name="Овал 38"/>
            <p:cNvSpPr/>
            <p:nvPr/>
          </p:nvSpPr>
          <p:spPr>
            <a:xfrm>
              <a:off x="6248400" y="533399"/>
              <a:ext cx="1524000" cy="1338071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6629400" y="838200"/>
              <a:ext cx="914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>
                  <a:solidFill>
                    <a:srgbClr val="0000CC"/>
                  </a:solidFill>
                  <a:cs typeface="Arial" charset="0"/>
                </a:rPr>
                <a:t>24</a:t>
              </a:r>
            </a:p>
          </p:txBody>
        </p:sp>
      </p:grpSp>
      <p:sp>
        <p:nvSpPr>
          <p:cNvPr id="153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97" y="5286648"/>
            <a:ext cx="36576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496272" y="5673303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11" descr="http://animashky.ru/flist/obludi/47/1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8" y="4797152"/>
            <a:ext cx="96208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17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5903 0.39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9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8021 0.4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86 L 0.30417 0.500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24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1082E-6 L -0.25903 0.292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0731E-6 L -0.40833 -0.31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15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/>
      <p:bldP spid="26" grpId="0"/>
      <p:bldP spid="32" grpId="0" animBg="1"/>
      <p:bldP spid="32" grpId="1" animBg="1"/>
      <p:bldP spid="34" grpId="0"/>
      <p:bldP spid="34" grpId="1"/>
      <p:bldP spid="34" grpId="2"/>
      <p:bldP spid="33" grpId="0"/>
      <p:bldP spid="3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9"/>
          <p:cNvGrpSpPr>
            <a:grpSpLocks/>
          </p:cNvGrpSpPr>
          <p:nvPr/>
        </p:nvGrpSpPr>
        <p:grpSpPr bwMode="auto">
          <a:xfrm>
            <a:off x="1066800" y="584200"/>
            <a:ext cx="1447800" cy="1295400"/>
            <a:chOff x="1066800" y="584537"/>
            <a:chExt cx="1447800" cy="12954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66800" y="584537"/>
              <a:ext cx="1447800" cy="1295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11" name="TextBox 4"/>
            <p:cNvSpPr txBox="1">
              <a:spLocks noChangeArrowheads="1"/>
            </p:cNvSpPr>
            <p:nvPr/>
          </p:nvSpPr>
          <p:spPr bwMode="auto">
            <a:xfrm>
              <a:off x="1447800" y="609600"/>
              <a:ext cx="762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2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6387" name="Группа 14"/>
          <p:cNvGrpSpPr>
            <a:grpSpLocks/>
          </p:cNvGrpSpPr>
          <p:nvPr/>
        </p:nvGrpSpPr>
        <p:grpSpPr bwMode="auto">
          <a:xfrm>
            <a:off x="3581400" y="576263"/>
            <a:ext cx="1676400" cy="1295400"/>
            <a:chOff x="3581400" y="576071"/>
            <a:chExt cx="1676400" cy="1295400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3581400" y="576071"/>
              <a:ext cx="1676400" cy="1295400"/>
            </a:xfrm>
            <a:prstGeom prst="triangl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9" name="TextBox 7"/>
            <p:cNvSpPr txBox="1">
              <a:spLocks noChangeArrowheads="1"/>
            </p:cNvSpPr>
            <p:nvPr/>
          </p:nvSpPr>
          <p:spPr bwMode="auto">
            <a:xfrm>
              <a:off x="3832578" y="1123245"/>
              <a:ext cx="134902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>
                  <a:solidFill>
                    <a:srgbClr val="0000CC"/>
                  </a:solidFill>
                  <a:cs typeface="Arial" charset="0"/>
                </a:rPr>
                <a:t>20%</a:t>
              </a:r>
            </a:p>
          </p:txBody>
        </p:sp>
      </p:grpSp>
      <p:grpSp>
        <p:nvGrpSpPr>
          <p:cNvPr id="16388" name="Группа 15"/>
          <p:cNvGrpSpPr>
            <a:grpSpLocks/>
          </p:cNvGrpSpPr>
          <p:nvPr/>
        </p:nvGrpSpPr>
        <p:grpSpPr bwMode="auto">
          <a:xfrm>
            <a:off x="6324600" y="457200"/>
            <a:ext cx="1524000" cy="1447800"/>
            <a:chOff x="6324600" y="457200"/>
            <a:chExt cx="1524000" cy="1447800"/>
          </a:xfrm>
        </p:grpSpPr>
        <p:sp>
          <p:nvSpPr>
            <p:cNvPr id="4" name="Овал 3"/>
            <p:cNvSpPr/>
            <p:nvPr/>
          </p:nvSpPr>
          <p:spPr>
            <a:xfrm>
              <a:off x="6324600" y="457200"/>
              <a:ext cx="1524000" cy="1447800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7" name="TextBox 8"/>
            <p:cNvSpPr txBox="1">
              <a:spLocks noChangeArrowheads="1"/>
            </p:cNvSpPr>
            <p:nvPr/>
          </p:nvSpPr>
          <p:spPr bwMode="auto">
            <a:xfrm>
              <a:off x="6629400" y="838200"/>
              <a:ext cx="838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>
                  <a:solidFill>
                    <a:srgbClr val="0000CC"/>
                  </a:solidFill>
                  <a:cs typeface="Arial" charset="0"/>
                </a:rPr>
                <a:t>24</a:t>
              </a:r>
            </a:p>
          </p:txBody>
        </p:sp>
      </p:grp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1066800" y="587375"/>
            <a:ext cx="1447800" cy="1295400"/>
            <a:chOff x="1066800" y="584537"/>
            <a:chExt cx="1447800" cy="1295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66800" y="584537"/>
              <a:ext cx="1447800" cy="12954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5" name="TextBox 12"/>
            <p:cNvSpPr txBox="1">
              <a:spLocks noChangeArrowheads="1"/>
            </p:cNvSpPr>
            <p:nvPr/>
          </p:nvSpPr>
          <p:spPr bwMode="auto">
            <a:xfrm>
              <a:off x="1447800" y="609600"/>
              <a:ext cx="762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2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86336" y="3235126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9" name="Группа 16"/>
          <p:cNvGrpSpPr>
            <a:grpSpLocks/>
          </p:cNvGrpSpPr>
          <p:nvPr/>
        </p:nvGrpSpPr>
        <p:grpSpPr bwMode="auto">
          <a:xfrm>
            <a:off x="3581400" y="566738"/>
            <a:ext cx="1676400" cy="1295400"/>
            <a:chOff x="3581400" y="576071"/>
            <a:chExt cx="1676400" cy="1295400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>
              <a:off x="3581400" y="576071"/>
              <a:ext cx="1676400" cy="1295400"/>
            </a:xfrm>
            <a:prstGeom prst="triangl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3" name="TextBox 18"/>
            <p:cNvSpPr txBox="1">
              <a:spLocks noChangeArrowheads="1"/>
            </p:cNvSpPr>
            <p:nvPr/>
          </p:nvSpPr>
          <p:spPr bwMode="auto">
            <a:xfrm>
              <a:off x="3832578" y="1123245"/>
              <a:ext cx="134902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20%</a:t>
              </a:r>
            </a:p>
          </p:txBody>
        </p:sp>
      </p:grpSp>
      <p:grpSp>
        <p:nvGrpSpPr>
          <p:cNvPr id="10" name="Группа 19"/>
          <p:cNvGrpSpPr>
            <a:grpSpLocks/>
          </p:cNvGrpSpPr>
          <p:nvPr/>
        </p:nvGrpSpPr>
        <p:grpSpPr bwMode="auto">
          <a:xfrm>
            <a:off x="6318250" y="485775"/>
            <a:ext cx="1524000" cy="1447800"/>
            <a:chOff x="6324600" y="457200"/>
            <a:chExt cx="1524000" cy="1447800"/>
          </a:xfrm>
        </p:grpSpPr>
        <p:sp>
          <p:nvSpPr>
            <p:cNvPr id="21" name="Овал 20"/>
            <p:cNvSpPr/>
            <p:nvPr/>
          </p:nvSpPr>
          <p:spPr>
            <a:xfrm>
              <a:off x="6324600" y="457200"/>
              <a:ext cx="1524000" cy="1447800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1" name="TextBox 21"/>
            <p:cNvSpPr txBox="1">
              <a:spLocks noChangeArrowheads="1"/>
            </p:cNvSpPr>
            <p:nvPr/>
          </p:nvSpPr>
          <p:spPr bwMode="auto">
            <a:xfrm>
              <a:off x="6629400" y="838200"/>
              <a:ext cx="838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3958952" y="3654553"/>
            <a:ext cx="1981200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11552" y="3285164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·100 %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91952" y="2089150"/>
            <a:ext cx="6248400" cy="299603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20" y="5085184"/>
            <a:ext cx="3657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3"/>
          <p:cNvSpPr>
            <a:spLocks noChangeArrowheads="1"/>
          </p:cNvSpPr>
          <p:nvPr/>
        </p:nvSpPr>
        <p:spPr bwMode="auto">
          <a:xfrm>
            <a:off x="-540568" y="1971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56920" y="5291559"/>
            <a:ext cx="12954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18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0555E-6 L 0.0875 0.364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036E-7 L 0.09167 0.45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2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8307E-6 L -0.19931 0.24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2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5713 L -0.4375 -0.337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7" grpId="0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Процентке карата  маселелер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950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0313" y="2214563"/>
            <a:ext cx="4129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тын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тапкыла.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85938" y="3357563"/>
            <a:ext cx="5376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Проценти  боюнча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сандын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табуу 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3857625"/>
            <a:ext cx="814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12%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барабар  болгон санды тапкыла.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357313" y="5000625"/>
            <a:ext cx="649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Сандардын  проценттик  катышын  табуу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14438" y="5626100"/>
            <a:ext cx="6485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үн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канча процентин түзөт.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19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 flipH="1">
            <a:off x="3563938" y="575310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8416925" y="63404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013700" y="63404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610475" y="63404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7212013" y="6340475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6808788" y="63404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396038" y="6340475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997575" y="6340475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594350" y="63404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5191125" y="63404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787900" y="63404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8416925" y="58229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8013700" y="58229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7610475" y="58229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7212013" y="5822950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6808788" y="58229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396038" y="5822950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5594350" y="58229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5191125" y="58229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4787900" y="58229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8416925" y="53054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8013700" y="53054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7610475" y="53054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7212013" y="5305425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6808788" y="53054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6396038" y="5305425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5997575" y="5305425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5594350" y="53054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5191125" y="53054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4787900" y="53054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8416925" y="47879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8013700" y="47879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7610475" y="47879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7215765" y="4815708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6300192" y="4787900"/>
            <a:ext cx="2004839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Симон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Стевин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Бельгиялык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окумуштуу</a:t>
            </a:r>
            <a:endParaRPr lang="ru-RU" sz="1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6396038" y="4787900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5997575" y="4787900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5594350" y="47879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>
              <a:solidFill>
                <a:srgbClr val="009242"/>
              </a:solidFill>
            </a:endParaRPr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auto">
          <a:xfrm>
            <a:off x="4787900" y="47879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3" name="Rectangle 47"/>
          <p:cNvSpPr>
            <a:spLocks noChangeArrowheads="1"/>
          </p:cNvSpPr>
          <p:nvPr/>
        </p:nvSpPr>
        <p:spPr bwMode="auto">
          <a:xfrm>
            <a:off x="8416925" y="42703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4" name="Rectangle 48"/>
          <p:cNvSpPr>
            <a:spLocks noChangeArrowheads="1"/>
          </p:cNvSpPr>
          <p:nvPr/>
        </p:nvSpPr>
        <p:spPr bwMode="auto">
          <a:xfrm>
            <a:off x="8013700" y="42703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5" name="Rectangle 49"/>
          <p:cNvSpPr>
            <a:spLocks noChangeArrowheads="1"/>
          </p:cNvSpPr>
          <p:nvPr/>
        </p:nvSpPr>
        <p:spPr bwMode="auto">
          <a:xfrm>
            <a:off x="7610475" y="42703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6" name="Rectangle 50"/>
          <p:cNvSpPr>
            <a:spLocks noChangeArrowheads="1"/>
          </p:cNvSpPr>
          <p:nvPr/>
        </p:nvSpPr>
        <p:spPr bwMode="auto">
          <a:xfrm>
            <a:off x="7212013" y="4270375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7" name="Rectangle 51"/>
          <p:cNvSpPr>
            <a:spLocks noChangeArrowheads="1"/>
          </p:cNvSpPr>
          <p:nvPr/>
        </p:nvSpPr>
        <p:spPr bwMode="auto">
          <a:xfrm>
            <a:off x="6808788" y="42703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6396038" y="4270375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49" name="Rectangle 53"/>
          <p:cNvSpPr>
            <a:spLocks noChangeArrowheads="1"/>
          </p:cNvSpPr>
          <p:nvPr/>
        </p:nvSpPr>
        <p:spPr bwMode="auto">
          <a:xfrm>
            <a:off x="5997575" y="4270375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0" name="Rectangle 54"/>
          <p:cNvSpPr>
            <a:spLocks noChangeArrowheads="1"/>
          </p:cNvSpPr>
          <p:nvPr/>
        </p:nvSpPr>
        <p:spPr bwMode="auto">
          <a:xfrm>
            <a:off x="5594350" y="42703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1" name="Rectangle 55"/>
          <p:cNvSpPr>
            <a:spLocks noChangeArrowheads="1"/>
          </p:cNvSpPr>
          <p:nvPr/>
        </p:nvSpPr>
        <p:spPr bwMode="auto">
          <a:xfrm>
            <a:off x="5191125" y="42703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4787900" y="42703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3" name="Rectangle 57"/>
          <p:cNvSpPr>
            <a:spLocks noChangeArrowheads="1"/>
          </p:cNvSpPr>
          <p:nvPr/>
        </p:nvSpPr>
        <p:spPr bwMode="auto">
          <a:xfrm>
            <a:off x="8416925" y="37528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4" name="Rectangle 58"/>
          <p:cNvSpPr>
            <a:spLocks noChangeArrowheads="1"/>
          </p:cNvSpPr>
          <p:nvPr/>
        </p:nvSpPr>
        <p:spPr bwMode="auto">
          <a:xfrm>
            <a:off x="8013700" y="37528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5" name="Rectangle 59"/>
          <p:cNvSpPr>
            <a:spLocks noChangeArrowheads="1"/>
          </p:cNvSpPr>
          <p:nvPr/>
        </p:nvSpPr>
        <p:spPr bwMode="auto">
          <a:xfrm>
            <a:off x="7610475" y="37528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7235825" y="3716338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6808788" y="37528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8" name="Rectangle 62"/>
          <p:cNvSpPr>
            <a:spLocks noChangeArrowheads="1"/>
          </p:cNvSpPr>
          <p:nvPr/>
        </p:nvSpPr>
        <p:spPr bwMode="auto">
          <a:xfrm>
            <a:off x="6396038" y="3752850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59" name="Rectangle 63"/>
          <p:cNvSpPr>
            <a:spLocks noChangeArrowheads="1"/>
          </p:cNvSpPr>
          <p:nvPr/>
        </p:nvSpPr>
        <p:spPr bwMode="auto">
          <a:xfrm>
            <a:off x="5997575" y="3752850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0" name="Rectangle 64"/>
          <p:cNvSpPr>
            <a:spLocks noChangeArrowheads="1"/>
          </p:cNvSpPr>
          <p:nvPr/>
        </p:nvSpPr>
        <p:spPr bwMode="auto">
          <a:xfrm>
            <a:off x="5594350" y="37528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1" name="Rectangle 65"/>
          <p:cNvSpPr>
            <a:spLocks noChangeArrowheads="1"/>
          </p:cNvSpPr>
          <p:nvPr/>
        </p:nvSpPr>
        <p:spPr bwMode="auto">
          <a:xfrm>
            <a:off x="5191125" y="37528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2" name="Rectangle 66"/>
          <p:cNvSpPr>
            <a:spLocks noChangeArrowheads="1"/>
          </p:cNvSpPr>
          <p:nvPr/>
        </p:nvSpPr>
        <p:spPr bwMode="auto">
          <a:xfrm>
            <a:off x="4787900" y="37528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3" name="Rectangle 67"/>
          <p:cNvSpPr>
            <a:spLocks noChangeArrowheads="1"/>
          </p:cNvSpPr>
          <p:nvPr/>
        </p:nvSpPr>
        <p:spPr bwMode="auto">
          <a:xfrm>
            <a:off x="8416925" y="32353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4" name="Rectangle 68"/>
          <p:cNvSpPr>
            <a:spLocks noChangeArrowheads="1"/>
          </p:cNvSpPr>
          <p:nvPr/>
        </p:nvSpPr>
        <p:spPr bwMode="auto">
          <a:xfrm>
            <a:off x="8013700" y="32353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5" name="Rectangle 69"/>
          <p:cNvSpPr>
            <a:spLocks noChangeArrowheads="1"/>
          </p:cNvSpPr>
          <p:nvPr/>
        </p:nvSpPr>
        <p:spPr bwMode="auto">
          <a:xfrm>
            <a:off x="7610475" y="32353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6" name="Rectangle 70"/>
          <p:cNvSpPr>
            <a:spLocks noChangeArrowheads="1"/>
          </p:cNvSpPr>
          <p:nvPr/>
        </p:nvSpPr>
        <p:spPr bwMode="auto">
          <a:xfrm>
            <a:off x="7212013" y="3235325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7" name="Rectangle 71"/>
          <p:cNvSpPr>
            <a:spLocks noChangeArrowheads="1"/>
          </p:cNvSpPr>
          <p:nvPr/>
        </p:nvSpPr>
        <p:spPr bwMode="auto">
          <a:xfrm>
            <a:off x="6808788" y="32353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8" name="Rectangle 72"/>
          <p:cNvSpPr>
            <a:spLocks noChangeArrowheads="1"/>
          </p:cNvSpPr>
          <p:nvPr/>
        </p:nvSpPr>
        <p:spPr bwMode="auto">
          <a:xfrm>
            <a:off x="6396038" y="3235325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69" name="Rectangle 73"/>
          <p:cNvSpPr>
            <a:spLocks noChangeArrowheads="1"/>
          </p:cNvSpPr>
          <p:nvPr/>
        </p:nvSpPr>
        <p:spPr bwMode="auto">
          <a:xfrm>
            <a:off x="5997575" y="3235325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0" name="Rectangle 74"/>
          <p:cNvSpPr>
            <a:spLocks noChangeArrowheads="1"/>
          </p:cNvSpPr>
          <p:nvPr/>
        </p:nvSpPr>
        <p:spPr bwMode="auto">
          <a:xfrm>
            <a:off x="5594350" y="32353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1" name="Rectangle 75"/>
          <p:cNvSpPr>
            <a:spLocks noChangeArrowheads="1"/>
          </p:cNvSpPr>
          <p:nvPr/>
        </p:nvSpPr>
        <p:spPr bwMode="auto">
          <a:xfrm>
            <a:off x="5191125" y="32353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2" name="Rectangle 76"/>
          <p:cNvSpPr>
            <a:spLocks noChangeArrowheads="1"/>
          </p:cNvSpPr>
          <p:nvPr/>
        </p:nvSpPr>
        <p:spPr bwMode="auto">
          <a:xfrm>
            <a:off x="4787900" y="323532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3" name="Rectangle 77"/>
          <p:cNvSpPr>
            <a:spLocks noChangeArrowheads="1"/>
          </p:cNvSpPr>
          <p:nvPr/>
        </p:nvSpPr>
        <p:spPr bwMode="auto">
          <a:xfrm>
            <a:off x="8416925" y="27178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4" name="Rectangle 78"/>
          <p:cNvSpPr>
            <a:spLocks noChangeArrowheads="1"/>
          </p:cNvSpPr>
          <p:nvPr/>
        </p:nvSpPr>
        <p:spPr bwMode="auto">
          <a:xfrm>
            <a:off x="8013700" y="27178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5" name="Rectangle 79"/>
          <p:cNvSpPr>
            <a:spLocks noChangeArrowheads="1"/>
          </p:cNvSpPr>
          <p:nvPr/>
        </p:nvSpPr>
        <p:spPr bwMode="auto">
          <a:xfrm>
            <a:off x="7610475" y="27178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6" name="Rectangle 80"/>
          <p:cNvSpPr>
            <a:spLocks noChangeArrowheads="1"/>
          </p:cNvSpPr>
          <p:nvPr/>
        </p:nvSpPr>
        <p:spPr bwMode="auto">
          <a:xfrm>
            <a:off x="7212013" y="2717800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7" name="Rectangle 81"/>
          <p:cNvSpPr>
            <a:spLocks noChangeArrowheads="1"/>
          </p:cNvSpPr>
          <p:nvPr/>
        </p:nvSpPr>
        <p:spPr bwMode="auto">
          <a:xfrm>
            <a:off x="6808788" y="27178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8" name="Rectangle 82"/>
          <p:cNvSpPr>
            <a:spLocks noChangeArrowheads="1"/>
          </p:cNvSpPr>
          <p:nvPr/>
        </p:nvSpPr>
        <p:spPr bwMode="auto">
          <a:xfrm>
            <a:off x="6396038" y="2717800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79" name="Rectangle 83"/>
          <p:cNvSpPr>
            <a:spLocks noChangeArrowheads="1"/>
          </p:cNvSpPr>
          <p:nvPr/>
        </p:nvSpPr>
        <p:spPr bwMode="auto">
          <a:xfrm>
            <a:off x="5997575" y="2717800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0" name="Rectangle 84"/>
          <p:cNvSpPr>
            <a:spLocks noChangeArrowheads="1"/>
          </p:cNvSpPr>
          <p:nvPr/>
        </p:nvSpPr>
        <p:spPr bwMode="auto">
          <a:xfrm>
            <a:off x="5594350" y="27178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1" name="Rectangle 85"/>
          <p:cNvSpPr>
            <a:spLocks noChangeArrowheads="1"/>
          </p:cNvSpPr>
          <p:nvPr/>
        </p:nvSpPr>
        <p:spPr bwMode="auto">
          <a:xfrm>
            <a:off x="5191125" y="27178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2" name="Rectangle 86"/>
          <p:cNvSpPr>
            <a:spLocks noChangeArrowheads="1"/>
          </p:cNvSpPr>
          <p:nvPr/>
        </p:nvSpPr>
        <p:spPr bwMode="auto">
          <a:xfrm>
            <a:off x="4787900" y="271780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3" name="Rectangle 87"/>
          <p:cNvSpPr>
            <a:spLocks noChangeArrowheads="1"/>
          </p:cNvSpPr>
          <p:nvPr/>
        </p:nvSpPr>
        <p:spPr bwMode="auto">
          <a:xfrm>
            <a:off x="8416925" y="22002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4" name="Rectangle 88"/>
          <p:cNvSpPr>
            <a:spLocks noChangeArrowheads="1"/>
          </p:cNvSpPr>
          <p:nvPr/>
        </p:nvSpPr>
        <p:spPr bwMode="auto">
          <a:xfrm>
            <a:off x="8013700" y="22002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5" name="Rectangle 89"/>
          <p:cNvSpPr>
            <a:spLocks noChangeArrowheads="1"/>
          </p:cNvSpPr>
          <p:nvPr/>
        </p:nvSpPr>
        <p:spPr bwMode="auto">
          <a:xfrm>
            <a:off x="7610475" y="22002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6" name="Rectangle 90"/>
          <p:cNvSpPr>
            <a:spLocks noChangeArrowheads="1"/>
          </p:cNvSpPr>
          <p:nvPr/>
        </p:nvSpPr>
        <p:spPr bwMode="auto">
          <a:xfrm>
            <a:off x="7212013" y="2200275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8" name="Rectangle 92"/>
          <p:cNvSpPr>
            <a:spLocks noChangeArrowheads="1"/>
          </p:cNvSpPr>
          <p:nvPr/>
        </p:nvSpPr>
        <p:spPr bwMode="auto">
          <a:xfrm>
            <a:off x="6396038" y="2200275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89" name="Rectangle 93"/>
          <p:cNvSpPr>
            <a:spLocks noChangeArrowheads="1"/>
          </p:cNvSpPr>
          <p:nvPr/>
        </p:nvSpPr>
        <p:spPr bwMode="auto">
          <a:xfrm>
            <a:off x="5997575" y="2200275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1" name="Rectangle 95"/>
          <p:cNvSpPr>
            <a:spLocks noChangeArrowheads="1"/>
          </p:cNvSpPr>
          <p:nvPr/>
        </p:nvSpPr>
        <p:spPr bwMode="auto">
          <a:xfrm>
            <a:off x="5191125" y="22002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2" name="Rectangle 96"/>
          <p:cNvSpPr>
            <a:spLocks noChangeArrowheads="1"/>
          </p:cNvSpPr>
          <p:nvPr/>
        </p:nvSpPr>
        <p:spPr bwMode="auto">
          <a:xfrm>
            <a:off x="4787900" y="2200275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3" name="Rectangle 97"/>
          <p:cNvSpPr>
            <a:spLocks noChangeArrowheads="1"/>
          </p:cNvSpPr>
          <p:nvPr/>
        </p:nvSpPr>
        <p:spPr bwMode="auto">
          <a:xfrm>
            <a:off x="8416925" y="16827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4" name="Rectangle 98"/>
          <p:cNvSpPr>
            <a:spLocks noChangeArrowheads="1"/>
          </p:cNvSpPr>
          <p:nvPr/>
        </p:nvSpPr>
        <p:spPr bwMode="auto">
          <a:xfrm>
            <a:off x="8013700" y="16827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5" name="Rectangle 99"/>
          <p:cNvSpPr>
            <a:spLocks noChangeArrowheads="1"/>
          </p:cNvSpPr>
          <p:nvPr/>
        </p:nvSpPr>
        <p:spPr bwMode="auto">
          <a:xfrm>
            <a:off x="7610475" y="16827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6" name="Rectangle 100"/>
          <p:cNvSpPr>
            <a:spLocks noChangeArrowheads="1"/>
          </p:cNvSpPr>
          <p:nvPr/>
        </p:nvSpPr>
        <p:spPr bwMode="auto">
          <a:xfrm>
            <a:off x="7212013" y="1682750"/>
            <a:ext cx="398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7" name="Rectangle 101"/>
          <p:cNvSpPr>
            <a:spLocks noChangeArrowheads="1"/>
          </p:cNvSpPr>
          <p:nvPr/>
        </p:nvSpPr>
        <p:spPr bwMode="auto">
          <a:xfrm>
            <a:off x="6808788" y="16827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8" name="Rectangle 102"/>
          <p:cNvSpPr>
            <a:spLocks noChangeArrowheads="1"/>
          </p:cNvSpPr>
          <p:nvPr/>
        </p:nvSpPr>
        <p:spPr bwMode="auto">
          <a:xfrm>
            <a:off x="6396038" y="1682750"/>
            <a:ext cx="41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399" name="Rectangle 103"/>
          <p:cNvSpPr>
            <a:spLocks noChangeArrowheads="1"/>
          </p:cNvSpPr>
          <p:nvPr/>
        </p:nvSpPr>
        <p:spPr bwMode="auto">
          <a:xfrm>
            <a:off x="5997575" y="1682750"/>
            <a:ext cx="398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400" name="Rectangle 104"/>
          <p:cNvSpPr>
            <a:spLocks noChangeArrowheads="1"/>
          </p:cNvSpPr>
          <p:nvPr/>
        </p:nvSpPr>
        <p:spPr bwMode="auto">
          <a:xfrm>
            <a:off x="5594350" y="16827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401" name="Rectangle 105"/>
          <p:cNvSpPr>
            <a:spLocks noChangeArrowheads="1"/>
          </p:cNvSpPr>
          <p:nvPr/>
        </p:nvSpPr>
        <p:spPr bwMode="auto">
          <a:xfrm>
            <a:off x="5191125" y="1682750"/>
            <a:ext cx="40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b="0"/>
          </a:p>
        </p:txBody>
      </p:sp>
      <p:sp>
        <p:nvSpPr>
          <p:cNvPr id="55404" name="Line 108"/>
          <p:cNvSpPr>
            <a:spLocks noChangeShapeType="1"/>
          </p:cNvSpPr>
          <p:nvPr/>
        </p:nvSpPr>
        <p:spPr bwMode="auto">
          <a:xfrm>
            <a:off x="4787900" y="6858000"/>
            <a:ext cx="403225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5432" name="Picture 136" descr="Изображение 1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980802"/>
            <a:ext cx="3095625" cy="381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197768"/>
            <a:ext cx="3682752" cy="71095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8153" y="3415640"/>
            <a:ext cx="4694583" cy="2677656"/>
          </a:xfrm>
          <a:prstGeom prst="rect">
            <a:avLst/>
          </a:prstGeom>
          <a:solidFill>
            <a:srgbClr val="DDF0C8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kk-KZ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     Европада </a:t>
            </a:r>
            <a:r>
              <a:rPr lang="kk-KZ" sz="2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проценттер 1000 жыл кийин пайда болгон, аны бельгиялык окумуштуу Симон Стевин киргизген. </a:t>
            </a:r>
            <a:endParaRPr lang="kk-KZ" sz="2400" b="1" dirty="0" smtClean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kk-KZ" sz="2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   Симон </a:t>
            </a:r>
            <a:r>
              <a:rPr lang="kk-KZ" sz="2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Стевин </a:t>
            </a:r>
            <a:r>
              <a:rPr lang="kk-KZ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1584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ru-RU" sz="24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жолу</a:t>
            </a:r>
            <a:r>
              <a:rPr lang="ru-RU" sz="2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проценттердин</a:t>
            </a:r>
            <a:endParaRPr lang="ru-RU" sz="2400" b="1" dirty="0" smtClean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4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таблицасын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басып чыгарган.</a:t>
            </a: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9177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</a:t>
            </a:fld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980728"/>
            <a:ext cx="4709169" cy="2308324"/>
          </a:xfrm>
          <a:prstGeom prst="rect">
            <a:avLst/>
          </a:prstGeom>
          <a:solidFill>
            <a:srgbClr val="EBEBF9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Проценттер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биздин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заманга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чейин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кылымда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индустар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белгил</a:t>
            </a:r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үү болгон. </a:t>
            </a: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FontTx/>
              <a:buNone/>
            </a:pPr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Анткени </a:t>
            </a:r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байыркы замандан бери эле Индияда эсептөөлөр ондук система менен жүргөн.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29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929188"/>
            <a:ext cx="162718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Сандын  процентин  табуу 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1929" y="980728"/>
            <a:ext cx="5286375" cy="642938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тын   15% ин  тапкыла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122" name="Object 13" descr="Полотно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10250"/>
              </p:ext>
            </p:extLst>
          </p:nvPr>
        </p:nvGraphicFramePr>
        <p:xfrm>
          <a:off x="2439466" y="5080050"/>
          <a:ext cx="30686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6" name="Формула" r:id="rId4" imgW="736600" imgH="203200" progId="Equation.3">
                  <p:embed/>
                </p:oleObj>
              </mc:Choice>
              <mc:Fallback>
                <p:oleObj name="Формула" r:id="rId4" imgW="736600" imgH="203200" progId="Equation.3">
                  <p:embed/>
                  <p:pic>
                    <p:nvPicPr>
                      <p:cNvPr id="0" name="Object 13" descr="Полотно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466" y="5080050"/>
                        <a:ext cx="3068638" cy="696912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55353"/>
              </p:ext>
            </p:extLst>
          </p:nvPr>
        </p:nvGraphicFramePr>
        <p:xfrm>
          <a:off x="2469952" y="4437112"/>
          <a:ext cx="26781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7" name="Формула" r:id="rId7" imgW="710891" imgH="203112" progId="Equation.3">
                  <p:embed/>
                </p:oleObj>
              </mc:Choice>
              <mc:Fallback>
                <p:oleObj name="Формула" r:id="rId7" imgW="710891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952" y="4437112"/>
                        <a:ext cx="2678112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611560" y="4293096"/>
            <a:ext cx="6984776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31751" y="1844824"/>
            <a:ext cx="1428750" cy="500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1-ыкма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408" y="4437112"/>
            <a:ext cx="1357312" cy="500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2-ыкма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7525"/>
              </p:ext>
            </p:extLst>
          </p:nvPr>
        </p:nvGraphicFramePr>
        <p:xfrm>
          <a:off x="2276525" y="1844824"/>
          <a:ext cx="3159571" cy="51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8" name="Формула" r:id="rId9" imgW="672516" imgH="177646" progId="Equation.3">
                  <p:embed/>
                </p:oleObj>
              </mc:Choice>
              <mc:Fallback>
                <p:oleObj name="Формула" r:id="rId9" imgW="672516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525" y="1844824"/>
                        <a:ext cx="3159571" cy="516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351981" y="5951239"/>
            <a:ext cx="1931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Жообу: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53887"/>
              </p:ext>
            </p:extLst>
          </p:nvPr>
        </p:nvGraphicFramePr>
        <p:xfrm>
          <a:off x="2480742" y="2348880"/>
          <a:ext cx="2811338" cy="59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" name="Формула" r:id="rId11" imgW="520248" imgH="177646" progId="Equation.3">
                  <p:embed/>
                </p:oleObj>
              </mc:Choice>
              <mc:Fallback>
                <p:oleObj name="Формула" r:id="rId11" imgW="520248" imgH="17764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42" y="2348880"/>
                        <a:ext cx="2811338" cy="594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16851"/>
              </p:ext>
            </p:extLst>
          </p:nvPr>
        </p:nvGraphicFramePr>
        <p:xfrm>
          <a:off x="2557413" y="2996952"/>
          <a:ext cx="4246835" cy="116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0" name="Формула" r:id="rId13" imgW="888614" imgH="393529" progId="Equation.3">
                  <p:embed/>
                </p:oleObj>
              </mc:Choice>
              <mc:Fallback>
                <p:oleObj name="Формула" r:id="rId13" imgW="888614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13" y="2996952"/>
                        <a:ext cx="4246835" cy="116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20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4" grpId="0" animBg="1"/>
      <p:bldP spid="15" grpId="1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349875" y="5786438"/>
            <a:ext cx="415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solidFill>
                <a:schemeClr val="accent5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92127" y="1621249"/>
            <a:ext cx="623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1643063"/>
            <a:ext cx="3357563" cy="92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30 тун  15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% 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1643063"/>
            <a:ext cx="3357562" cy="92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 тин  30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% ти</a:t>
            </a:r>
          </a:p>
        </p:txBody>
      </p:sp>
      <p:sp>
        <p:nvSpPr>
          <p:cNvPr id="19492" name="TextBox 5"/>
          <p:cNvSpPr txBox="1">
            <a:spLocks noChangeArrowheads="1"/>
          </p:cNvSpPr>
          <p:nvPr/>
        </p:nvSpPr>
        <p:spPr bwMode="auto">
          <a:xfrm>
            <a:off x="2467539" y="260648"/>
            <a:ext cx="42255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Салыштыргыла:</a:t>
            </a:r>
          </a:p>
        </p:txBody>
      </p:sp>
      <p:sp>
        <p:nvSpPr>
          <p:cNvPr id="7" name="Овал 6"/>
          <p:cNvSpPr/>
          <p:nvPr/>
        </p:nvSpPr>
        <p:spPr>
          <a:xfrm>
            <a:off x="1571625" y="1000125"/>
            <a:ext cx="785813" cy="571500"/>
          </a:xfrm>
          <a:prstGeom prst="ellipse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6215063" y="928688"/>
            <a:ext cx="785812" cy="571500"/>
          </a:xfrm>
          <a:prstGeom prst="ellipse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571500" y="3217540"/>
            <a:ext cx="785813" cy="571500"/>
          </a:xfrm>
          <a:prstGeom prst="ellipse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00188" y="3214688"/>
            <a:ext cx="2098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15%=0,15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17500" y="4286250"/>
            <a:ext cx="244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30·0,15=4,5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00563" y="3217540"/>
            <a:ext cx="785812" cy="571500"/>
          </a:xfrm>
          <a:prstGeom prst="ellipse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0688" y="3214688"/>
            <a:ext cx="1867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30%=0,3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92748" y="4214813"/>
            <a:ext cx="2214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15·0,3=4,5</a:t>
            </a:r>
          </a:p>
        </p:txBody>
      </p:sp>
      <p:pic>
        <p:nvPicPr>
          <p:cNvPr id="16" name="Picture 16" descr="http://luzan.ucoz.ru/animes/tele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543944" cy="10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21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3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929188"/>
            <a:ext cx="178593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Проценти </a:t>
            </a:r>
            <a:r>
              <a:rPr lang="ru-RU" sz="40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40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санды</a:t>
            </a:r>
            <a:r>
              <a:rPr lang="ru-RU" sz="40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табуу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80159"/>
              </p:ext>
            </p:extLst>
          </p:nvPr>
        </p:nvGraphicFramePr>
        <p:xfrm>
          <a:off x="1000126" y="1812925"/>
          <a:ext cx="2025788" cy="1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7" name="Формула" r:id="rId4" imgW="596641" imgH="406224" progId="Equation.3">
                  <p:embed/>
                </p:oleObj>
              </mc:Choice>
              <mc:Fallback>
                <p:oleObj name="Формула" r:id="rId4" imgW="596641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6" y="1812925"/>
                        <a:ext cx="2025788" cy="140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99530" y="1812925"/>
            <a:ext cx="500062" cy="500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000500"/>
            <a:ext cx="500063" cy="500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38" y="3645024"/>
            <a:ext cx="7572375" cy="1111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28750" y="4000500"/>
          <a:ext cx="26781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" name="Формула" r:id="rId6" imgW="710891" imgH="203112" progId="Equation.3">
                  <p:embed/>
                </p:oleObj>
              </mc:Choice>
              <mc:Fallback>
                <p:oleObj name="Формула" r:id="rId6" imgW="710891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000500"/>
                        <a:ext cx="267811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 descr="Полотно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20587"/>
              </p:ext>
            </p:extLst>
          </p:nvPr>
        </p:nvGraphicFramePr>
        <p:xfrm>
          <a:off x="1411982" y="4653136"/>
          <a:ext cx="34480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" name="Формула" r:id="rId8" imgW="914400" imgH="203200" progId="Equation.3">
                  <p:embed/>
                </p:oleObj>
              </mc:Choice>
              <mc:Fallback>
                <p:oleObj name="Формула" r:id="rId8" imgW="914400" imgH="203200" progId="Equation.3">
                  <p:embed/>
                  <p:pic>
                    <p:nvPicPr>
                      <p:cNvPr id="0" name="Object 5" descr="Полотно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982" y="4653136"/>
                        <a:ext cx="3448050" cy="777875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3568" y="1033572"/>
            <a:ext cx="7626058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12% и  30 га  барабар  болгон санды тапкыла.</a:t>
            </a:r>
          </a:p>
        </p:txBody>
      </p:sp>
      <p:graphicFrame>
        <p:nvGraphicFramePr>
          <p:cNvPr id="5125" name="Object 11" descr="Газетная бумаг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16616"/>
              </p:ext>
            </p:extLst>
          </p:nvPr>
        </p:nvGraphicFramePr>
        <p:xfrm>
          <a:off x="3957003" y="1812925"/>
          <a:ext cx="3916895" cy="1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0" name="Формула" r:id="rId11" imgW="1117115" imgH="393529" progId="Equation.3">
                  <p:embed/>
                </p:oleObj>
              </mc:Choice>
              <mc:Fallback>
                <p:oleObj name="Формула" r:id="rId11" imgW="1117115" imgH="393529" progId="Equation.3">
                  <p:embed/>
                  <p:pic>
                    <p:nvPicPr>
                      <p:cNvPr id="0" name="Object 11" descr="Газет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003" y="1812925"/>
                        <a:ext cx="3916895" cy="1400051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835696" y="5868561"/>
            <a:ext cx="2316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Жообу: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22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/>
          <a:lstStyle/>
          <a:p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Сандардын  проценттик  катышын  табуу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1484784"/>
            <a:ext cx="7797327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120 саны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үн </a:t>
            </a: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канча процентин түзөт.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97595"/>
              </p:ext>
            </p:extLst>
          </p:nvPr>
        </p:nvGraphicFramePr>
        <p:xfrm>
          <a:off x="1907704" y="2094048"/>
          <a:ext cx="5544616" cy="126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Формула" r:id="rId3" imgW="1143000" imgH="393700" progId="Equation.3">
                  <p:embed/>
                </p:oleObj>
              </mc:Choice>
              <mc:Fallback>
                <p:oleObj name="Формула" r:id="rId3" imgW="11430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94048"/>
                        <a:ext cx="5544616" cy="126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47664" y="3708321"/>
            <a:ext cx="6192688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8,4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15%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канчага барабар.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3758" y="5166312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8,4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8860" y="4446232"/>
            <a:ext cx="2400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solidFill>
                  <a:srgbClr val="0092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15%=0,15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3628" y="516631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5756" y="516847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804" y="5169386"/>
            <a:ext cx="1082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1,26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80930" y="6012577"/>
            <a:ext cx="2316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Жообу: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1,26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23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286250" y="2865165"/>
            <a:ext cx="145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6013" y="407566"/>
            <a:ext cx="7090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237</a:t>
            </a:r>
            <a:r>
              <a:rPr lang="ru-RU" sz="3200" b="1" kern="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грамм </a:t>
            </a:r>
            <a:r>
              <a:rPr lang="ru-RU" sz="3200" b="1" kern="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kern="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килограммга караганда </a:t>
            </a:r>
          </a:p>
          <a:p>
            <a:pPr algn="ctr">
              <a:defRPr/>
            </a:pPr>
            <a:r>
              <a:rPr lang="ru-RU" sz="3200" b="1" kern="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канча процентке  аз?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06067" y="5854714"/>
            <a:ext cx="2829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Жообу: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76,3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9000" y="2606402"/>
            <a:ext cx="87788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237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1846784"/>
            <a:ext cx="22875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1кг=1000г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22290"/>
            <a:ext cx="21431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928938" y="2909615"/>
            <a:ext cx="476250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00FF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440113" y="3236640"/>
            <a:ext cx="8572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286125" y="3293790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15000" y="2793727"/>
            <a:ext cx="500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34100" y="2823890"/>
            <a:ext cx="145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23,7%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857625" y="3793852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kern="0" dirty="0" smtClean="0">
                <a:ln w="11430"/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100   </a:t>
            </a:r>
            <a:r>
              <a:rPr lang="ru-RU" sz="2000" b="1" kern="0" dirty="0" smtClean="0">
                <a:ln w="11430"/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000" b="1" kern="0" dirty="0">
                <a:ln w="11430"/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000" b="1" kern="0" dirty="0">
                <a:ln w="11430"/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54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00563" y="2865165"/>
            <a:ext cx="714375" cy="6429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927921" y="3793852"/>
            <a:ext cx="500063" cy="3571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3568" y="4367064"/>
            <a:ext cx="30257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100%-23,7%=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83943" y="4367064"/>
            <a:ext cx="145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76,3%</a:t>
            </a:r>
            <a:endParaRPr lang="ru-RU" dirty="0"/>
          </a:p>
        </p:txBody>
      </p:sp>
      <p:pic>
        <p:nvPicPr>
          <p:cNvPr id="18" name="Picture 26" descr="http://luzan.ucoz.ru/animazii/knigi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75" y="3614365"/>
            <a:ext cx="1599897" cy="19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24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26" grpId="0"/>
      <p:bldP spid="27" grpId="0"/>
      <p:bldP spid="29" grpId="0"/>
      <p:bldP spid="34" grpId="0"/>
      <p:bldP spid="36" grpId="0"/>
      <p:bldP spid="39" grpId="0"/>
      <p:bldP spid="40" grpId="0"/>
      <p:bldP spid="40" grpId="1"/>
      <p:bldP spid="41" grpId="0" animBg="1"/>
      <p:bldP spid="41" grpId="1" animBg="1"/>
      <p:bldP spid="42" grpId="0" animBg="1"/>
      <p:bldP spid="42" grpId="1" animBg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461277" y="1667614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350554" y="2257708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323528" y="260648"/>
            <a:ext cx="8215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200гр 1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килограммдын  канча процентин түзөт?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66717" y="908720"/>
            <a:ext cx="2021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1кг=1000гр</a:t>
            </a:r>
            <a:endParaRPr lang="ru-RU" sz="1400" u="sng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041897" y="859482"/>
            <a:ext cx="3929062" cy="628650"/>
            <a:chOff x="1928794" y="2143116"/>
            <a:chExt cx="5322798" cy="985838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3857905" y="2143116"/>
              <a:ext cx="1286074" cy="98583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928794" y="2215312"/>
              <a:ext cx="1451672" cy="9136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928958" y="2143116"/>
              <a:ext cx="1322634" cy="9136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30772" y="903932"/>
            <a:ext cx="1428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1000гр</a:t>
            </a:r>
            <a:endParaRPr lang="ru-RU" sz="2800" dirty="0">
              <a:solidFill>
                <a:srgbClr val="00924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13522" y="93092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70834" y="859482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200гр</a:t>
            </a:r>
          </a:p>
        </p:txBody>
      </p:sp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827584" y="1788170"/>
            <a:ext cx="2384425" cy="920750"/>
            <a:chOff x="2214546" y="3286124"/>
            <a:chExt cx="3244197" cy="1280522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214546" y="3714437"/>
              <a:ext cx="643656" cy="48571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72" name="Прямоугольник 13"/>
            <p:cNvSpPr>
              <a:spLocks noChangeArrowheads="1"/>
            </p:cNvSpPr>
            <p:nvPr/>
          </p:nvSpPr>
          <p:spPr bwMode="auto">
            <a:xfrm>
              <a:off x="2797666" y="3484811"/>
              <a:ext cx="44755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428420" y="3928592"/>
              <a:ext cx="928765" cy="0"/>
            </a:xfrm>
            <a:prstGeom prst="line">
              <a:avLst/>
            </a:prstGeom>
            <a:ln>
              <a:solidFill>
                <a:srgbClr val="54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3478099" y="4080931"/>
              <a:ext cx="643656" cy="48571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499698" y="3286124"/>
              <a:ext cx="572378" cy="55636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76" name="Прямоугольник 19"/>
            <p:cNvSpPr>
              <a:spLocks noChangeArrowheads="1"/>
            </p:cNvSpPr>
            <p:nvPr/>
          </p:nvSpPr>
          <p:spPr bwMode="auto">
            <a:xfrm>
              <a:off x="4352652" y="3484811"/>
              <a:ext cx="1106091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ru-RU" sz="280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 flipH="1">
            <a:off x="3627418" y="1900520"/>
            <a:ext cx="128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=</a:t>
            </a:r>
            <a:endParaRPr lang="ru-RU" sz="2800">
              <a:solidFill>
                <a:srgbClr val="C0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302130" y="2190834"/>
            <a:ext cx="10053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397381" y="1955646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6158537" y="1955646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105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477501" y="1955646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lang="ru-RU" sz="1050" dirty="0">
              <a:solidFill>
                <a:srgbClr val="C00000"/>
              </a:solidFill>
            </a:endParaRPr>
          </a:p>
        </p:txBody>
      </p:sp>
      <p:pic>
        <p:nvPicPr>
          <p:cNvPr id="28" name="Picture 2" descr="http://klub-drug.ru/wp-content/uploads/2011/04/9641976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290195"/>
            <a:ext cx="1119015" cy="11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753865" y="3335883"/>
            <a:ext cx="750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250гр 1 кг </a:t>
            </a:r>
            <a:r>
              <a:rPr 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караганда канча  процентке аз?</a:t>
            </a:r>
          </a:p>
        </p:txBody>
      </p:sp>
      <p:grpSp>
        <p:nvGrpSpPr>
          <p:cNvPr id="32" name="Группа 3"/>
          <p:cNvGrpSpPr>
            <a:grpSpLocks/>
          </p:cNvGrpSpPr>
          <p:nvPr/>
        </p:nvGrpSpPr>
        <p:grpSpPr bwMode="auto">
          <a:xfrm>
            <a:off x="539553" y="3853482"/>
            <a:ext cx="3888432" cy="655638"/>
            <a:chOff x="1735239" y="2143116"/>
            <a:chExt cx="5267755" cy="1028160"/>
          </a:xfrm>
        </p:grpSpPr>
        <p:sp>
          <p:nvSpPr>
            <p:cNvPr id="33" name="Равнобедренный треугольник 32"/>
            <p:cNvSpPr/>
            <p:nvPr/>
          </p:nvSpPr>
          <p:spPr>
            <a:xfrm>
              <a:off x="3686258" y="2143116"/>
              <a:ext cx="1361345" cy="10281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735239" y="2215312"/>
              <a:ext cx="1645229" cy="9559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541880" y="2143116"/>
              <a:ext cx="1461114" cy="10281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6" name="Группа 7"/>
          <p:cNvGrpSpPr>
            <a:grpSpLocks/>
          </p:cNvGrpSpPr>
          <p:nvPr/>
        </p:nvGrpSpPr>
        <p:grpSpPr bwMode="auto">
          <a:xfrm>
            <a:off x="539552" y="4637732"/>
            <a:ext cx="2384425" cy="920750"/>
            <a:chOff x="2214546" y="3286124"/>
            <a:chExt cx="3244197" cy="1280522"/>
          </a:xfrm>
        </p:grpSpPr>
        <p:sp>
          <p:nvSpPr>
            <p:cNvPr id="37" name="Равнобедренный треугольник 36"/>
            <p:cNvSpPr/>
            <p:nvPr/>
          </p:nvSpPr>
          <p:spPr>
            <a:xfrm>
              <a:off x="2214546" y="3714437"/>
              <a:ext cx="643656" cy="48571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рямоугольник 9"/>
            <p:cNvSpPr>
              <a:spLocks noChangeArrowheads="1"/>
            </p:cNvSpPr>
            <p:nvPr/>
          </p:nvSpPr>
          <p:spPr bwMode="auto">
            <a:xfrm>
              <a:off x="2797666" y="3484811"/>
              <a:ext cx="44755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428420" y="3928593"/>
              <a:ext cx="928765" cy="0"/>
            </a:xfrm>
            <a:prstGeom prst="line">
              <a:avLst/>
            </a:prstGeom>
            <a:ln>
              <a:solidFill>
                <a:srgbClr val="54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3478099" y="4080931"/>
              <a:ext cx="643656" cy="48571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499698" y="3286124"/>
              <a:ext cx="572378" cy="55636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Прямоугольник 13"/>
            <p:cNvSpPr>
              <a:spLocks noChangeArrowheads="1"/>
            </p:cNvSpPr>
            <p:nvPr/>
          </p:nvSpPr>
          <p:spPr bwMode="auto">
            <a:xfrm>
              <a:off x="4352652" y="3484811"/>
              <a:ext cx="1106091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ru-RU" sz="280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3203848" y="4709170"/>
            <a:ext cx="73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х=</a:t>
            </a:r>
            <a:endParaRPr lang="ru-RU" sz="4000" i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930098" y="5072551"/>
            <a:ext cx="1285875" cy="0"/>
          </a:xfrm>
          <a:prstGeom prst="line">
            <a:avLst/>
          </a:prstGeom>
          <a:ln>
            <a:solidFill>
              <a:srgbClr val="54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3349452" y="3913237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endParaRPr lang="ru-RU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539552" y="3924920"/>
            <a:ext cx="135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1000гр </a:t>
            </a:r>
            <a:endParaRPr lang="ru-RU"/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123728" y="3955122"/>
            <a:ext cx="6976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х%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347864" y="3911650"/>
            <a:ext cx="1176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250гр </a:t>
            </a:r>
            <a:endParaRPr lang="ru-RU" dirty="0"/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539552" y="3924920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dirty="0"/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5224736" y="4766320"/>
            <a:ext cx="1313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3200" b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6409294" y="476076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6806957" y="4716433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25%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3111302" y="5661248"/>
            <a:ext cx="284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100%-25%=75%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25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467544" y="3068960"/>
            <a:ext cx="82089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4263013" y="4540895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endParaRPr lang="ru-RU" sz="3200" dirty="0"/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4121391" y="501317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9375 0.1483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41996 0.2219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41996 0.22199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7" grpId="0"/>
      <p:bldP spid="7" grpId="1"/>
      <p:bldP spid="8" grpId="0"/>
      <p:bldP spid="9" grpId="0"/>
      <p:bldP spid="10" grpId="0"/>
      <p:bldP spid="27" grpId="0"/>
      <p:bldP spid="30" grpId="0"/>
      <p:bldP spid="31" grpId="0"/>
      <p:bldP spid="43" grpId="0"/>
      <p:bldP spid="45" grpId="0"/>
      <p:bldP spid="45" grpId="1"/>
      <p:bldP spid="46" grpId="0"/>
      <p:bldP spid="47" grpId="0"/>
      <p:bldP spid="48" grpId="0"/>
      <p:bldP spid="49" grpId="0"/>
      <p:bldP spid="49" grpId="1"/>
      <p:bldP spid="50" grpId="0"/>
      <p:bldP spid="51" grpId="0"/>
      <p:bldP spid="52" grpId="0"/>
      <p:bldP spid="53" grpId="0"/>
      <p:bldP spid="57" grpId="0"/>
      <p:bldP spid="58" grpId="0"/>
      <p:bldP spid="5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683568" y="260648"/>
            <a:ext cx="7576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дүн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канча  проценти  </a:t>
            </a:r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гө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барабар?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00125" y="980728"/>
            <a:ext cx="3612084" cy="628650"/>
            <a:chOff x="1928794" y="2143116"/>
            <a:chExt cx="4893379" cy="985838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3857905" y="2143116"/>
              <a:ext cx="1286074" cy="98583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8794" y="2215312"/>
              <a:ext cx="1451673" cy="9136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499538" y="2143116"/>
              <a:ext cx="1322635" cy="9136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84429" y="1063853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ru-RU" sz="2800" dirty="0">
              <a:solidFill>
                <a:srgbClr val="009242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888303" y="101635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dirty="0">
              <a:solidFill>
                <a:srgbClr val="009242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83625" y="1135291"/>
            <a:ext cx="857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х%</a:t>
            </a:r>
            <a:endParaRPr lang="ru-RU" sz="2800" i="1" dirty="0">
              <a:solidFill>
                <a:srgbClr val="009242"/>
              </a:solidFill>
            </a:endParaRP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857250" y="1901090"/>
            <a:ext cx="2583625" cy="1095861"/>
            <a:chOff x="2214546" y="3286124"/>
            <a:chExt cx="3244197" cy="1280522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2214546" y="3641086"/>
              <a:ext cx="643656" cy="48571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18" name="Прямоугольник 12"/>
            <p:cNvSpPr>
              <a:spLocks noChangeArrowheads="1"/>
            </p:cNvSpPr>
            <p:nvPr/>
          </p:nvSpPr>
          <p:spPr bwMode="auto">
            <a:xfrm>
              <a:off x="2797666" y="3542122"/>
              <a:ext cx="44755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6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352739" y="3928593"/>
              <a:ext cx="928765" cy="0"/>
            </a:xfrm>
            <a:prstGeom prst="line">
              <a:avLst/>
            </a:prstGeom>
            <a:ln>
              <a:solidFill>
                <a:srgbClr val="54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3522852" y="4080931"/>
              <a:ext cx="643656" cy="48571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94130" y="3286124"/>
              <a:ext cx="572377" cy="55636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22" name="Прямоугольник 16"/>
            <p:cNvSpPr>
              <a:spLocks noChangeArrowheads="1"/>
            </p:cNvSpPr>
            <p:nvPr/>
          </p:nvSpPr>
          <p:spPr bwMode="auto">
            <a:xfrm>
              <a:off x="4352652" y="3586617"/>
              <a:ext cx="1106091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ru-RU" sz="28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ru-RU" sz="28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930605" y="2169389"/>
            <a:ext cx="569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х=</a:t>
            </a:r>
            <a:endParaRPr lang="ru-RU" sz="2800" i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72000" y="2473732"/>
            <a:ext cx="17859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572000" y="1953489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148064" y="1953489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929188" y="2473732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429375" y="2185700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5" name="Picture 13" descr="http://animashky.ru/flist/obmult/31/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46362"/>
            <a:ext cx="1849266" cy="21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1"/>
          <p:cNvSpPr>
            <a:spLocks noChangeArrowheads="1"/>
          </p:cNvSpPr>
          <p:nvPr/>
        </p:nvSpPr>
        <p:spPr bwMode="auto">
          <a:xfrm>
            <a:off x="857250" y="3276273"/>
            <a:ext cx="5614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80 метрдин 40%ин  тапкыла.</a:t>
            </a:r>
          </a:p>
        </p:txBody>
      </p:sp>
      <p:grpSp>
        <p:nvGrpSpPr>
          <p:cNvPr id="27" name="Группа 3"/>
          <p:cNvGrpSpPr>
            <a:grpSpLocks/>
          </p:cNvGrpSpPr>
          <p:nvPr/>
        </p:nvGrpSpPr>
        <p:grpSpPr bwMode="auto">
          <a:xfrm>
            <a:off x="1093787" y="4077072"/>
            <a:ext cx="3590430" cy="654621"/>
            <a:chOff x="2055680" y="2030196"/>
            <a:chExt cx="4864044" cy="1026566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3857905" y="2030196"/>
              <a:ext cx="1286074" cy="98583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055680" y="2215312"/>
              <a:ext cx="1324786" cy="8414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597089" y="2143118"/>
              <a:ext cx="1322635" cy="9136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333188" y="422108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495643" y="43117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endParaRPr lang="ru-RU" sz="2400" dirty="0">
              <a:solidFill>
                <a:srgbClr val="009242"/>
              </a:solidFill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032319" y="414908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grpSp>
        <p:nvGrpSpPr>
          <p:cNvPr id="34" name="Группа 17"/>
          <p:cNvGrpSpPr>
            <a:grpSpLocks/>
          </p:cNvGrpSpPr>
          <p:nvPr/>
        </p:nvGrpSpPr>
        <p:grpSpPr bwMode="auto">
          <a:xfrm>
            <a:off x="1074316" y="4725144"/>
            <a:ext cx="1841500" cy="1208087"/>
            <a:chOff x="857197" y="2244427"/>
            <a:chExt cx="1841398" cy="1207736"/>
          </a:xfrm>
        </p:grpSpPr>
        <p:grpSp>
          <p:nvGrpSpPr>
            <p:cNvPr id="35" name="Группа 7"/>
            <p:cNvGrpSpPr>
              <a:grpSpLocks/>
            </p:cNvGrpSpPr>
            <p:nvPr/>
          </p:nvGrpSpPr>
          <p:grpSpPr bwMode="auto">
            <a:xfrm>
              <a:off x="857197" y="2458677"/>
              <a:ext cx="1841398" cy="993486"/>
              <a:chOff x="2214511" y="3327567"/>
              <a:chExt cx="2505098" cy="1381565"/>
            </a:xfrm>
          </p:grpSpPr>
          <p:sp>
            <p:nvSpPr>
              <p:cNvPr id="37" name="Равнобедренный треугольник 36"/>
              <p:cNvSpPr/>
              <p:nvPr/>
            </p:nvSpPr>
            <p:spPr>
              <a:xfrm>
                <a:off x="4060942" y="3327567"/>
                <a:ext cx="643551" cy="48553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Прямоугольник 21"/>
              <p:cNvSpPr>
                <a:spLocks noChangeArrowheads="1"/>
              </p:cNvSpPr>
              <p:nvPr/>
            </p:nvSpPr>
            <p:spPr bwMode="auto">
              <a:xfrm>
                <a:off x="2797666" y="3484811"/>
                <a:ext cx="447558" cy="646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600" b="1">
                    <a:solidFill>
                      <a:srgbClr val="54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endParaRPr lang="ru-RU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359082" y="3980831"/>
                <a:ext cx="1360527" cy="0"/>
              </a:xfrm>
              <a:prstGeom prst="line">
                <a:avLst/>
              </a:prstGeom>
              <a:ln>
                <a:solidFill>
                  <a:srgbClr val="54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" name="Прямоугольник 39"/>
              <p:cNvSpPr/>
              <p:nvPr/>
            </p:nvSpPr>
            <p:spPr>
              <a:xfrm>
                <a:off x="3283497" y="3327567"/>
                <a:ext cx="643551" cy="48553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2214511" y="3625509"/>
                <a:ext cx="572286" cy="5583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2" name="Прямоугольник 25"/>
              <p:cNvSpPr>
                <a:spLocks noChangeArrowheads="1"/>
              </p:cNvSpPr>
              <p:nvPr/>
            </p:nvSpPr>
            <p:spPr bwMode="auto">
              <a:xfrm>
                <a:off x="3575159" y="3981528"/>
                <a:ext cx="983967" cy="727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54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100</a:t>
                </a:r>
                <a:endParaRPr lang="ru-RU" sz="2800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Прямоугольник 19"/>
            <p:cNvSpPr>
              <a:spLocks noChangeArrowheads="1"/>
            </p:cNvSpPr>
            <p:nvPr/>
          </p:nvSpPr>
          <p:spPr bwMode="auto">
            <a:xfrm>
              <a:off x="1997446" y="2244427"/>
              <a:ext cx="37221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44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·</a:t>
              </a:r>
              <a:endParaRPr lang="ru-RU" sz="4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3643313" y="5221064"/>
            <a:ext cx="62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</a:t>
            </a:r>
            <a:endParaRPr lang="ru-RU" sz="3200" i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341813" y="5506814"/>
            <a:ext cx="10874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4496172" y="5517232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286250" y="5006751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4649788" y="4889276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·</a:t>
            </a:r>
            <a:endParaRPr lang="ru-RU" sz="44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4929188" y="500675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5429250" y="5221064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5786438" y="5221064"/>
            <a:ext cx="102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32(м)</a:t>
            </a:r>
            <a:endParaRPr lang="ru-RU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3707904" y="6021288"/>
            <a:ext cx="2138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 м=320 дм</a:t>
            </a:r>
            <a:endParaRPr lang="ru-RU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26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467544" y="3140968"/>
            <a:ext cx="82089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899592" y="260648"/>
            <a:ext cx="7786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600м</a:t>
            </a:r>
            <a:r>
              <a:rPr lang="ru-RU" sz="3200" b="1" baseline="30000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тын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r>
              <a:rPr lang="ru-RU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канчага барабар?</a:t>
            </a: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971600" y="983036"/>
            <a:ext cx="3929063" cy="628651"/>
            <a:chOff x="1928794" y="2146733"/>
            <a:chExt cx="5322798" cy="985838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3848631" y="2146733"/>
              <a:ext cx="1748458" cy="98583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8794" y="2215312"/>
              <a:ext cx="1451673" cy="9136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928957" y="2198982"/>
              <a:ext cx="1322635" cy="9136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749" name="Прямоугольник 14"/>
          <p:cNvSpPr>
            <a:spLocks noChangeArrowheads="1"/>
          </p:cNvSpPr>
          <p:nvPr/>
        </p:nvSpPr>
        <p:spPr bwMode="auto">
          <a:xfrm>
            <a:off x="1143000" y="1124744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31750" name="Прямоугольник 15"/>
          <p:cNvSpPr>
            <a:spLocks noChangeArrowheads="1"/>
          </p:cNvSpPr>
          <p:nvPr/>
        </p:nvSpPr>
        <p:spPr bwMode="auto">
          <a:xfrm>
            <a:off x="2571700" y="1177628"/>
            <a:ext cx="99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2800" dirty="0"/>
          </a:p>
        </p:txBody>
      </p:sp>
      <p:sp>
        <p:nvSpPr>
          <p:cNvPr id="31751" name="Прямоугольник 16"/>
          <p:cNvSpPr>
            <a:spLocks noChangeArrowheads="1"/>
          </p:cNvSpPr>
          <p:nvPr/>
        </p:nvSpPr>
        <p:spPr bwMode="auto">
          <a:xfrm>
            <a:off x="4214813" y="1034926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1002308" y="1700808"/>
            <a:ext cx="1841500" cy="1238250"/>
            <a:chOff x="857224" y="2214554"/>
            <a:chExt cx="1841370" cy="1237599"/>
          </a:xfrm>
        </p:grpSpPr>
        <p:grpSp>
          <p:nvGrpSpPr>
            <p:cNvPr id="31766" name="Группа 7"/>
            <p:cNvGrpSpPr>
              <a:grpSpLocks/>
            </p:cNvGrpSpPr>
            <p:nvPr/>
          </p:nvGrpSpPr>
          <p:grpSpPr bwMode="auto">
            <a:xfrm>
              <a:off x="857224" y="2428868"/>
              <a:ext cx="1841370" cy="1023285"/>
              <a:chOff x="2214546" y="3286124"/>
              <a:chExt cx="2505061" cy="1423008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060949" y="3285964"/>
                <a:ext cx="643542" cy="48542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769" name="Прямоугольник 9"/>
              <p:cNvSpPr>
                <a:spLocks noChangeArrowheads="1"/>
              </p:cNvSpPr>
              <p:nvPr/>
            </p:nvSpPr>
            <p:spPr bwMode="auto">
              <a:xfrm>
                <a:off x="2797666" y="3484811"/>
                <a:ext cx="447558" cy="646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600" b="1">
                    <a:solidFill>
                      <a:srgbClr val="54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endParaRPr lang="ru-RU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359100" y="3981000"/>
                <a:ext cx="1360507" cy="0"/>
              </a:xfrm>
              <a:prstGeom prst="line">
                <a:avLst/>
              </a:prstGeom>
              <a:ln>
                <a:solidFill>
                  <a:srgbClr val="54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" name="Прямоугольник 11"/>
              <p:cNvSpPr/>
              <p:nvPr/>
            </p:nvSpPr>
            <p:spPr>
              <a:xfrm>
                <a:off x="3283517" y="3285964"/>
                <a:ext cx="643542" cy="485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214546" y="3683127"/>
                <a:ext cx="572278" cy="55823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1773" name="Прямоугольник 13"/>
              <p:cNvSpPr>
                <a:spLocks noChangeArrowheads="1"/>
              </p:cNvSpPr>
              <p:nvPr/>
            </p:nvSpPr>
            <p:spPr bwMode="auto">
              <a:xfrm>
                <a:off x="3575159" y="3981528"/>
                <a:ext cx="983967" cy="727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54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100</a:t>
                </a:r>
                <a:endParaRPr lang="ru-RU" sz="2800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1767" name="Прямоугольник 17"/>
            <p:cNvSpPr>
              <a:spLocks noChangeArrowheads="1"/>
            </p:cNvSpPr>
            <p:nvPr/>
          </p:nvSpPr>
          <p:spPr bwMode="auto">
            <a:xfrm>
              <a:off x="2000232" y="2214554"/>
              <a:ext cx="37221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44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·</a:t>
              </a:r>
              <a:endParaRPr lang="ru-RU" sz="4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714750" y="2130003"/>
            <a:ext cx="56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х=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7688" y="2415753"/>
            <a:ext cx="12858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357688" y="184425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929188" y="1844253"/>
            <a:ext cx="37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·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129213" y="1829966"/>
            <a:ext cx="633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572000" y="241575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643563" y="2130003"/>
            <a:ext cx="748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2" name="Picture 9" descr="http://animashky.ru/flist/obmult/252/2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2718"/>
            <a:ext cx="1366639" cy="13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611560" y="3284984"/>
            <a:ext cx="7476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8,4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кайсы чоңдуктун  </a:t>
            </a:r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15%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 түзөт?</a:t>
            </a:r>
            <a:endParaRPr lang="ru-RU" sz="3200" b="1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5" name="Группа 3"/>
          <p:cNvGrpSpPr>
            <a:grpSpLocks/>
          </p:cNvGrpSpPr>
          <p:nvPr/>
        </p:nvGrpSpPr>
        <p:grpSpPr bwMode="auto">
          <a:xfrm>
            <a:off x="923578" y="3933057"/>
            <a:ext cx="3909698" cy="826602"/>
            <a:chOff x="2346610" y="2143116"/>
            <a:chExt cx="4595018" cy="1060345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3857905" y="2143116"/>
              <a:ext cx="1286074" cy="98583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346610" y="2316682"/>
              <a:ext cx="983002" cy="8122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618993" y="2289816"/>
              <a:ext cx="1322635" cy="91364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3851920" y="4129916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8,4 </a:t>
            </a:r>
            <a:endParaRPr lang="ru-RU" sz="2800" dirty="0">
              <a:solidFill>
                <a:srgbClr val="54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2291494" y="4225674"/>
            <a:ext cx="1565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15% </a:t>
            </a:r>
            <a:endParaRPr lang="ru-RU" sz="2600" dirty="0">
              <a:solidFill>
                <a:srgbClr val="54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1157814" y="406836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3200" i="1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2" name="Группа 10"/>
          <p:cNvGrpSpPr>
            <a:grpSpLocks/>
          </p:cNvGrpSpPr>
          <p:nvPr/>
        </p:nvGrpSpPr>
        <p:grpSpPr bwMode="auto">
          <a:xfrm>
            <a:off x="971600" y="4839573"/>
            <a:ext cx="3000375" cy="1181715"/>
            <a:chOff x="2214546" y="3286124"/>
            <a:chExt cx="3244197" cy="1257827"/>
          </a:xfrm>
        </p:grpSpPr>
        <p:sp>
          <p:nvSpPr>
            <p:cNvPr id="43" name="Равнобедренный треугольник 42"/>
            <p:cNvSpPr/>
            <p:nvPr/>
          </p:nvSpPr>
          <p:spPr>
            <a:xfrm>
              <a:off x="3478099" y="4058231"/>
              <a:ext cx="643656" cy="48572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Прямоугольник 12"/>
            <p:cNvSpPr>
              <a:spLocks noChangeArrowheads="1"/>
            </p:cNvSpPr>
            <p:nvPr/>
          </p:nvSpPr>
          <p:spPr bwMode="auto">
            <a:xfrm>
              <a:off x="2857023" y="3591038"/>
              <a:ext cx="44755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6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382441" y="3928598"/>
              <a:ext cx="928765" cy="0"/>
            </a:xfrm>
            <a:prstGeom prst="line">
              <a:avLst/>
            </a:prstGeom>
            <a:ln>
              <a:solidFill>
                <a:srgbClr val="54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2214546" y="3675001"/>
              <a:ext cx="643656" cy="4857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499698" y="3286124"/>
              <a:ext cx="572378" cy="55637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Прямоугольник 16"/>
            <p:cNvSpPr>
              <a:spLocks noChangeArrowheads="1"/>
            </p:cNvSpPr>
            <p:nvPr/>
          </p:nvSpPr>
          <p:spPr bwMode="auto">
            <a:xfrm>
              <a:off x="4352652" y="3586409"/>
              <a:ext cx="1106091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ru-RU" sz="28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ru-RU" sz="28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4853186" y="4865018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8,4 </a:t>
            </a:r>
            <a:endParaRPr lang="ru-RU" sz="32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3995936" y="5079330"/>
            <a:ext cx="62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</a:t>
            </a:r>
            <a:endParaRPr lang="ru-RU" i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710311" y="5392068"/>
            <a:ext cx="1082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4996061" y="536508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5853311" y="5079330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6583561" y="5079330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56.</a:t>
            </a:r>
            <a:endParaRPr lang="ru-RU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27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67544" y="3068960"/>
            <a:ext cx="82089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  <p:bldP spid="24" grpId="0"/>
      <p:bldP spid="27" grpId="0"/>
      <p:bldP spid="28" grpId="0"/>
      <p:bldP spid="29" grpId="0"/>
      <p:bldP spid="30" grpId="0"/>
      <p:bldP spid="31" grpId="0"/>
      <p:bldP spid="39" grpId="0"/>
      <p:bldP spid="40" grpId="0"/>
      <p:bldP spid="41" grpId="0"/>
      <p:bldP spid="54" grpId="0"/>
      <p:bldP spid="55" grpId="0"/>
      <p:bldP spid="57" grpId="0"/>
      <p:bldP spid="58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7992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нүн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3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инин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3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канчага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барабар?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9950" y="2113692"/>
            <a:ext cx="147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l-GR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ru-RU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ыкма</a:t>
            </a:r>
            <a:r>
              <a:rPr lang="ru-RU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u="sng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95524" y="2916808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50%=0,5</a:t>
            </a:r>
            <a:endParaRPr lang="ru-RU" sz="3200" dirty="0">
              <a:solidFill>
                <a:srgbClr val="009242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43608" y="3502968"/>
            <a:ext cx="74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>
                <a:solidFill>
                  <a:srgbClr val="009242"/>
                </a:solidFill>
                <a:latin typeface="Palatino Linotype" pitchFamily="18" charset="0"/>
                <a:cs typeface="Times New Roman" pitchFamily="18" charset="0"/>
              </a:rPr>
              <a:t>·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29395" y="3474393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72358" y="3472805"/>
            <a:ext cx="909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=25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43608" y="4079032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dirty="0">
              <a:solidFill>
                <a:srgbClr val="009242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59558" y="4077444"/>
            <a:ext cx="860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9242"/>
                </a:solidFill>
                <a:latin typeface="Palatino Linotype" pitchFamily="18" charset="0"/>
                <a:cs typeface="Times New Roman" pitchFamily="18" charset="0"/>
              </a:rPr>
              <a:t>·</a:t>
            </a:r>
            <a:r>
              <a:rPr lang="ru-RU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504108" y="4034582"/>
            <a:ext cx="1255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=12,5</a:t>
            </a:r>
            <a:endParaRPr lang="ru-RU" dirty="0">
              <a:solidFill>
                <a:srgbClr val="009242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82277" y="2185700"/>
            <a:ext cx="1613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l-GR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ΙΙ</a:t>
            </a:r>
            <a:r>
              <a:rPr lang="ru-RU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ыкма</a:t>
            </a:r>
            <a:r>
              <a:rPr lang="ru-RU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u="sng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220072" y="2811016"/>
            <a:ext cx="123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50%=</a:t>
            </a:r>
            <a:endParaRPr lang="ru-RU" dirty="0">
              <a:solidFill>
                <a:srgbClr val="540000"/>
              </a:solidFill>
            </a:endParaRPr>
          </a:p>
        </p:txBody>
      </p:sp>
      <p:sp>
        <p:nvSpPr>
          <p:cNvPr id="327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10" y="2596704"/>
            <a:ext cx="2397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3"/>
          <p:cNvSpPr>
            <a:spLocks noChangeArrowheads="1"/>
          </p:cNvSpPr>
          <p:nvPr/>
        </p:nvSpPr>
        <p:spPr bwMode="auto">
          <a:xfrm>
            <a:off x="0" y="1313309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23971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0" y="3722266"/>
            <a:ext cx="428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0" y="1313309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8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42" y="3734495"/>
            <a:ext cx="655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076056" y="4939457"/>
            <a:ext cx="68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>
                <a:solidFill>
                  <a:srgbClr val="540000"/>
                </a:solidFill>
                <a:latin typeface="Palatino Linotype" pitchFamily="18" charset="0"/>
                <a:cs typeface="Times New Roman" pitchFamily="18" charset="0"/>
              </a:rPr>
              <a:t>·</a:t>
            </a:r>
            <a:endParaRPr lang="ru-RU" sz="3200" dirty="0">
              <a:solidFill>
                <a:srgbClr val="540000"/>
              </a:solidFill>
            </a:endParaRPr>
          </a:p>
        </p:txBody>
      </p:sp>
      <p:sp>
        <p:nvSpPr>
          <p:cNvPr id="3279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31" y="4725144"/>
            <a:ext cx="222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120631" y="4925169"/>
            <a:ext cx="1136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=12,5</a:t>
            </a:r>
          </a:p>
        </p:txBody>
      </p:sp>
      <p:pic>
        <p:nvPicPr>
          <p:cNvPr id="26" name="Содержимое 4" descr="568934vs57psbfr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630019"/>
            <a:ext cx="803027" cy="83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28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3815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83215" y="1248218"/>
            <a:ext cx="1741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5" grpId="0"/>
      <p:bldP spid="28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74526" y="332656"/>
            <a:ext cx="8373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2000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канча проценти </a:t>
            </a:r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гө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барабар?</a:t>
            </a:r>
            <a:endParaRPr lang="ru-RU" sz="2800" b="1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797613" y="1239883"/>
            <a:ext cx="3122865" cy="1108997"/>
            <a:chOff x="2214546" y="3286124"/>
            <a:chExt cx="3361920" cy="1154907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2214546" y="3586080"/>
              <a:ext cx="530555" cy="41670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82" name="Прямоугольник 5"/>
            <p:cNvSpPr>
              <a:spLocks noChangeArrowheads="1"/>
            </p:cNvSpPr>
            <p:nvPr/>
          </p:nvSpPr>
          <p:spPr bwMode="auto">
            <a:xfrm>
              <a:off x="2797666" y="3484811"/>
              <a:ext cx="44755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287743" y="3886036"/>
              <a:ext cx="928895" cy="0"/>
            </a:xfrm>
            <a:prstGeom prst="line">
              <a:avLst/>
            </a:prstGeom>
            <a:ln>
              <a:solidFill>
                <a:srgbClr val="54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3478276" y="4036014"/>
              <a:ext cx="594061" cy="40501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499879" y="3286124"/>
              <a:ext cx="461111" cy="481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86" name="Прямоугольник 9"/>
            <p:cNvSpPr>
              <a:spLocks noChangeArrowheads="1"/>
            </p:cNvSpPr>
            <p:nvPr/>
          </p:nvSpPr>
          <p:spPr bwMode="auto">
            <a:xfrm>
              <a:off x="4217985" y="3586079"/>
              <a:ext cx="1358481" cy="5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ru-RU" sz="28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</a:t>
              </a:r>
              <a:r>
                <a:rPr lang="ru-RU" sz="2800" b="1" dirty="0" smtClean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%.</a:t>
              </a:r>
              <a:endParaRPr lang="ru-RU" sz="28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711986" y="1523464"/>
            <a:ext cx="62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</a:t>
            </a:r>
            <a:endParaRPr lang="ru-RU" i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54924" y="1809214"/>
            <a:ext cx="857250" cy="0"/>
          </a:xfrm>
          <a:prstGeom prst="line">
            <a:avLst/>
          </a:prstGeom>
          <a:ln>
            <a:solidFill>
              <a:srgbClr val="54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54924" y="1309152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271609" y="175365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2000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140736" y="1509177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226586" y="1493302"/>
            <a:ext cx="110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=25%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87624" y="2981782"/>
            <a:ext cx="6860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2,5м</a:t>
            </a:r>
            <a:r>
              <a:rPr lang="ru-RU" sz="2800" b="1" baseline="30000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10дм</a:t>
            </a:r>
            <a:r>
              <a:rPr lang="ru-RU" sz="2800" b="1" baseline="30000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тын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канча процентин түзөт?</a:t>
            </a:r>
            <a:endParaRPr lang="ru-RU" sz="2800" b="1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9" name="Группа 3"/>
          <p:cNvGrpSpPr>
            <a:grpSpLocks/>
          </p:cNvGrpSpPr>
          <p:nvPr/>
        </p:nvGrpSpPr>
        <p:grpSpPr bwMode="auto">
          <a:xfrm>
            <a:off x="747415" y="3773870"/>
            <a:ext cx="2384425" cy="920750"/>
            <a:chOff x="2214546" y="3286124"/>
            <a:chExt cx="3244197" cy="1280522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2214546" y="3714437"/>
              <a:ext cx="643656" cy="48571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5"/>
            <p:cNvSpPr>
              <a:spLocks noChangeArrowheads="1"/>
            </p:cNvSpPr>
            <p:nvPr/>
          </p:nvSpPr>
          <p:spPr bwMode="auto">
            <a:xfrm>
              <a:off x="2797666" y="3484811"/>
              <a:ext cx="44755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428420" y="3928593"/>
              <a:ext cx="928765" cy="0"/>
            </a:xfrm>
            <a:prstGeom prst="line">
              <a:avLst/>
            </a:prstGeom>
            <a:ln>
              <a:solidFill>
                <a:srgbClr val="54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3478099" y="4080931"/>
              <a:ext cx="643656" cy="48571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499698" y="3286124"/>
              <a:ext cx="572378" cy="55636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9"/>
            <p:cNvSpPr>
              <a:spLocks noChangeArrowheads="1"/>
            </p:cNvSpPr>
            <p:nvPr/>
          </p:nvSpPr>
          <p:spPr bwMode="auto">
            <a:xfrm>
              <a:off x="4352652" y="3484811"/>
              <a:ext cx="1106091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ru-RU" sz="280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933049" y="3970730"/>
            <a:ext cx="998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2,5м</a:t>
            </a:r>
            <a:r>
              <a:rPr lang="ru-RU" sz="2800" b="1" baseline="3000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871269" y="3981758"/>
            <a:ext cx="1552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250дм²</a:t>
            </a:r>
            <a:endParaRPr lang="ru-RU" sz="2800" b="1" dirty="0">
              <a:solidFill>
                <a:srgbClr val="54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750790" y="5212318"/>
            <a:ext cx="62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</a:t>
            </a:r>
            <a:endParaRPr lang="ru-RU" i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347864" y="5498068"/>
            <a:ext cx="7858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393728" y="4998006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250</a:t>
            </a:r>
            <a:endParaRPr lang="ru-RU" sz="16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465165" y="549806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sz="16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179540" y="5198031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265390" y="5182156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=2500%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29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467544" y="2780928"/>
            <a:ext cx="82089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чёлк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548680"/>
            <a:ext cx="1736825" cy="228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7544" y="404664"/>
            <a:ext cx="6553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Мен жакында эле </a:t>
            </a:r>
            <a:r>
              <a:rPr lang="ru-RU" sz="2800" b="1" i="1" u="sng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деген сөз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үздөн бири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дегенди түшүндүрөөрүн билдим.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Бирок, мен эмненин жүздөн бири экендигин түшүнгөн жокмун.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book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698"/>
            <a:ext cx="1782763" cy="187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267744" y="2924944"/>
            <a:ext cx="6336704" cy="2520727"/>
          </a:xfrm>
          <a:prstGeom prst="wedgeRectCallout">
            <a:avLst>
              <a:gd name="adj1" fmla="val -57120"/>
              <a:gd name="adj2" fmla="val 48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67744" y="2931775"/>
            <a:ext cx="633670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Процент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бул ар кандай чоңдуктардын жүздөн бири: жолдун, массанын, аянттын, көлөмдүн…   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Атайын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жазуу дагы бар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символ,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белгилениши) «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-179512" y="3855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258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грамм 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килограммдан канча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аз?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1600" y="1140098"/>
            <a:ext cx="229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 кг</a:t>
            </a:r>
            <a:r>
              <a:rPr lang="en-US" sz="28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2000гр</a:t>
            </a:r>
            <a:endParaRPr lang="ru-RU" sz="1600" dirty="0">
              <a:solidFill>
                <a:srgbClr val="540000"/>
              </a:solidFill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1043608" y="1716162"/>
            <a:ext cx="2384425" cy="920750"/>
            <a:chOff x="2214546" y="3286124"/>
            <a:chExt cx="3244197" cy="1280522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2214546" y="3714437"/>
              <a:ext cx="643656" cy="48571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32" name="Прямоугольник 6"/>
            <p:cNvSpPr>
              <a:spLocks noChangeArrowheads="1"/>
            </p:cNvSpPr>
            <p:nvPr/>
          </p:nvSpPr>
          <p:spPr bwMode="auto">
            <a:xfrm>
              <a:off x="2797666" y="3484811"/>
              <a:ext cx="447558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28420" y="3928592"/>
              <a:ext cx="928765" cy="0"/>
            </a:xfrm>
            <a:prstGeom prst="line">
              <a:avLst/>
            </a:prstGeom>
            <a:ln>
              <a:solidFill>
                <a:srgbClr val="54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3478097" y="4080931"/>
              <a:ext cx="643656" cy="48571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499697" y="3286124"/>
              <a:ext cx="572379" cy="55636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36" name="Прямоугольник 10"/>
            <p:cNvSpPr>
              <a:spLocks noChangeArrowheads="1"/>
            </p:cNvSpPr>
            <p:nvPr/>
          </p:nvSpPr>
          <p:spPr bwMode="auto">
            <a:xfrm>
              <a:off x="4352652" y="3484811"/>
              <a:ext cx="1106091" cy="7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ru-RU" sz="2800" b="1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</a:t>
              </a:r>
              <a:endParaRPr lang="ru-RU" sz="280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067944" y="1116608"/>
            <a:ext cx="623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</a:t>
            </a:r>
            <a:endParaRPr lang="ru-RU" i="1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80359" y="1408782"/>
            <a:ext cx="785812" cy="0"/>
          </a:xfrm>
          <a:prstGeom prst="line">
            <a:avLst/>
          </a:prstGeom>
          <a:ln>
            <a:solidFill>
              <a:srgbClr val="54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80359" y="908720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258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08921" y="140878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2000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566171" y="1108745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800" b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652021" y="1092870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=12,9%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141366" y="2033253"/>
            <a:ext cx="338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100%-12,9%=87,1%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" name="Рисунок 18" descr="pe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77891"/>
            <a:ext cx="1763739" cy="16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899592" y="3260686"/>
            <a:ext cx="6544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4500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тын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0,2%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канчага барабар? </a:t>
            </a:r>
          </a:p>
        </p:txBody>
      </p:sp>
      <p:grpSp>
        <p:nvGrpSpPr>
          <p:cNvPr id="21" name="Группа 3"/>
          <p:cNvGrpSpPr>
            <a:grpSpLocks/>
          </p:cNvGrpSpPr>
          <p:nvPr/>
        </p:nvGrpSpPr>
        <p:grpSpPr bwMode="auto">
          <a:xfrm>
            <a:off x="1907704" y="3758764"/>
            <a:ext cx="2082800" cy="1238250"/>
            <a:chOff x="857224" y="2214554"/>
            <a:chExt cx="2082406" cy="1237328"/>
          </a:xfrm>
        </p:grpSpPr>
        <p:grpSp>
          <p:nvGrpSpPr>
            <p:cNvPr id="22" name="Группа 7"/>
            <p:cNvGrpSpPr>
              <a:grpSpLocks/>
            </p:cNvGrpSpPr>
            <p:nvPr/>
          </p:nvGrpSpPr>
          <p:grpSpPr bwMode="auto">
            <a:xfrm>
              <a:off x="857224" y="2428754"/>
              <a:ext cx="2082406" cy="1023128"/>
              <a:chOff x="2214543" y="3285961"/>
              <a:chExt cx="2832974" cy="1422789"/>
            </a:xfrm>
          </p:grpSpPr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4060727" y="3285894"/>
                <a:ext cx="643465" cy="48531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7"/>
              <p:cNvSpPr>
                <a:spLocks noChangeArrowheads="1"/>
              </p:cNvSpPr>
              <p:nvPr/>
            </p:nvSpPr>
            <p:spPr bwMode="auto">
              <a:xfrm>
                <a:off x="2797666" y="3484811"/>
                <a:ext cx="447558" cy="646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600" b="1">
                    <a:solidFill>
                      <a:srgbClr val="54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endParaRPr lang="ru-RU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3358961" y="3980778"/>
                <a:ext cx="1360346" cy="0"/>
              </a:xfrm>
              <a:prstGeom prst="line">
                <a:avLst/>
              </a:prstGeom>
              <a:ln>
                <a:solidFill>
                  <a:srgbClr val="54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Прямоугольник 26"/>
              <p:cNvSpPr/>
              <p:nvPr/>
            </p:nvSpPr>
            <p:spPr>
              <a:xfrm>
                <a:off x="3283387" y="3285894"/>
                <a:ext cx="643465" cy="4853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2214543" y="3682970"/>
                <a:ext cx="572210" cy="55811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4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9" name="Прямоугольник 11"/>
              <p:cNvSpPr>
                <a:spLocks noChangeArrowheads="1"/>
              </p:cNvSpPr>
              <p:nvPr/>
            </p:nvSpPr>
            <p:spPr bwMode="auto">
              <a:xfrm>
                <a:off x="3575159" y="3981528"/>
                <a:ext cx="1472358" cy="72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rgbClr val="54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100%</a:t>
                </a:r>
                <a:endParaRPr lang="ru-RU" sz="2800" dirty="0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Прямоугольник 5"/>
            <p:cNvSpPr>
              <a:spLocks noChangeArrowheads="1"/>
            </p:cNvSpPr>
            <p:nvPr/>
          </p:nvSpPr>
          <p:spPr bwMode="auto">
            <a:xfrm>
              <a:off x="2000232" y="2214554"/>
              <a:ext cx="37221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54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·</a:t>
              </a:r>
              <a:endParaRPr lang="ru-RU" sz="4400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803450" y="5241489"/>
            <a:ext cx="62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</a:t>
            </a:r>
            <a:endParaRPr lang="ru-RU" i="1">
              <a:solidFill>
                <a:srgbClr val="009242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446387" y="5527239"/>
            <a:ext cx="1643063" cy="0"/>
          </a:xfrm>
          <a:prstGeom prst="line">
            <a:avLst/>
          </a:prstGeom>
          <a:ln>
            <a:solidFill>
              <a:srgbClr val="54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324150" y="501130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4500</a:t>
            </a:r>
            <a:endParaRPr lang="ru-RU" sz="1600" dirty="0">
              <a:solidFill>
                <a:srgbClr val="00924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3171875" y="4997014"/>
            <a:ext cx="1313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3200" b="1" dirty="0" smtClean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</a:t>
            </a:r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lang="ru-RU" dirty="0">
              <a:solidFill>
                <a:srgbClr val="00924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2811562" y="5482789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</a:t>
            </a:r>
            <a:endParaRPr lang="ru-RU" sz="2800" dirty="0">
              <a:solidFill>
                <a:srgbClr val="00924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160887" y="5241489"/>
            <a:ext cx="56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92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=9</a:t>
            </a:r>
            <a:endParaRPr lang="ru-RU" sz="2800">
              <a:solidFill>
                <a:srgbClr val="00924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4605387" y="5200214"/>
            <a:ext cx="97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(м</a:t>
            </a:r>
            <a:r>
              <a:rPr lang="ru-RU" sz="3200" b="1" baseline="3000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>
              <a:solidFill>
                <a:srgbClr val="009242"/>
              </a:solidFill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234631" y="5930116"/>
            <a:ext cx="848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9м</a:t>
            </a:r>
            <a:r>
              <a:rPr lang="ru-RU" sz="2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806131" y="5930116"/>
            <a:ext cx="16834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900дм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30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467544" y="2996952"/>
            <a:ext cx="82089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6" grpId="0"/>
      <p:bldP spid="17" grpId="0"/>
      <p:bldP spid="18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Винни – Пух коёндукуна конокко бара жатат. </a:t>
            </a:r>
          </a:p>
          <a:p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 э</a:t>
            </a:r>
            <a:r>
              <a:rPr lang="kk-K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көөнүн үйүнүн аралыгы </a:t>
            </a:r>
            <a:r>
              <a:rPr lang="kk-KZ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км. </a:t>
            </a:r>
          </a:p>
          <a:p>
            <a:r>
              <a:rPr lang="kk-K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Винни </a:t>
            </a: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Пух 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45%</a:t>
            </a: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жолду</a:t>
            </a: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өттү, анан эс алууга отурду. </a:t>
            </a:r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Дагы өтүүгө канча жол калды?</a:t>
            </a:r>
            <a:endParaRPr lang="ru-RU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536" y="2060848"/>
            <a:ext cx="1760200" cy="53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40" y="2472560"/>
            <a:ext cx="1312212" cy="10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9" y="2697358"/>
            <a:ext cx="1187826" cy="100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073727" y="3039814"/>
            <a:ext cx="2938433" cy="1575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06772" y="2499635"/>
            <a:ext cx="681252" cy="5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pic>
        <p:nvPicPr>
          <p:cNvPr id="13" name="Picture 11" descr="http://smilezland.com/wp-content/uploads/2011/01/avatar/avatar_1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64" y="262098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http://smilezland.com/wp-content/uploads/2011/01/avatar/avatar_03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56" y="2725206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19672" y="6021288"/>
            <a:ext cx="7083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1,65км Винни – Пухка </a:t>
            </a:r>
            <a:r>
              <a:rPr lang="kk-KZ" sz="2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өтүүгө калды.</a:t>
            </a:r>
            <a:endParaRPr lang="ru-RU" sz="27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6-конечная звезда 1"/>
          <p:cNvSpPr/>
          <p:nvPr/>
        </p:nvSpPr>
        <p:spPr>
          <a:xfrm>
            <a:off x="395536" y="3789040"/>
            <a:ext cx="592460" cy="457200"/>
          </a:xfrm>
          <a:prstGeom prst="star16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789040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3км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10165" y="4077072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5856" y="3789040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104" y="4221088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10165" y="4509120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40467" y="422108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45%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5784" y="4797152"/>
                <a:ext cx="3578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х = </a:t>
                </a: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45 : 100 = 1,35  </a:t>
                </a:r>
                <a:endParaRPr lang="ru-RU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84" y="4797152"/>
                <a:ext cx="357822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578" t="-11628" r="-255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43608" y="5282044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– 1,35 = 1,65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6-конечная звезда 28"/>
          <p:cNvSpPr/>
          <p:nvPr/>
        </p:nvSpPr>
        <p:spPr>
          <a:xfrm>
            <a:off x="4932040" y="3789040"/>
            <a:ext cx="592460" cy="457200"/>
          </a:xfrm>
          <a:prstGeom prst="star16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944" y="3789040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45% = 0,45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7878" y="4221088"/>
                <a:ext cx="2449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0,45 = 1,35  </a:t>
                </a:r>
                <a:endParaRPr lang="ru-RU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878" y="4221088"/>
                <a:ext cx="244971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5224" t="-11628" r="-3980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738848" y="4705980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– 1,35 = 1,65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31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2" grpId="0" animBg="1"/>
      <p:bldP spid="4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Үйлөнүү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тоюнда баардыгы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620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конок болгон,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бийлеп жүрүштү, ал эми калгандары столдун тегерегинде отурушту. Канча конок отурушкан?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encrypted-tbn0.gstatic.com/images?q=tbn:ANd9GcR9-xu2b675tzn9mdExjnNaN9GRRWfU_-BTOX4sOqZ9iDijYHCa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01791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536" y="1717651"/>
            <a:ext cx="1760200" cy="53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59765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465 адам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столдун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тегерегинде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отурушкан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data:image/jpeg;base64,/9j/4AAQSkZJRgABAQAAAQABAAD/2wCEAAkGBxQTEhUUEhQVFRUXFxcXFxgXFxYUFhQVFxcYGBQXFR0YHCggGBolHBgVITEhJSkrLi4uFx8zODMsNygtLisBCgoKDg0OGhAQGywkICUsLC8sLCwsLCwsLywsNCwsLC8sLCwsLCwsLCwsLCwsLCwsLCwsLCwsLCwsLCwsLCwsLP/AABEIARgAtAMBIgACEQEDEQH/xAAbAAABBQEBAAAAAAAAAAAAAAAEAAIDBQYHAf/EAEoQAAIAAwQFBwgFCgYCAwAAAAECAAMRBBIhMQUGQVFhEyIycYGRoSNCUnKSscHRFFNigrIHFTNDc6LC0uHwFiRUk6PxNINjs8P/xAAaAQABBQEAAAAAAAAAAAAAAAAFAAECAwQG/8QAMBEAAgEDAwIEBQQCAwAAAAAAAAECAwQREiExBUETIjJRYXGBscEzkaHwFEIVI+H/2gAMAwEAAhEDEQA/AApTFr7EDAU3Zw0fqetfeYLZwUe7j1ZVpAqjGT933mOifOwBXG5BbDzh2+8xAgqImtfSHb7zEKNhjxhdxMKsg569ca7V8+V+4/4TGPs826wbMDGkanVi0q02gONxzTdzTE7iopR29iFtTcZ7+46R+mPXHTdGHyadUcvszeWPXHUNHDya9QgXd+lBinyQ244xidaHjZ6QOMYzWYwrdcDTMDaOlElpyXqPviG0Nz4mtWS9R98EbT9QwXv6TIaQ5EJBNMKZ7MxF5ofTySJQTk7xJJJwx3DHPIwNbNPzXJunk1GSpgBU7d5jR/kV3Nx8PCT5b5+gPVClpT15b7JATzphK3yxpSl7YARSldka7SR/zJ9b4xieUqSTnXPfGv0mf8x2iIXcdOn6/g02Dzq+h0+wHya+qIH0ocIk0W3kk9URHpQYRz8f1A3L0mO0gM4xunGjZaRGdIxOmz2wVXBlZBY+g/qxEDEtj6D+qYggjaegEX3rQ6oj2GCFGvBhyGaOl3pbDec92AguRZlF2uJWlDWgFNtIboyUQjbOcadUFqnHugUFSjnnHZ/ZMDWgjCgp4xPOz7/eYgmjLthh2RB6RoNS5/8AmcRjyc38BjPtKMXGpg/zS+pN/A0Vz9LJ035kFWjS8uzs0ya10DZ5zH0VG0xBL/Lg6mi2RSgwFZpD040WlYw35QLSXtjrslgADiwDMfEd0LROpNotNmFoklGqzC4TdYhTSoOWdcDSBVzXWcPZBalTk+Nzoj/lqkMatZZy+q8t/fSCZusUm2yjNkk0rRlYUZG3MOrdhHIJ+r1rRrjWede3BGYHqK1HjGn/ACfKyraVYUIKA9YvAg9UStquZpIjVg0t0HT28pBVqOC9RgaYPKQRaxgvUffBi0/UBl5+kyE7Or4mHgcxjxHviM7Or4xO6+S8fGNlefk29zJZ0s1XnsvuDCNlpggTA3q+4GMYMo1+mEJKkblr7Iiq830v5/gn09YlJf3udK0FNrJTfT3Q/SEUOrFuCr5RgAFoKkDEk19wg+1aXlGvPXsgA4PxGG9XlM/pXAHq/vtjB6cOMbXTFvlkGjDHwjC6bmAnDHtgivSZpcnlj6LeqYHgixdFvVMDCCVp6QRfetDhCh4pCjUYjqWreqKqivPBZiAeTYUCH7QrzjlnhAOucpVnIFUL5OpoAK3nbd1HvjeGMFro5Nq6paDvZz8Y5W3nKdXLZ1NWCjTwjA2laU6z7zAj5iCrUMj634j8xAxEE4g6WwzYTF1qp/5C8Vf8BikGRjU6iaOEyZeZroUXc6VLAg+ERm8RY9NZkjI626ozZj2i0ISzmaoWUFJJUogL1GwEjsrGysVjOj7KqK3NRbznk2mXnzmMTfUAVyWtab4vdLyuQtKCWt6W8ut+vRcTFVwetWQj1TE01lpzqAcaU3DOOSvKr8RxfGcnWWlKOhSjzgCm6REuSsyYyAtSlbyA3ssCCwzyxjMpJlSpblLqtNmNNcXgaFjgMaEUWneY0GmAplMzqpuqaA0ajkgS6caxl9IWu9G7pEI5lMzdTk1piAMKvE1t83qMRWeal4XhFpaLMjLVa4Cox7xHRUJKM8gG4pudNpFZaExX1YItHRI4QyevPQbvlE87KIyqNpL5minRUZOXy/grrLLLEKNpoO0x1HReilmgXlLmgqAwCrQACtfONDhTujmNgc8ot0VNRQbz8MI6bo3WKZKlogkSzdABo5FTtY83EnOMnU+o0qMYRlLDwPYWFSc5yjHbJeSNFhKESV3UDYruvVFDxp4xQaetnJlgZZUjPI9Rw2cYuLPrUn6yWy8VImAe5vAwbb7LKtMosoRyVNxxQkNQ3aE5Y7OusDre8hN5i8mytbTh6lg5Tb9Kg1ikearHGDtYrFyU55bVUihu1GFa4DhuO4iKBlwwJrBZTyjBJGmkSEu1DUFKGnHDLtivMqj0zFe8bx2QFY2cYZg59sFhwvPFMMCu9thXrwwjVQquMWZK9KM5R/uw01hR7MVq9Fu6vuhQQVWGN2DZUJ5eEdW1g1vaXPFnsqJOmqpeapcIEXADHHnV2Rm9IaQafMaY6BCSBdVxMFFAHSoMzU5RlhLMm0m1yiZhdvKKWHPBW6bpObYAmtTWkW1ntt4AvRXN5rl4EgFiRlwjmLeMoVnnjGzOkrOM6SxzkqbXgQOBPexPygYwVb+nhsw7qiGSbIz1uivXgP8AuCLqRp09cnhGBUpVJ6ILLA1yMXOg57CWwVqAEE76HDCvZ3xAui6ChLV4KB7zF1q5q+Jky6HdKLWuFaVoaU28awJn1u14jl/QKQ6NdQ88kkiSwWis1lc3kulb1Tmzc0cK3Tj1RcNMZRRwWFOkBWo+0uYPHEdWUP0voESgZksFlu+UBN4kLU3uOZqOqK6z2CYQAJUw4DNGAHa9AI527u5VKrlp54D9rThGklqKzS1oDG4tSnSJN1b7ZClaGi0PaeEUNqk4dEV4Xce4xv5mpizVrPa6wwW5jdG2pIxPVh1xjn0PL8AQSaHEVzOHugladUp0KSjOO/cwXFlK4qt05LBSmy5YEd9BBtlJU0BwOzPDfBB0UR0WmD94fumHSpRqC9WpUDEAHjWlYMWPULe4lpg98A27sq1vFSlxnsySzNLD1dGeleaDdz3mPLXaOaaSlG7EkjtrDJ8y6rECmW2u7fEdvmHmgbamCahEFyrzcsLgE0exWYGAN4VNDldAN4VphhWNlJnEi9cYL52RunZW6ThgcYyiC6hb0qj7i4t3mncY2Wq9inSzed7yOiFVNPJm6pN07BWuHbHO9bsadVxm+cNf39w90i6qR1Q54Y1LQpNK9X2htK76HPdFvqzajLnhfNmYEbnA5jDjgR2jdFZIM17TNSdLVpQfyZIZqgi9iHJFNl5aUOFIVma7N8mER75IGAAuVAqBsAWvGOfp2rtq0HF8tL9wxOqq1OSkuEwXXeQZrvNvCocpzaFSi9E1O2t6vHDZHOrVUHZHULcgIK40ulRsqRzq8Kn3xzzS0ihrHZw4wcxUW4+y4qTQZHaYlSVgpBobw7RjQZjb79sR2BarThF5ZbMqpfNTTBQ2FXpUYcMzxoI25fhYRiaXipv2K1pSktUitTuFOGUKNDo/TzS0CqJIpgbyMSTlXm51wzxrWFGfzd1/LLtcezGMAebhQYBT0RQ07TnBek5N1bK9AC0koxz5qzGu07CcYUqwPMmMqKzDByACVAOBLUxzFaCtccI0S2G/PX/LmZIkSOTW+Al5x5wD0r5w8d0VV3TUYxxx2+xdTUst+5zWecu38Ri80S1ZQoMRUEcQRT8Q/eMQ6Q0VemH6Mt6VRSGrRAWFWF9jSgYsMTsi11J0cgtRImpMKy2vBASqliqjnEANhfyjL1SMKtrzjuWdPqToXGpLPYYlnwBGON0HexBb4A9TRstD6MEqp2kBepVwHeak9cP0bJHlKKBSa4GGWC/MxYgRyKp6WH7i8lVWOwNpAVUL6TKvWK1YeyGgkCIZwrMQbgzdtAo8GMEUi3OxjK7TtouSJhGZF1fWc3R769kYi2SQCQMqfwr8zGl1ktVXVBiE5zAbXYUReuhJp9pY9TQquChNGRVBYDN2vM1d4xXujO25zaXCX8m+3qKilKXcxr2cDG6Mjs/afyiFpGzXZTEYYEr1EsrDsK+Mal9V2r0hdqa51oQ4/iHjAOtth5KVJoa4lWOWdXw7axu6bqVzBr3I9Sr06lvKPOxkllBgQ1aGmWew7YbbJQIqa1FaY4U7onUZ9cNmKCKGO/wcLnzEKyCwRR6HvZq++NtY5xuSjdJ5gRqHzloGFKcOGEUlllgKmQAquOGTV2+sIsdKW9rPLV5EqdOBYcqJShqLdPPAbpNUKMNmeyAnUVqS+GQ/0yemTbWzSNBSAxZ1qJq1oaYGmZvC8OBBHhujMjXVXBSVZrazvgS0ki7XAk7AAK5COi2qUrSiUoQRzSMqbKQOtqS1Zkb7mr5cRMpbJeNdoxHE7BGT1nmi4ssKBQlq44hqED4dkbqcuFSM6f31Rn7XOouQ5pIqKXwpOFDTKuyvnCCyYLkjOaNsBVazRcBoQKeUbgo80HefGCrROJHRAUCijE0Hz47TBKorVIcfeqpPw8YfNsgu4sg+8D7qmNEJe5lqxALLJqK8YUHy5CqAL4y2Bqe4R7GjUjNpZeaGt82zAhSrlgoJcEkXa0pdIrmc4g03rbalF1WXnK3mDmgDnXcc6b6xQ2zTuBEvD7Rz7BAT6QMwpfAqt2v2qtmd0Y7qh4dPW13QRtq0alTQn2f2GTnn2gosxyRUKoY81dmQwAjYfk1sqq1oK1NOTWp24uT1bIzUp+TW9TNqgHCoUmvYa07DG2/J7Z7sma1Dz5gPZcUj8UYOpJRoP5olbNyqF7o0UaeD9bXsaXLPvrBwaBJIpOcekiN2gsD4FYLjmpchMHTGa/BFHeWJ9wjzSFsEpCxzyUekxyA/vKsKW4V5rEgABSScAAFJqeGcZ222pp8wXQaVuyl373O6ox4KOJiutU0L49vmWUqet78dyXQllMyZffEKbzH0phxHYM+HNi1SYEnurfrAjLxIUhh182sFWKyiWioMaZn0icSe0wFrHKBkmYcDLo96t0qoIv0Oyq1EPQhpWl9+fmKpPXLbjsFyrYjOyKasoqaA0GNKVyrwiq1wsxeztTNCJnYvT/dLQBJtbylW6VWpFdt9tqVpiAKi6owxNTt0/KqwGIIcYfaUjHsofGNUW6U1JdiupTeMPucnUUrBWitGNaJqSlNKmrNSt1RiT8OsiG26zclNeX6DFesZqe1Sp7Y3GoGjrsppzZzDReCKfia9wjtqtwlRU49+PqczSoOVfS+3JP8AmGSkphJSsyWyksedMYrRiKnaVOAFBiIhQggEYgioPCNJYV5t7axLd+XcKDsir0lo5lJeUt4HFkGdTmUrhj6PduPP3EXU37nRW1SNPyvgCAiFpON2XUO1aBSVFdrMBhQbSQYLsdlabW66LTpCt5161woeuLizWWXJBpSpzZji1MqndwyEVUqMk8yL61xHGI7me0nox5KVqZiAc4kC+p2kgChTxHHZkLWKE7Qa14gjH+94EdaWMNrToQSmvoPJsf8AbY5D1Ts44boJ0qmXhgyce5ihVCVbHEUI2g4gweEDACo2YVAPjCmWa+AvnAm7xG1evaOs74cZYpG6mkzDWlpHzJJr0T3H5QoGeu+FFugy+J8DNzMuvD5xNKlYV3kr7IU/EwMZ61JLLRczXI5UO7bF1LnyksXPVmd2YyyKcxhcJrU5FTTbEOqy1U1Tjy/wbOkU9NR1ZcR/P/hPonQE+0qLgDGpqSwF0DCrbcSDhnhWN9qbYzKkFCwYibMBIrQ3Tdwrs5scstes09pYlIwlSgKXJfNvby7dJiTicY61qhY+SschCKG4GI4vzj4mAHUZy8GMZBChGHiSlEKtTATpJ2tfl9YK3/8A84LmzAqliQAASa4DCMxpjSVLWvNY8iyigBxDrz2GzJht82I7bbnnMLwoKi7LGNTsr6TeA8Y5+pXjHnnjHdhOFvKWH29yykWRLRRneYyTLtSG5CWxAJCoAL70rjjTupBQ0UtmYzEvMlKG8S7ShWpKk4ld4zw25RBom9LSs10l3OYZjMGe6AGWWlaBAFIBzrSvGNJJnKwDKwZSKgqQQRvBGcHfApzgnp7GDXKLayBIQRUGoOR3xRa4ziJFwAkzHVaAVJUc9+yi07YJ0joSR9IRjLVg6PUMLwBUqVKA4J0nrSlaxDpDRMtbjIGQ31U3XYcyYQrDPDNTh6MYFTjSrLVuW5co7Gf0PNv8yerqVVaClTPqSLkvcKBagUrexNK12FjksCXegJAAUZS1Hmjed54DYIHGgpRIYiYxFaEzZtRXOnOwrQd0ESrAE/Rs44M7TAfbJp2Uhq1SEpeXZEsya8xm9ZNENNtkpUH6VecfRuGjMfusvcI3EmzBECIKKqhRwAFBFRbLyz7Oy0JJmIRvUy75p2yxE2selORlc39I9VTbTe3Z7yIK21WVSjGPsZJ04xm5e5Y2BgZaH7I7CBQjviekZXUi1GjyWrQc9K1yJ54xzxofvxq4smsPAk8oHtFkR+koJ2EjEdRzEZfWafKV1k32WlHfF39RaGo+1iNg3xqrVPEtWdslBJ/pxjmdrkT5jtMdGDMSxrQU3DHcKDsidLOckJvsXuhtOy5BCGYzSyfOWhl12g+jwphnwjWz5SzEKkBlYY7QQd0ctaxP9kdboOvzo0GrOmjIHJzmXk/NYOrGXwoCTd93VlKSy8oaMuzAtKaKFnej3yDW4wu0YbjuYf1HAOdNltjda9xKgNvOWB98dJnyUmLRgrqccQGU7jFbO1dszDGUo9Usv4TE412QlRTOezJyA0KMOtgP4YUbOZqjK2PMA3VU09pSYUT/AMiXuV/48fY4ChPJkHNnHbQVr3kRvLNogWiSiXrl2c4qFvZylIFKj0Yw+hbKZ0+Wi0q0wAVNBhianYMI6zY9H8jSXeDFnR67BgVfEZCg2484RG6cnVjjhI32bpq2qRfMmv4KVNSUvIpnMxZ1WlwLUZvjeNKIHPZHVEWgoMPhFJoez1ms5oRLF1SK0vsAXz3LdH3mi9gHf1NVTHsTpR0xKHTuimYvOR1U3OcGFQbgJBBqLpphjUYCPNBWmygAo/PYD9IQJh4UNBT1cIsdJ865K9Nud+zTnP2Gir9+KXS+rJo3IXSDXyb4AE+iccK7D3wPcEnqS3NkJKS0Tk0uxdTrIjTQWRWNw4lQdo3w5bAqktLLSjt5MhVPEqQVJ40rxjKjRU1cpU0GmStd8VenjDZWgrSVUTEZjQVvzQwJpj5x90PC6n2Ulgd20HzNFno7TMvlGM+dR0rL55AAJNWIIAWholOqLCdpCVMmIizJZAN9uepy6AzzJIPUsVlj1ac/pHVB6MvE95AA7osrZoKW0hpKqq1xU0rSYMVY1zNQK1zETjJzlmf3yV1Y04+h5+hbCPHcKKsaDecB4xzyTyVMJbKcQQJl26ymjLgoyII7IcySTnKves5b3iCH/Gt76jG669jWPpSRynKmapWSGAusCXmNQUUA40Wo+/wMZe36WmTZhcllrgFBIuqMhge/jDTNl7JS7uk/wIgzQ9hNoYhJSKgNGc8oacFF7nN7tsEaNGNKOEUTm5Mdqtbj9KQMxN5XUVJONL231Y6Cpiosur8mWlJagPgRMPOe8DUGu6uwUFIJs1omTFBChAfOJvV4oBs3EnshTaluh4rABrVZps5BJk3cSGcsxUBVPNGAObU9kxmjqTaPSk19Z/5I3sizha5knNjiT1/KJSISnjZCcc8nL7Vqzak/VX+Mtg3gaHwipmqVN1wVO5gVbqoRHZCIhtNjSYKTEVh9oA91cokqnuM6ZymxaRmysJUx1G4Gq+yagRYprPa/Sr1ywfcI0+lNWnIJs850PosxKdh6S+PVGU0rMnyisuYZqPjUlyVfHNSMCPEcImmmRw0PbWe2+l+4sKM6zmpxPjCjE7v4HQx6LFpPWzM6mTkS2SmcgC8wqcACysFruxIFY67Ne4rNtAwG87B2mg7Yr20BY/8ATSf9tflBYmXOSREqA6gIiiuAJUKBsDBSdwjdcVMpyS7AClDGzL+yaIlooBqXzZgzglj0jgRTHdDhMaUwDkvLYhVY9JGPRVqDEHINvoDWsPDzpahpyoR5xl3vJ+sD0lGFWHdTEC6y2gCQyLizqQoGYoK3h1YUO8rHPyhPViS5NqaH6NflZsyd5qnkU4hD5RhwL4f+sRZGBdEIiyJQlmqBFuneKDHrOcEzXCgkmgAqTuAziiXI5A9uliasktz2UsB9kUB/vgd0ExyuVpgvbUtByMxafZlk3aeySeusdThjTc20qOlPusiMeGEBHsIzGK1isZS0EigWaL4xA8otBMGO8XG9qALh3r7S/ONVrfZg1mZsL0siYtcMRgR95Sy/ejGEwcsqmunh9jJWjiRY6N0W06aEBFM3IxurXE9ZyH9I6JZbMstAiC6qigAir1R0dyUgMRz5lHauYB6K9g8SYs580k3E6W05hBx4nYIunLLwNFYGzmLEoPvncPR9YjuGO6HaPwQDK7Veq6SB7o8kgK11cgtTxLHAnecGMeSmuzGXY4vjrFA4/Ce0xHsOFwoUexEcYRCh8RtNAz9x+UOITDsivtliMxSjmW6nY6H4MMeIg1rQNzHqVvlDeUY9FD94gDwqfCHTaGMlM1GUkkTLoOy6TTtL1j2NVcf0gOpa+8woWmPsjQrysljUzJO0tRk7EkACoqWY0VRhtJAjQaF0UJXPehmnM5hBncThvO3PgM5bEAusrVZZiMBTAm8ANvGLW26WUTwXm8nLREmYtdUhg1ajzyeaKY0unbFs/gZYhmtVpuyCgNGmEIMK4ZzOy6G7xGakzh+sUO1AopeRVQZKoDHrz28IktukVnOZjF1GSLdHNTecRi2Z7BsgYzZXpP7K/OIKmtm1uS1dg3RelllOUbmyXNVJNRKdjipriEY4g7CSMiKS682zk7Kyg0aYQg6ji/7oPfGe0s8oyZoHKEmW9OjSpU58Izk7SEx5aS3YssutyuJWoApXMjdXKBd7TjCWpdwr0y3lXlntFrIOTWv97I7Dou08pJlP6SI3eoJjjVed1j3f9xt9Da3SZVnly2SYWRbuAWhpkQS0YEtgt1OjKoouKy02tjcwFpTS8qzqDNahOCqMWcnIKNvXlGK0lrxNfCSglD0jz37BS6PGM/aplZklnq7Hk2csTV+eWxIxyHZE6aTnGL7gx2FSMHOe2E3+xotI6dmznDV5NVxVAa0PpMdrU7Bs3x7o62Tp06XKMxyHYAi8cVzceyDAf0uX9QntTP54s9VrShtSHk0QKsxqguckI2sdhjoYQjCOIoBuTk9zoFomkUVekchsAGbHgKjvAiSRJCime0k5knMmIbGpxduk2NDmq+avZt4kwVFbLSGSec54gdyj4kwrZKLLzcGU3lPEbDwIqD1wPLY3F+1M8C5PuEHw72YxFZp4dQRhsIOYIwIPEGJoCnqZbcooqD01AqcMA68RtG0dUFy3BAIIIORGIMM0IdDSIdChhzwCPI9jwwhhtIUCz7eimhvEjO6rNTgboNDw4wolhjGRmSnPmP2K3yziCdInMqoyzGChVFZYvXV6K3rl4jtxiGZPO89sQvO4mLyBMbFN+rf2TDTYJv1b90DmZEZIhhzzSFim8m5uEUVieq6YywjQW8jk39VvwmM9ArqX+v1Ok6BxU+n5PGzHbD4jbNev4GHwMZ0MeWe1g6fKLWmWgpgBmVUc2UdrEDNhASCpA3kDxgpjW1McwA9PaVR4AxZaxzcR+oP6rLFCXy+7SLb6A2+X/uyv5oP1fsBNqkgspF4khXRjRVY0N0nCoWsVJaNDqJKraWPoym72ZQPcY6M4nudBEeO90EnIAk9Qj0CILeKy2G/m+0bvxiotGBKLJG2or2I1YNEDz+lL9ZvwNBAEMxhQG8hkN6VQg9JDgDvKHzW8Dwzg2FCTwOD2e1qxpkwzVsGHZtHEYQREU+zq4o6husVp1boh+gLvmf7kyn4oWwiebNVRViAOJpA15pnRqiekcHPqg9HrPdtiWXYkU3gvO9I1Zu9qmJxCyMRyZIUUUUH91J3njCiWFDCwc5Nsk/Uf8rfKGfTZG2z/APK8TnVi0eiPaENOq9o9Ee0Ivyivcha3yP8ATD/dmQ385Sf9Kv8AuTIkbVa0+gPaWF/ha0+gvtLC2HywG3W6U0twLMgJRhW/MwqDjnGTU4RuDqpafQHtLGHElk5jijISjDcyG63iIGdRW0WdD0Ce84/L8jZhy6/gYkiOZs9YfGJIFvhHRxfmYRo5KzUrsNe4V+EFav2sLMmsZaTKqnTBNCWcmlCOEDWPC+25CO1iFHvMWmrWgp01HmIoKl6AllHRUDad5MaenrNdv2QI6zL/AKWl3aX5DzpZf9NI7m/mjS6kTBMac4lpLoJaUSoB6bGtTniIzU7QE4YtcHXMlj4xq9RLMUlTa0ryuYIINETIjAwdbWk5RRknlo00QWwdEb3XwN7+GCKQNaMZkobizdykfxRWiTHWjpy/WP4GgiBbV0pXrH/63gpYZiPYUIwoYQoUKFCEKFChQhChQoUIRy786zvrZntt84Y2k531sz22+cXx1Kb65fYP80N/wUx/XL7B/mi7UivSyg/Oc762Z7bfOPDpGd9bM9tvnGh/wS31y+wf5o8/wU5/Wr7J+cLUhtLM8dIzfrZntt84z+kQRNYkk8pzqk1N4UD5/dPaY6AdSH+uX2D84D0pqG7SzdmqXXnILpFWGQrXCoqO2KLiCqU3E22Fd0K8Z9u/yMDNOXrCHiIpx5tdxBxwIoRUHjnEwgA1sdxBpt4+ARLPkn4ug7gxjzRk48mKMcSxzIxJMeSx5N+DIfxD4iJtEWcMhxyY1FN+I7xSLLZPMsGeTWrze7/AQs9vSbvMdH1FB+iKTUlmmHHbzyB7o5+LFx8P6x0rVOXdskofZJ73Y/GCtCMlnIH6xKOiKXuXMDN+lHBG/eZflE6mBpZ8q/BE8S5jSjn2e2pudK9cj/jeCqQHpA0Mr9qvirD4wZDMQoQhGPKwwh0KFChCFChRHOmhVLNkBU7coQiC1aSlyzddqGlcicI8hWSRhVwCzG81aGhOSjqAA7IUS8o25zNdKzvrZntn5x7+eJ/10z2j84shqjP3y/aPyh3+EJ++X7R+UWZRXhlX+eJ/10z2zDhpef8AXTPaMWY1Pn75ftH+WPf8IT98v2j8oWUPpZWfnmf9dM9ox4dMWj65/aMWZ1Rn/Y9r+kCWnQDp0nlD/wBg+UNlEowk3sjH6UTyj1NeUq1ftHp/PtMQyWqornTHrGB8Yt9KaPY1u3SRiCDheFcMe7tims+Vd5Y9VSawEu44k2uMnZ9O1KnCMucBUo81/VHg6/OJNHTirOBtCntF4fKIZWT+ofxKYdYFq7UzujDbmcYot863g01MZefdfYs/pjb/AAEdR1dP+Vkfs1PeKxyoWdo6voH/AMeSP/jT8Igxb6sPIC6y1iGPj+CyEC2b9JNPFB3ID8YIMCWQ4zDvmHwCj4RoXcAnukzzV4TJX4wPjBgEA6UHkmO663ssD8IOBhPgR7ChVhX4iIQMeiGx6DCEemAnPKPTzEIJ+0+YXswJ403GJLRNPQTpHb6C7zx3Df2xLJlBVCrkPHeTvJzrC4ESwoUKGHMANcZnoJ+984cNdJv1aeMUP5snjOVM9hoY1hmj9XM9hvlF+xVuaMa5TPq08Ygtuuc2lAqrXaM/GoihNnfareyflA1uGWyKqz0wbRu6dDXcRjJZQdaNPzJnTZzwvYdwFIg+mLuPeIq70PVoG+NI7GNGEdorBYfTV3HwihJqSd7Me9jBjGK1GwHVFFxNuKyShFKYXZspn7NveIFkWi5NvbFu3vVJN7uz7IJsmUz9mfeIrLTaAizHY0AGPs/1jPRbU218Cqth5z/djW/SE3+BjqOiMJEr9mn4RHF7HOVpalSGUqKEY1wjs2i38jK/Zp+EQcoSck8gHqyXka+P4DgYGsGKk/bmfjYRPAuiW8kDxc97tF/YCsl0il6TMA2o47bppElnmXlVt6g94rD6VgPRR8inBQvatVPuhdhBphriPax6YYY8Voa7nJc/AcTHtIdCHGyEu8Scycyd5iWGCEIYRJChgaFDYHKu1aRlS+m6jhWp7hjFHbtb1GElCeLYDsAx90YA259/gI9Fsbh3CKHcpnRUukQj6tzRWrTs+ZnMKjcvMHhj4xXOxJq2JOZOJ8YrxbW4d0L6cdw8R8Yg6qfJuhbqHpSQeZanYO4Q3kF3DugRbZ9kd5iQW0eie/8ApDa4FumZ5bZKiW7UyViOuhpFIooAOyLPSdsBlkAHnEDPjjs3AxVmMd008JFtBPLyEyehMPBR3sPlGC1htU2dNeRLUsFJYhaktQCpO+kboGkpjvdfBWMUGo1h8tMtUyoDXhLwzqcW6qCnbDWKWqUmDuoqU3GlHu9/kjRar6HMmzS0cm9Qs3Asa3eyOy6FbyEr9mn4RHMBOT0vAxs9VdNy2lrJZ1DqKLXAOtebSu0DCnCsFaWNzB1GjJU4YW0djVX4E0OfJJ2/iMEy+MDaJ/RJ2/iMX9gGw8wFo1v0i+jNfuakwfjgsGBZeE5x6SI3aCynwuwkIOAj2IzDxEcCFCrCMNhDjgYV6GgQhCwIbNtSKaMwBzjyKK06UsxduVfEMVAAZqBcMboNMQTTiIUWeG/ZkdS9zlzSzuPcY8unj3GLIGEYHeCvc7jxGVtI8MWcNKjdDOj8R/EK6seQeZY3DuiC2TZctS8wqijMnD/sxHwWJ1kllldbJgLKOtu6g+MRkxh9atYRaHAlC6iVunEMxO044DhA1k1lnoKXg4+2KnvBrEKlnKW6YPj1ilGbi08e6Oh2v9Cg9It4lUHxgtdwim0Vo+1zXkzJ7KspVvXFwNTW6rA9YbtjTCxjefCI0reUI4ZqpV/EzLDXzAxDgIL+iDeYcLJx8Is8ORdriTaO0xOkkXJjUHmklkPAg7OqOkauT+Us0tjmQSaZVLGvjHMfop3jxjTamfSAWCMvJDMNW7fOxCOidpz6sY1UHPOJAXqlvT0eJHCa/k3EQWjCZLbeWT2heHinjES6SQMEmHk3IqFYjEfZIwPvgmbKDUrXAqwpvBqOz5xqALROph1YhrCDww5LWHxHWGu0MIfeht6KvSWnJMjCY4B9Ec5z2DGMVp3Wd7QCijk5RzFee43ORkOA7zDSko7s029rUrPEV9exXaVtFZ0zk3IS+12mRBYmvjCgG9CjM72tnaR0EOlWqik4phQMOEKFDmoaYbWFChDM9rHNvyi212niXQhEAIwwZmAJPHYO+FCh1yD+o58H6lBo7Qs+efJS2I9KlFHWThG71d1KWSRMnEPMGIAHMUjr6R8IUKE5NlNlZ03FTe7NgprDhChQwUQ6PRChQhM9g6TpmciCXLYKoyoq3scczt40hQokm1wVTpQqbSWQJnYkliSTmWNSeusEWa3zZfQmOvAE07jhChQtTyJ0oNYaQcms1oHnK3rIP4SImXWyf6Mo9jj+KFCiXiSM8rKg/wDU8bWu0HLkh91j72gG16WnzMHmtTctEH7lD4x5ChvEkTjZUY8RAQtMoQMKFEeTSljgVIUKFDYJn//Z"/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hQVFRUXFxcXFxgXFxYUFhQVFxcYGBQXFR0YHCggGBolHBgVITEhJSkrLi4uFx8zODMsNygtLisBCgoKDg0OGhAQGywkICUsLC8sLCwsLCwsLywsNCwsLC8sLCwsLCwsLCwsLCwsLCwsLCwsLCwsLCwsLCwsLCwsLP/AABEIARgAtAMBIgACEQEDEQH/xAAbAAABBQEBAAAAAAAAAAAAAAAEAAIDBQYHAf/EAEoQAAIAAwQFBwgFCgYCAwAAAAECAAMRBBIhMQUGQVFhEyIycYGRoSNCUnKSscHRFFNigrIHFTNDc6LC0uHwFiRUk6PxNINjs8P/xAAaAQABBQEAAAAAAAAAAAAAAAAFAAECAwQG/8QAMBEAAgEDAwIEBQQCAwAAAAAAAAECAwQREiExBUETIjJRYXGBscEzkaHwFEIVI+H/2gAMAwEAAhEDEQA/AApTFr7EDAU3Zw0fqetfeYLZwUe7j1ZVpAqjGT933mOifOwBXG5BbDzh2+8xAgqImtfSHb7zEKNhjxhdxMKsg569ca7V8+V+4/4TGPs826wbMDGkanVi0q02gONxzTdzTE7iopR29iFtTcZ7+46R+mPXHTdGHyadUcvszeWPXHUNHDya9QgXd+lBinyQ244xidaHjZ6QOMYzWYwrdcDTMDaOlElpyXqPviG0Nz4mtWS9R98EbT9QwXv6TIaQ5EJBNMKZ7MxF5ofTySJQTk7xJJJwx3DHPIwNbNPzXJunk1GSpgBU7d5jR/kV3Nx8PCT5b5+gPVClpT15b7JATzphK3yxpSl7YARSldka7SR/zJ9b4xieUqSTnXPfGv0mf8x2iIXcdOn6/g02Dzq+h0+wHya+qIH0ocIk0W3kk9URHpQYRz8f1A3L0mO0gM4xunGjZaRGdIxOmz2wVXBlZBY+g/qxEDEtj6D+qYggjaegEX3rQ6oj2GCFGvBhyGaOl3pbDec92AguRZlF2uJWlDWgFNtIboyUQjbOcadUFqnHugUFSjnnHZ/ZMDWgjCgp4xPOz7/eYgmjLthh2RB6RoNS5/8AmcRjyc38BjPtKMXGpg/zS+pN/A0Vz9LJ035kFWjS8uzs0ya10DZ5zH0VG0xBL/Lg6mi2RSgwFZpD040WlYw35QLSXtjrslgADiwDMfEd0LROpNotNmFoklGqzC4TdYhTSoOWdcDSBVzXWcPZBalTk+Nzoj/lqkMatZZy+q8t/fSCZusUm2yjNkk0rRlYUZG3MOrdhHIJ+r1rRrjWede3BGYHqK1HjGn/ACfKyraVYUIKA9YvAg9UStquZpIjVg0t0HT28pBVqOC9RgaYPKQRaxgvUffBi0/UBl5+kyE7Or4mHgcxjxHviM7Or4xO6+S8fGNlefk29zJZ0s1XnsvuDCNlpggTA3q+4GMYMo1+mEJKkblr7Iiq830v5/gn09YlJf3udK0FNrJTfT3Q/SEUOrFuCr5RgAFoKkDEk19wg+1aXlGvPXsgA4PxGG9XlM/pXAHq/vtjB6cOMbXTFvlkGjDHwjC6bmAnDHtgivSZpcnlj6LeqYHgixdFvVMDCCVp6QRfetDhCh4pCjUYjqWreqKqivPBZiAeTYUCH7QrzjlnhAOucpVnIFUL5OpoAK3nbd1HvjeGMFro5Nq6paDvZz8Y5W3nKdXLZ1NWCjTwjA2laU6z7zAj5iCrUMj634j8xAxEE4g6WwzYTF1qp/5C8Vf8BikGRjU6iaOEyZeZroUXc6VLAg+ERm8RY9NZkjI626ozZj2i0ISzmaoWUFJJUogL1GwEjsrGysVjOj7KqK3NRbznk2mXnzmMTfUAVyWtab4vdLyuQtKCWt6W8ut+vRcTFVwetWQj1TE01lpzqAcaU3DOOSvKr8RxfGcnWWlKOhSjzgCm6REuSsyYyAtSlbyA3ssCCwzyxjMpJlSpblLqtNmNNcXgaFjgMaEUWneY0GmAplMzqpuqaA0ajkgS6caxl9IWu9G7pEI5lMzdTk1piAMKvE1t83qMRWeal4XhFpaLMjLVa4Cox7xHRUJKM8gG4pudNpFZaExX1YItHRI4QyevPQbvlE87KIyqNpL5minRUZOXy/grrLLLEKNpoO0x1HReilmgXlLmgqAwCrQACtfONDhTujmNgc8ot0VNRQbz8MI6bo3WKZKlogkSzdABo5FTtY83EnOMnU+o0qMYRlLDwPYWFSc5yjHbJeSNFhKESV3UDYruvVFDxp4xQaetnJlgZZUjPI9Rw2cYuLPrUn6yWy8VImAe5vAwbb7LKtMosoRyVNxxQkNQ3aE5Y7OusDre8hN5i8mytbTh6lg5Tb9Kg1ikearHGDtYrFyU55bVUihu1GFa4DhuO4iKBlwwJrBZTyjBJGmkSEu1DUFKGnHDLtivMqj0zFe8bx2QFY2cYZg59sFhwvPFMMCu9thXrwwjVQquMWZK9KM5R/uw01hR7MVq9Fu6vuhQQVWGN2DZUJ5eEdW1g1vaXPFnsqJOmqpeapcIEXADHHnV2Rm9IaQafMaY6BCSBdVxMFFAHSoMzU5RlhLMm0m1yiZhdvKKWHPBW6bpObYAmtTWkW1ntt4AvRXN5rl4EgFiRlwjmLeMoVnnjGzOkrOM6SxzkqbXgQOBPexPygYwVb+nhsw7qiGSbIz1uivXgP8AuCLqRp09cnhGBUpVJ6ILLA1yMXOg57CWwVqAEE76HDCvZ3xAui6ChLV4KB7zF1q5q+Jky6HdKLWuFaVoaU28awJn1u14jl/QKQ6NdQ88kkiSwWis1lc3kulb1Tmzc0cK3Tj1RcNMZRRwWFOkBWo+0uYPHEdWUP0voESgZksFlu+UBN4kLU3uOZqOqK6z2CYQAJUw4DNGAHa9AI527u5VKrlp54D9rThGklqKzS1oDG4tSnSJN1b7ZClaGi0PaeEUNqk4dEV4Xce4xv5mpizVrPa6wwW5jdG2pIxPVh1xjn0PL8AQSaHEVzOHugladUp0KSjOO/cwXFlK4qt05LBSmy5YEd9BBtlJU0BwOzPDfBB0UR0WmD94fumHSpRqC9WpUDEAHjWlYMWPULe4lpg98A27sq1vFSlxnsySzNLD1dGeleaDdz3mPLXaOaaSlG7EkjtrDJ8y6rECmW2u7fEdvmHmgbamCahEFyrzcsLgE0exWYGAN4VNDldAN4VphhWNlJnEi9cYL52RunZW6ThgcYyiC6hb0qj7i4t3mncY2Wq9inSzed7yOiFVNPJm6pN07BWuHbHO9bsadVxm+cNf39w90i6qR1Q54Y1LQpNK9X2htK76HPdFvqzajLnhfNmYEbnA5jDjgR2jdFZIM17TNSdLVpQfyZIZqgi9iHJFNl5aUOFIVma7N8mER75IGAAuVAqBsAWvGOfp2rtq0HF8tL9wxOqq1OSkuEwXXeQZrvNvCocpzaFSi9E1O2t6vHDZHOrVUHZHULcgIK40ulRsqRzq8Kn3xzzS0ihrHZw4wcxUW4+y4qTQZHaYlSVgpBobw7RjQZjb79sR2BarThF5ZbMqpfNTTBQ2FXpUYcMzxoI25fhYRiaXipv2K1pSktUitTuFOGUKNDo/TzS0CqJIpgbyMSTlXm51wzxrWFGfzd1/LLtcezGMAebhQYBT0RQ07TnBek5N1bK9AC0koxz5qzGu07CcYUqwPMmMqKzDByACVAOBLUxzFaCtccI0S2G/PX/LmZIkSOTW+Al5x5wD0r5w8d0VV3TUYxxx2+xdTUst+5zWecu38Ri80S1ZQoMRUEcQRT8Q/eMQ6Q0VemH6Mt6VRSGrRAWFWF9jSgYsMTsi11J0cgtRImpMKy2vBASqliqjnEANhfyjL1SMKtrzjuWdPqToXGpLPYYlnwBGON0HexBb4A9TRstD6MEqp2kBepVwHeak9cP0bJHlKKBSa4GGWC/MxYgRyKp6WH7i8lVWOwNpAVUL6TKvWK1YeyGgkCIZwrMQbgzdtAo8GMEUi3OxjK7TtouSJhGZF1fWc3R769kYi2SQCQMqfwr8zGl1ktVXVBiE5zAbXYUReuhJp9pY9TQquChNGRVBYDN2vM1d4xXujO25zaXCX8m+3qKilKXcxr2cDG6Mjs/afyiFpGzXZTEYYEr1EsrDsK+Mal9V2r0hdqa51oQ4/iHjAOtth5KVJoa4lWOWdXw7axu6bqVzBr3I9Sr06lvKPOxkllBgQ1aGmWew7YbbJQIqa1FaY4U7onUZ9cNmKCKGO/wcLnzEKyCwRR6HvZq++NtY5xuSjdJ5gRqHzloGFKcOGEUlllgKmQAquOGTV2+sIsdKW9rPLV5EqdOBYcqJShqLdPPAbpNUKMNmeyAnUVqS+GQ/0yemTbWzSNBSAxZ1qJq1oaYGmZvC8OBBHhujMjXVXBSVZrazvgS0ki7XAk7AAK5COi2qUrSiUoQRzSMqbKQOtqS1Zkb7mr5cRMpbJeNdoxHE7BGT1nmi4ssKBQlq44hqED4dkbqcuFSM6f31Rn7XOouQ5pIqKXwpOFDTKuyvnCCyYLkjOaNsBVazRcBoQKeUbgo80HefGCrROJHRAUCijE0Hz47TBKorVIcfeqpPw8YfNsgu4sg+8D7qmNEJe5lqxALLJqK8YUHy5CqAL4y2Bqe4R7GjUjNpZeaGt82zAhSrlgoJcEkXa0pdIrmc4g03rbalF1WXnK3mDmgDnXcc6b6xQ2zTuBEvD7Rz7BAT6QMwpfAqt2v2qtmd0Y7qh4dPW13QRtq0alTQn2f2GTnn2gosxyRUKoY81dmQwAjYfk1sqq1oK1NOTWp24uT1bIzUp+TW9TNqgHCoUmvYa07DG2/J7Z7sma1Dz5gPZcUj8UYOpJRoP5olbNyqF7o0UaeD9bXsaXLPvrBwaBJIpOcekiN2gsD4FYLjmpchMHTGa/BFHeWJ9wjzSFsEpCxzyUekxyA/vKsKW4V5rEgABSScAAFJqeGcZ222pp8wXQaVuyl373O6ox4KOJiutU0L49vmWUqet78dyXQllMyZffEKbzH0phxHYM+HNi1SYEnurfrAjLxIUhh182sFWKyiWioMaZn0icSe0wFrHKBkmYcDLo96t0qoIv0Oyq1EPQhpWl9+fmKpPXLbjsFyrYjOyKasoqaA0GNKVyrwiq1wsxeztTNCJnYvT/dLQBJtbylW6VWpFdt9tqVpiAKi6owxNTt0/KqwGIIcYfaUjHsofGNUW6U1JdiupTeMPucnUUrBWitGNaJqSlNKmrNSt1RiT8OsiG26zclNeX6DFesZqe1Sp7Y3GoGjrsppzZzDReCKfia9wjtqtwlRU49+PqczSoOVfS+3JP8AmGSkphJSsyWyksedMYrRiKnaVOAFBiIhQggEYgioPCNJYV5t7axLd+XcKDsir0lo5lJeUt4HFkGdTmUrhj6PduPP3EXU37nRW1SNPyvgCAiFpON2XUO1aBSVFdrMBhQbSQYLsdlabW66LTpCt5161woeuLizWWXJBpSpzZji1MqndwyEVUqMk8yL61xHGI7me0nox5KVqZiAc4kC+p2kgChTxHHZkLWKE7Qa14gjH+94EdaWMNrToQSmvoPJsf8AbY5D1Ts44boJ0qmXhgyce5ihVCVbHEUI2g4gweEDACo2YVAPjCmWa+AvnAm7xG1evaOs74cZYpG6mkzDWlpHzJJr0T3H5QoGeu+FFugy+J8DNzMuvD5xNKlYV3kr7IU/EwMZ61JLLRczXI5UO7bF1LnyksXPVmd2YyyKcxhcJrU5FTTbEOqy1U1Tjy/wbOkU9NR1ZcR/P/hPonQE+0qLgDGpqSwF0DCrbcSDhnhWN9qbYzKkFCwYibMBIrQ3Tdwrs5scstes09pYlIwlSgKXJfNvby7dJiTicY61qhY+SschCKG4GI4vzj4mAHUZy8GMZBChGHiSlEKtTATpJ2tfl9YK3/8A84LmzAqliQAASa4DCMxpjSVLWvNY8iyigBxDrz2GzJht82I7bbnnMLwoKi7LGNTsr6TeA8Y5+pXjHnnjHdhOFvKWH29yykWRLRRneYyTLtSG5CWxAJCoAL70rjjTupBQ0UtmYzEvMlKG8S7ShWpKk4ld4zw25RBom9LSs10l3OYZjMGe6AGWWlaBAFIBzrSvGNJJnKwDKwZSKgqQQRvBGcHfApzgnp7GDXKLayBIQRUGoOR3xRa4ziJFwAkzHVaAVJUc9+yi07YJ0joSR9IRjLVg6PUMLwBUqVKA4J0nrSlaxDpDRMtbjIGQ31U3XYcyYQrDPDNTh6MYFTjSrLVuW5co7Gf0PNv8yerqVVaClTPqSLkvcKBagUrexNK12FjksCXegJAAUZS1Hmjed54DYIHGgpRIYiYxFaEzZtRXOnOwrQd0ESrAE/Rs44M7TAfbJp2Uhq1SEpeXZEsya8xm9ZNENNtkpUH6VecfRuGjMfusvcI3EmzBECIKKqhRwAFBFRbLyz7Oy0JJmIRvUy75p2yxE2selORlc39I9VTbTe3Z7yIK21WVSjGPsZJ04xm5e5Y2BgZaH7I7CBQjviekZXUi1GjyWrQc9K1yJ54xzxofvxq4smsPAk8oHtFkR+koJ2EjEdRzEZfWafKV1k32WlHfF39RaGo+1iNg3xqrVPEtWdslBJ/pxjmdrkT5jtMdGDMSxrQU3DHcKDsidLOckJvsXuhtOy5BCGYzSyfOWhl12g+jwphnwjWz5SzEKkBlYY7QQd0ctaxP9kdboOvzo0GrOmjIHJzmXk/NYOrGXwoCTd93VlKSy8oaMuzAtKaKFnej3yDW4wu0YbjuYf1HAOdNltjda9xKgNvOWB98dJnyUmLRgrqccQGU7jFbO1dszDGUo9Usv4TE412QlRTOezJyA0KMOtgP4YUbOZqjK2PMA3VU09pSYUT/AMiXuV/48fY4ChPJkHNnHbQVr3kRvLNogWiSiXrl2c4qFvZylIFKj0Yw+hbKZ0+Wi0q0wAVNBhianYMI6zY9H8jSXeDFnR67BgVfEZCg2484RG6cnVjjhI32bpq2qRfMmv4KVNSUvIpnMxZ1WlwLUZvjeNKIHPZHVEWgoMPhFJoez1ms5oRLF1SK0vsAXz3LdH3mi9gHf1NVTHsTpR0xKHTuimYvOR1U3OcGFQbgJBBqLpphjUYCPNBWmygAo/PYD9IQJh4UNBT1cIsdJ865K9Nud+zTnP2Gir9+KXS+rJo3IXSDXyb4AE+iccK7D3wPcEnqS3NkJKS0Tk0uxdTrIjTQWRWNw4lQdo3w5bAqktLLSjt5MhVPEqQVJ40rxjKjRU1cpU0GmStd8VenjDZWgrSVUTEZjQVvzQwJpj5x90PC6n2Ulgd20HzNFno7TMvlGM+dR0rL55AAJNWIIAWholOqLCdpCVMmIizJZAN9uepy6AzzJIPUsVlj1ac/pHVB6MvE95AA7osrZoKW0hpKqq1xU0rSYMVY1zNQK1zETjJzlmf3yV1Y04+h5+hbCPHcKKsaDecB4xzyTyVMJbKcQQJl26ymjLgoyII7IcySTnKves5b3iCH/Gt76jG669jWPpSRynKmapWSGAusCXmNQUUA40Wo+/wMZe36WmTZhcllrgFBIuqMhge/jDTNl7JS7uk/wIgzQ9hNoYhJSKgNGc8oacFF7nN7tsEaNGNKOEUTm5Mdqtbj9KQMxN5XUVJONL231Y6Cpiosur8mWlJagPgRMPOe8DUGu6uwUFIJs1omTFBChAfOJvV4oBs3EnshTaluh4rABrVZps5BJk3cSGcsxUBVPNGAObU9kxmjqTaPSk19Z/5I3sizha5knNjiT1/KJSISnjZCcc8nL7Vqzak/VX+Mtg3gaHwipmqVN1wVO5gVbqoRHZCIhtNjSYKTEVh9oA91cokqnuM6ZymxaRmysJUx1G4Gq+yagRYprPa/Sr1ywfcI0+lNWnIJs850PosxKdh6S+PVGU0rMnyisuYZqPjUlyVfHNSMCPEcImmmRw0PbWe2+l+4sKM6zmpxPjCjE7v4HQx6LFpPWzM6mTkS2SmcgC8wqcACysFruxIFY67Ne4rNtAwG87B2mg7Yr20BY/8ATSf9tflBYmXOSREqA6gIiiuAJUKBsDBSdwjdcVMpyS7AClDGzL+yaIlooBqXzZgzglj0jgRTHdDhMaUwDkvLYhVY9JGPRVqDEHINvoDWsPDzpahpyoR5xl3vJ+sD0lGFWHdTEC6y2gCQyLizqQoGYoK3h1YUO8rHPyhPViS5NqaH6NflZsyd5qnkU4hD5RhwL4f+sRZGBdEIiyJQlmqBFuneKDHrOcEzXCgkmgAqTuAziiXI5A9uliasktz2UsB9kUB/vgd0ExyuVpgvbUtByMxafZlk3aeySeusdThjTc20qOlPusiMeGEBHsIzGK1isZS0EigWaL4xA8otBMGO8XG9qALh3r7S/ONVrfZg1mZsL0siYtcMRgR95Sy/ejGEwcsqmunh9jJWjiRY6N0W06aEBFM3IxurXE9ZyH9I6JZbMstAiC6qigAir1R0dyUgMRz5lHauYB6K9g8SYs580k3E6W05hBx4nYIunLLwNFYGzmLEoPvncPR9YjuGO6HaPwQDK7Veq6SB7o8kgK11cgtTxLHAnecGMeSmuzGXY4vjrFA4/Ce0xHsOFwoUexEcYRCh8RtNAz9x+UOITDsivtliMxSjmW6nY6H4MMeIg1rQNzHqVvlDeUY9FD94gDwqfCHTaGMlM1GUkkTLoOy6TTtL1j2NVcf0gOpa+8woWmPsjQrysljUzJO0tRk7EkACoqWY0VRhtJAjQaF0UJXPehmnM5hBncThvO3PgM5bEAusrVZZiMBTAm8ANvGLW26WUTwXm8nLREmYtdUhg1ajzyeaKY0unbFs/gZYhmtVpuyCgNGmEIMK4ZzOy6G7xGakzh+sUO1AopeRVQZKoDHrz28IktukVnOZjF1GSLdHNTecRi2Z7BsgYzZXpP7K/OIKmtm1uS1dg3RelllOUbmyXNVJNRKdjipriEY4g7CSMiKS682zk7Kyg0aYQg6ji/7oPfGe0s8oyZoHKEmW9OjSpU58Izk7SEx5aS3YssutyuJWoApXMjdXKBd7TjCWpdwr0y3lXlntFrIOTWv97I7Dou08pJlP6SI3eoJjjVed1j3f9xt9Da3SZVnly2SYWRbuAWhpkQS0YEtgt1OjKoouKy02tjcwFpTS8qzqDNahOCqMWcnIKNvXlGK0lrxNfCSglD0jz37BS6PGM/aplZklnq7Hk2csTV+eWxIxyHZE6aTnGL7gx2FSMHOe2E3+xotI6dmznDV5NVxVAa0PpMdrU7Bs3x7o62Tp06XKMxyHYAi8cVzceyDAf0uX9QntTP54s9VrShtSHk0QKsxqguckI2sdhjoYQjCOIoBuTk9zoFomkUVekchsAGbHgKjvAiSRJCime0k5knMmIbGpxduk2NDmq+avZt4kwVFbLSGSec54gdyj4kwrZKLLzcGU3lPEbDwIqD1wPLY3F+1M8C5PuEHw72YxFZp4dQRhsIOYIwIPEGJoCnqZbcooqD01AqcMA68RtG0dUFy3BAIIIORGIMM0IdDSIdChhzwCPI9jwwhhtIUCz7eimhvEjO6rNTgboNDw4wolhjGRmSnPmP2K3yziCdInMqoyzGChVFZYvXV6K3rl4jtxiGZPO89sQvO4mLyBMbFN+rf2TDTYJv1b90DmZEZIhhzzSFim8m5uEUVieq6YywjQW8jk39VvwmM9ArqX+v1Ok6BxU+n5PGzHbD4jbNev4GHwMZ0MeWe1g6fKLWmWgpgBmVUc2UdrEDNhASCpA3kDxgpjW1McwA9PaVR4AxZaxzcR+oP6rLFCXy+7SLb6A2+X/uyv5oP1fsBNqkgspF4khXRjRVY0N0nCoWsVJaNDqJKraWPoym72ZQPcY6M4nudBEeO90EnIAk9Qj0CILeKy2G/m+0bvxiotGBKLJG2or2I1YNEDz+lL9ZvwNBAEMxhQG8hkN6VQg9JDgDvKHzW8Dwzg2FCTwOD2e1qxpkwzVsGHZtHEYQREU+zq4o6husVp1boh+gLvmf7kyn4oWwiebNVRViAOJpA15pnRqiekcHPqg9HrPdtiWXYkU3gvO9I1Zu9qmJxCyMRyZIUUUUH91J3njCiWFDCwc5Nsk/Uf8rfKGfTZG2z/APK8TnVi0eiPaENOq9o9Ee0Ivyivcha3yP8ATD/dmQ385Sf9Kv8AuTIkbVa0+gPaWF/ha0+gvtLC2HywG3W6U0twLMgJRhW/MwqDjnGTU4RuDqpafQHtLGHElk5jijISjDcyG63iIGdRW0WdD0Ce84/L8jZhy6/gYkiOZs9YfGJIFvhHRxfmYRo5KzUrsNe4V+EFav2sLMmsZaTKqnTBNCWcmlCOEDWPC+25CO1iFHvMWmrWgp01HmIoKl6AllHRUDad5MaenrNdv2QI6zL/AKWl3aX5DzpZf9NI7m/mjS6kTBMac4lpLoJaUSoB6bGtTniIzU7QE4YtcHXMlj4xq9RLMUlTa0ryuYIINETIjAwdbWk5RRknlo00QWwdEb3XwN7+GCKQNaMZkobizdykfxRWiTHWjpy/WP4GgiBbV0pXrH/63gpYZiPYUIwoYQoUKFCEKFChQhChQoUIRy786zvrZntt84Y2k531sz22+cXx1Kb65fYP80N/wUx/XL7B/mi7UivSyg/Oc762Z7bfOPDpGd9bM9tvnGh/wS31y+wf5o8/wU5/Wr7J+cLUhtLM8dIzfrZntt84z+kQRNYkk8pzqk1N4UD5/dPaY6AdSH+uX2D84D0pqG7SzdmqXXnILpFWGQrXCoqO2KLiCqU3E22Fd0K8Z9u/yMDNOXrCHiIpx5tdxBxwIoRUHjnEwgA1sdxBpt4+ARLPkn4ug7gxjzRk48mKMcSxzIxJMeSx5N+DIfxD4iJtEWcMhxyY1FN+I7xSLLZPMsGeTWrze7/AQs9vSbvMdH1FB+iKTUlmmHHbzyB7o5+LFx8P6x0rVOXdskofZJ73Y/GCtCMlnIH6xKOiKXuXMDN+lHBG/eZflE6mBpZ8q/BE8S5jSjn2e2pudK9cj/jeCqQHpA0Mr9qvirD4wZDMQoQhGPKwwh0KFChCFChRHOmhVLNkBU7coQiC1aSlyzddqGlcicI8hWSRhVwCzG81aGhOSjqAA7IUS8o25zNdKzvrZntn5x7+eJ/10z2j84shqjP3y/aPyh3+EJ++X7R+UWZRXhlX+eJ/10z2zDhpef8AXTPaMWY1Pn75ftH+WPf8IT98v2j8oWUPpZWfnmf9dM9ox4dMWj65/aMWZ1Rn/Y9r+kCWnQDp0nlD/wBg+UNlEowk3sjH6UTyj1NeUq1ftHp/PtMQyWqornTHrGB8Yt9KaPY1u3SRiCDheFcMe7tims+Vd5Y9VSawEu44k2uMnZ9O1KnCMucBUo81/VHg6/OJNHTirOBtCntF4fKIZWT+ofxKYdYFq7UzujDbmcYot863g01MZefdfYs/pjb/AAEdR1dP+Vkfs1PeKxyoWdo6voH/AMeSP/jT8Igxb6sPIC6y1iGPj+CyEC2b9JNPFB3ID8YIMCWQ4zDvmHwCj4RoXcAnukzzV4TJX4wPjBgEA6UHkmO663ssD8IOBhPgR7ChVhX4iIQMeiGx6DCEemAnPKPTzEIJ+0+YXswJ403GJLRNPQTpHb6C7zx3Df2xLJlBVCrkPHeTvJzrC4ESwoUKGHMANcZnoJ+984cNdJv1aeMUP5snjOVM9hoY1hmj9XM9hvlF+xVuaMa5TPq08Ygtuuc2lAqrXaM/GoihNnfareyflA1uGWyKqz0wbRu6dDXcRjJZQdaNPzJnTZzwvYdwFIg+mLuPeIq70PVoG+NI7GNGEdorBYfTV3HwihJqSd7Me9jBjGK1GwHVFFxNuKyShFKYXZspn7NveIFkWi5NvbFu3vVJN7uz7IJsmUz9mfeIrLTaAizHY0AGPs/1jPRbU218Cqth5z/djW/SE3+BjqOiMJEr9mn4RHF7HOVpalSGUqKEY1wjs2i38jK/Zp+EQcoSck8gHqyXka+P4DgYGsGKk/bmfjYRPAuiW8kDxc97tF/YCsl0il6TMA2o47bppElnmXlVt6g94rD6VgPRR8inBQvatVPuhdhBphriPax6YYY8Voa7nJc/AcTHtIdCHGyEu8Scycyd5iWGCEIYRJChgaFDYHKu1aRlS+m6jhWp7hjFHbtb1GElCeLYDsAx90YA259/gI9Fsbh3CKHcpnRUukQj6tzRWrTs+ZnMKjcvMHhj4xXOxJq2JOZOJ8YrxbW4d0L6cdw8R8Yg6qfJuhbqHpSQeZanYO4Q3kF3DugRbZ9kd5iQW0eie/8ApDa4FumZ5bZKiW7UyViOuhpFIooAOyLPSdsBlkAHnEDPjjs3AxVmMd008JFtBPLyEyehMPBR3sPlGC1htU2dNeRLUsFJYhaktQCpO+kboGkpjvdfBWMUGo1h8tMtUyoDXhLwzqcW6qCnbDWKWqUmDuoqU3GlHu9/kjRar6HMmzS0cm9Qs3Asa3eyOy6FbyEr9mn4RHMBOT0vAxs9VdNy2lrJZ1DqKLXAOtebSu0DCnCsFaWNzB1GjJU4YW0djVX4E0OfJJ2/iMEy+MDaJ/RJ2/iMX9gGw8wFo1v0i+jNfuakwfjgsGBZeE5x6SI3aCynwuwkIOAj2IzDxEcCFCrCMNhDjgYV6GgQhCwIbNtSKaMwBzjyKK06UsxduVfEMVAAZqBcMboNMQTTiIUWeG/ZkdS9zlzSzuPcY8unj3GLIGEYHeCvc7jxGVtI8MWcNKjdDOj8R/EK6seQeZY3DuiC2TZctS8wqijMnD/sxHwWJ1kllldbJgLKOtu6g+MRkxh9atYRaHAlC6iVunEMxO044DhA1k1lnoKXg4+2KnvBrEKlnKW6YPj1ilGbi08e6Oh2v9Cg9It4lUHxgtdwim0Vo+1zXkzJ7KspVvXFwNTW6rA9YbtjTCxjefCI0reUI4ZqpV/EzLDXzAxDgIL+iDeYcLJx8Is8ORdriTaO0xOkkXJjUHmklkPAg7OqOkauT+Us0tjmQSaZVLGvjHMfop3jxjTamfSAWCMvJDMNW7fOxCOidpz6sY1UHPOJAXqlvT0eJHCa/k3EQWjCZLbeWT2heHinjES6SQMEmHk3IqFYjEfZIwPvgmbKDUrXAqwpvBqOz5xqALROph1YhrCDww5LWHxHWGu0MIfeht6KvSWnJMjCY4B9Ec5z2DGMVp3Wd7QCijk5RzFee43ORkOA7zDSko7s029rUrPEV9exXaVtFZ0zk3IS+12mRBYmvjCgG9CjM72tnaR0EOlWqik4phQMOEKFDmoaYbWFChDM9rHNvyi212niXQhEAIwwZmAJPHYO+FCh1yD+o58H6lBo7Qs+efJS2I9KlFHWThG71d1KWSRMnEPMGIAHMUjr6R8IUKE5NlNlZ03FTe7NgprDhChQwUQ6PRChQhM9g6TpmciCXLYKoyoq3scczt40hQokm1wVTpQqbSWQJnYkliSTmWNSeusEWa3zZfQmOvAE07jhChQtTyJ0oNYaQcms1oHnK3rIP4SImXWyf6Mo9jj+KFCiXiSM8rKg/wDU8bWu0HLkh91j72gG16WnzMHmtTctEH7lD4x5ChvEkTjZUY8RAQtMoQMKFEeTSljgVIUKFDYJn//Z"/>
          <p:cNvSpPr>
            <a:spLocks noChangeAspect="1" noChangeArrowheads="1"/>
          </p:cNvSpPr>
          <p:nvPr/>
        </p:nvSpPr>
        <p:spPr bwMode="auto">
          <a:xfrm>
            <a:off x="2063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ata:image/jpeg;base64,/9j/4AAQSkZJRgABAQAAAQABAAD/2wCEAAkGBxQTEhUUEhQVFRUXFxcXFxgXFxYUFhQVFxcYGBQXFR0YHCggGBolHBgVITEhJSkrLi4uFx8zODMsNygtLisBCgoKDg0OGhAQGywkICUsLC8sLCwsLCwsLywsNCwsLC8sLCwsLCwsLCwsLCwsLCwsLCwsLCwsLCwsLCwsLCwsLP/AABEIARgAtAMBIgACEQEDEQH/xAAbAAABBQEBAAAAAAAAAAAAAAAEAAIDBQYHAf/EAEoQAAIAAwQFBwgFCgYCAwAAAAECAAMRBBIhMQUGQVFhEyIycYGRoSNCUnKSscHRFFNigrIHFTNDc6LC0uHwFiRUk6PxNINjs8P/xAAaAQABBQEAAAAAAAAAAAAAAAAFAAECAwQG/8QAMBEAAgEDAwIEBQQCAwAAAAAAAAECAwQREiExBUETIjJRYXGBscEzkaHwFEIVI+H/2gAMAwEAAhEDEQA/AApTFr7EDAU3Zw0fqetfeYLZwUe7j1ZVpAqjGT933mOifOwBXG5BbDzh2+8xAgqImtfSHb7zEKNhjxhdxMKsg569ca7V8+V+4/4TGPs826wbMDGkanVi0q02gONxzTdzTE7iopR29iFtTcZ7+46R+mPXHTdGHyadUcvszeWPXHUNHDya9QgXd+lBinyQ244xidaHjZ6QOMYzWYwrdcDTMDaOlElpyXqPviG0Nz4mtWS9R98EbT9QwXv6TIaQ5EJBNMKZ7MxF5ofTySJQTk7xJJJwx3DHPIwNbNPzXJunk1GSpgBU7d5jR/kV3Nx8PCT5b5+gPVClpT15b7JATzphK3yxpSl7YARSldka7SR/zJ9b4xieUqSTnXPfGv0mf8x2iIXcdOn6/g02Dzq+h0+wHya+qIH0ocIk0W3kk9URHpQYRz8f1A3L0mO0gM4xunGjZaRGdIxOmz2wVXBlZBY+g/qxEDEtj6D+qYggjaegEX3rQ6oj2GCFGvBhyGaOl3pbDec92AguRZlF2uJWlDWgFNtIboyUQjbOcadUFqnHugUFSjnnHZ/ZMDWgjCgp4xPOz7/eYgmjLthh2RB6RoNS5/8AmcRjyc38BjPtKMXGpg/zS+pN/A0Vz9LJ035kFWjS8uzs0ya10DZ5zH0VG0xBL/Lg6mi2RSgwFZpD040WlYw35QLSXtjrslgADiwDMfEd0LROpNotNmFoklGqzC4TdYhTSoOWdcDSBVzXWcPZBalTk+Nzoj/lqkMatZZy+q8t/fSCZusUm2yjNkk0rRlYUZG3MOrdhHIJ+r1rRrjWede3BGYHqK1HjGn/ACfKyraVYUIKA9YvAg9UStquZpIjVg0t0HT28pBVqOC9RgaYPKQRaxgvUffBi0/UBl5+kyE7Or4mHgcxjxHviM7Or4xO6+S8fGNlefk29zJZ0s1XnsvuDCNlpggTA3q+4GMYMo1+mEJKkblr7Iiq830v5/gn09YlJf3udK0FNrJTfT3Q/SEUOrFuCr5RgAFoKkDEk19wg+1aXlGvPXsgA4PxGG9XlM/pXAHq/vtjB6cOMbXTFvlkGjDHwjC6bmAnDHtgivSZpcnlj6LeqYHgixdFvVMDCCVp6QRfetDhCh4pCjUYjqWreqKqivPBZiAeTYUCH7QrzjlnhAOucpVnIFUL5OpoAK3nbd1HvjeGMFro5Nq6paDvZz8Y5W3nKdXLZ1NWCjTwjA2laU6z7zAj5iCrUMj634j8xAxEE4g6WwzYTF1qp/5C8Vf8BikGRjU6iaOEyZeZroUXc6VLAg+ERm8RY9NZkjI626ozZj2i0ISzmaoWUFJJUogL1GwEjsrGysVjOj7KqK3NRbznk2mXnzmMTfUAVyWtab4vdLyuQtKCWt6W8ut+vRcTFVwetWQj1TE01lpzqAcaU3DOOSvKr8RxfGcnWWlKOhSjzgCm6REuSsyYyAtSlbyA3ssCCwzyxjMpJlSpblLqtNmNNcXgaFjgMaEUWneY0GmAplMzqpuqaA0ajkgS6caxl9IWu9G7pEI5lMzdTk1piAMKvE1t83qMRWeal4XhFpaLMjLVa4Cox7xHRUJKM8gG4pudNpFZaExX1YItHRI4QyevPQbvlE87KIyqNpL5minRUZOXy/grrLLLEKNpoO0x1HReilmgXlLmgqAwCrQACtfONDhTujmNgc8ot0VNRQbz8MI6bo3WKZKlogkSzdABo5FTtY83EnOMnU+o0qMYRlLDwPYWFSc5yjHbJeSNFhKESV3UDYruvVFDxp4xQaetnJlgZZUjPI9Rw2cYuLPrUn6yWy8VImAe5vAwbb7LKtMosoRyVNxxQkNQ3aE5Y7OusDre8hN5i8mytbTh6lg5Tb9Kg1ikearHGDtYrFyU55bVUihu1GFa4DhuO4iKBlwwJrBZTyjBJGmkSEu1DUFKGnHDLtivMqj0zFe8bx2QFY2cYZg59sFhwvPFMMCu9thXrwwjVQquMWZK9KM5R/uw01hR7MVq9Fu6vuhQQVWGN2DZUJ5eEdW1g1vaXPFnsqJOmqpeapcIEXADHHnV2Rm9IaQafMaY6BCSBdVxMFFAHSoMzU5RlhLMm0m1yiZhdvKKWHPBW6bpObYAmtTWkW1ntt4AvRXN5rl4EgFiRlwjmLeMoVnnjGzOkrOM6SxzkqbXgQOBPexPygYwVb+nhsw7qiGSbIz1uivXgP8AuCLqRp09cnhGBUpVJ6ILLA1yMXOg57CWwVqAEE76HDCvZ3xAui6ChLV4KB7zF1q5q+Jky6HdKLWuFaVoaU28awJn1u14jl/QKQ6NdQ88kkiSwWis1lc3kulb1Tmzc0cK3Tj1RcNMZRRwWFOkBWo+0uYPHEdWUP0voESgZksFlu+UBN4kLU3uOZqOqK6z2CYQAJUw4DNGAHa9AI527u5VKrlp54D9rThGklqKzS1oDG4tSnSJN1b7ZClaGi0PaeEUNqk4dEV4Xce4xv5mpizVrPa6wwW5jdG2pIxPVh1xjn0PL8AQSaHEVzOHugladUp0KSjOO/cwXFlK4qt05LBSmy5YEd9BBtlJU0BwOzPDfBB0UR0WmD94fumHSpRqC9WpUDEAHjWlYMWPULe4lpg98A27sq1vFSlxnsySzNLD1dGeleaDdz3mPLXaOaaSlG7EkjtrDJ8y6rECmW2u7fEdvmHmgbamCahEFyrzcsLgE0exWYGAN4VNDldAN4VphhWNlJnEi9cYL52RunZW6ThgcYyiC6hb0qj7i4t3mncY2Wq9inSzed7yOiFVNPJm6pN07BWuHbHO9bsadVxm+cNf39w90i6qR1Q54Y1LQpNK9X2htK76HPdFvqzajLnhfNmYEbnA5jDjgR2jdFZIM17TNSdLVpQfyZIZqgi9iHJFNl5aUOFIVma7N8mER75IGAAuVAqBsAWvGOfp2rtq0HF8tL9wxOqq1OSkuEwXXeQZrvNvCocpzaFSi9E1O2t6vHDZHOrVUHZHULcgIK40ulRsqRzq8Kn3xzzS0ihrHZw4wcxUW4+y4qTQZHaYlSVgpBobw7RjQZjb79sR2BarThF5ZbMqpfNTTBQ2FXpUYcMzxoI25fhYRiaXipv2K1pSktUitTuFOGUKNDo/TzS0CqJIpgbyMSTlXm51wzxrWFGfzd1/LLtcezGMAebhQYBT0RQ07TnBek5N1bK9AC0koxz5qzGu07CcYUqwPMmMqKzDByACVAOBLUxzFaCtccI0S2G/PX/LmZIkSOTW+Al5x5wD0r5w8d0VV3TUYxxx2+xdTUst+5zWecu38Ri80S1ZQoMRUEcQRT8Q/eMQ6Q0VemH6Mt6VRSGrRAWFWF9jSgYsMTsi11J0cgtRImpMKy2vBASqliqjnEANhfyjL1SMKtrzjuWdPqToXGpLPYYlnwBGON0HexBb4A9TRstD6MEqp2kBepVwHeak9cP0bJHlKKBSa4GGWC/MxYgRyKp6WH7i8lVWOwNpAVUL6TKvWK1YeyGgkCIZwrMQbgzdtAo8GMEUi3OxjK7TtouSJhGZF1fWc3R769kYi2SQCQMqfwr8zGl1ktVXVBiE5zAbXYUReuhJp9pY9TQquChNGRVBYDN2vM1d4xXujO25zaXCX8m+3qKilKXcxr2cDG6Mjs/afyiFpGzXZTEYYEr1EsrDsK+Mal9V2r0hdqa51oQ4/iHjAOtth5KVJoa4lWOWdXw7axu6bqVzBr3I9Sr06lvKPOxkllBgQ1aGmWew7YbbJQIqa1FaY4U7onUZ9cNmKCKGO/wcLnzEKyCwRR6HvZq++NtY5xuSjdJ5gRqHzloGFKcOGEUlllgKmQAquOGTV2+sIsdKW9rPLV5EqdOBYcqJShqLdPPAbpNUKMNmeyAnUVqS+GQ/0yemTbWzSNBSAxZ1qJq1oaYGmZvC8OBBHhujMjXVXBSVZrazvgS0ki7XAk7AAK5COi2qUrSiUoQRzSMqbKQOtqS1Zkb7mr5cRMpbJeNdoxHE7BGT1nmi4ssKBQlq44hqED4dkbqcuFSM6f31Rn7XOouQ5pIqKXwpOFDTKuyvnCCyYLkjOaNsBVazRcBoQKeUbgo80HefGCrROJHRAUCijE0Hz47TBKorVIcfeqpPw8YfNsgu4sg+8D7qmNEJe5lqxALLJqK8YUHy5CqAL4y2Bqe4R7GjUjNpZeaGt82zAhSrlgoJcEkXa0pdIrmc4g03rbalF1WXnK3mDmgDnXcc6b6xQ2zTuBEvD7Rz7BAT6QMwpfAqt2v2qtmd0Y7qh4dPW13QRtq0alTQn2f2GTnn2gosxyRUKoY81dmQwAjYfk1sqq1oK1NOTWp24uT1bIzUp+TW9TNqgHCoUmvYa07DG2/J7Z7sma1Dz5gPZcUj8UYOpJRoP5olbNyqF7o0UaeD9bXsaXLPvrBwaBJIpOcekiN2gsD4FYLjmpchMHTGa/BFHeWJ9wjzSFsEpCxzyUekxyA/vKsKW4V5rEgABSScAAFJqeGcZ222pp8wXQaVuyl373O6ox4KOJiutU0L49vmWUqet78dyXQllMyZffEKbzH0phxHYM+HNi1SYEnurfrAjLxIUhh182sFWKyiWioMaZn0icSe0wFrHKBkmYcDLo96t0qoIv0Oyq1EPQhpWl9+fmKpPXLbjsFyrYjOyKasoqaA0GNKVyrwiq1wsxeztTNCJnYvT/dLQBJtbylW6VWpFdt9tqVpiAKi6owxNTt0/KqwGIIcYfaUjHsofGNUW6U1JdiupTeMPucnUUrBWitGNaJqSlNKmrNSt1RiT8OsiG26zclNeX6DFesZqe1Sp7Y3GoGjrsppzZzDReCKfia9wjtqtwlRU49+PqczSoOVfS+3JP8AmGSkphJSsyWyksedMYrRiKnaVOAFBiIhQggEYgioPCNJYV5t7axLd+XcKDsir0lo5lJeUt4HFkGdTmUrhj6PduPP3EXU37nRW1SNPyvgCAiFpON2XUO1aBSVFdrMBhQbSQYLsdlabW66LTpCt5161woeuLizWWXJBpSpzZji1MqndwyEVUqMk8yL61xHGI7me0nox5KVqZiAc4kC+p2kgChTxHHZkLWKE7Qa14gjH+94EdaWMNrToQSmvoPJsf8AbY5D1Ts44boJ0qmXhgyce5ihVCVbHEUI2g4gweEDACo2YVAPjCmWa+AvnAm7xG1evaOs74cZYpG6mkzDWlpHzJJr0T3H5QoGeu+FFugy+J8DNzMuvD5xNKlYV3kr7IU/EwMZ61JLLRczXI5UO7bF1LnyksXPVmd2YyyKcxhcJrU5FTTbEOqy1U1Tjy/wbOkU9NR1ZcR/P/hPonQE+0qLgDGpqSwF0DCrbcSDhnhWN9qbYzKkFCwYibMBIrQ3Tdwrs5scstes09pYlIwlSgKXJfNvby7dJiTicY61qhY+SschCKG4GI4vzj4mAHUZy8GMZBChGHiSlEKtTATpJ2tfl9YK3/8A84LmzAqliQAASa4DCMxpjSVLWvNY8iyigBxDrz2GzJht82I7bbnnMLwoKi7LGNTsr6TeA8Y5+pXjHnnjHdhOFvKWH29yykWRLRRneYyTLtSG5CWxAJCoAL70rjjTupBQ0UtmYzEvMlKG8S7ShWpKk4ld4zw25RBom9LSs10l3OYZjMGe6AGWWlaBAFIBzrSvGNJJnKwDKwZSKgqQQRvBGcHfApzgnp7GDXKLayBIQRUGoOR3xRa4ziJFwAkzHVaAVJUc9+yi07YJ0joSR9IRjLVg6PUMLwBUqVKA4J0nrSlaxDpDRMtbjIGQ31U3XYcyYQrDPDNTh6MYFTjSrLVuW5co7Gf0PNv8yerqVVaClTPqSLkvcKBagUrexNK12FjksCXegJAAUZS1Hmjed54DYIHGgpRIYiYxFaEzZtRXOnOwrQd0ESrAE/Rs44M7TAfbJp2Uhq1SEpeXZEsya8xm9ZNENNtkpUH6VecfRuGjMfusvcI3EmzBECIKKqhRwAFBFRbLyz7Oy0JJmIRvUy75p2yxE2selORlc39I9VTbTe3Z7yIK21WVSjGPsZJ04xm5e5Y2BgZaH7I7CBQjviekZXUi1GjyWrQc9K1yJ54xzxofvxq4smsPAk8oHtFkR+koJ2EjEdRzEZfWafKV1k32WlHfF39RaGo+1iNg3xqrVPEtWdslBJ/pxjmdrkT5jtMdGDMSxrQU3DHcKDsidLOckJvsXuhtOy5BCGYzSyfOWhl12g+jwphnwjWz5SzEKkBlYY7QQd0ctaxP9kdboOvzo0GrOmjIHJzmXk/NYOrGXwoCTd93VlKSy8oaMuzAtKaKFnej3yDW4wu0YbjuYf1HAOdNltjda9xKgNvOWB98dJnyUmLRgrqccQGU7jFbO1dszDGUo9Usv4TE412QlRTOezJyA0KMOtgP4YUbOZqjK2PMA3VU09pSYUT/AMiXuV/48fY4ChPJkHNnHbQVr3kRvLNogWiSiXrl2c4qFvZylIFKj0Yw+hbKZ0+Wi0q0wAVNBhianYMI6zY9H8jSXeDFnR67BgVfEZCg2484RG6cnVjjhI32bpq2qRfMmv4KVNSUvIpnMxZ1WlwLUZvjeNKIHPZHVEWgoMPhFJoez1ms5oRLF1SK0vsAXz3LdH3mi9gHf1NVTHsTpR0xKHTuimYvOR1U3OcGFQbgJBBqLpphjUYCPNBWmygAo/PYD9IQJh4UNBT1cIsdJ865K9Nud+zTnP2Gir9+KXS+rJo3IXSDXyb4AE+iccK7D3wPcEnqS3NkJKS0Tk0uxdTrIjTQWRWNw4lQdo3w5bAqktLLSjt5MhVPEqQVJ40rxjKjRU1cpU0GmStd8VenjDZWgrSVUTEZjQVvzQwJpj5x90PC6n2Ulgd20HzNFno7TMvlGM+dR0rL55AAJNWIIAWholOqLCdpCVMmIizJZAN9uepy6AzzJIPUsVlj1ac/pHVB6MvE95AA7osrZoKW0hpKqq1xU0rSYMVY1zNQK1zETjJzlmf3yV1Y04+h5+hbCPHcKKsaDecB4xzyTyVMJbKcQQJl26ymjLgoyII7IcySTnKves5b3iCH/Gt76jG669jWPpSRynKmapWSGAusCXmNQUUA40Wo+/wMZe36WmTZhcllrgFBIuqMhge/jDTNl7JS7uk/wIgzQ9hNoYhJSKgNGc8oacFF7nN7tsEaNGNKOEUTm5Mdqtbj9KQMxN5XUVJONL231Y6Cpiosur8mWlJagPgRMPOe8DUGu6uwUFIJs1omTFBChAfOJvV4oBs3EnshTaluh4rABrVZps5BJk3cSGcsxUBVPNGAObU9kxmjqTaPSk19Z/5I3sizha5knNjiT1/KJSISnjZCcc8nL7Vqzak/VX+Mtg3gaHwipmqVN1wVO5gVbqoRHZCIhtNjSYKTEVh9oA91cokqnuM6ZymxaRmysJUx1G4Gq+yagRYprPa/Sr1ywfcI0+lNWnIJs850PosxKdh6S+PVGU0rMnyisuYZqPjUlyVfHNSMCPEcImmmRw0PbWe2+l+4sKM6zmpxPjCjE7v4HQx6LFpPWzM6mTkS2SmcgC8wqcACysFruxIFY67Ne4rNtAwG87B2mg7Yr20BY/8ATSf9tflBYmXOSREqA6gIiiuAJUKBsDBSdwjdcVMpyS7AClDGzL+yaIlooBqXzZgzglj0jgRTHdDhMaUwDkvLYhVY9JGPRVqDEHINvoDWsPDzpahpyoR5xl3vJ+sD0lGFWHdTEC6y2gCQyLizqQoGYoK3h1YUO8rHPyhPViS5NqaH6NflZsyd5qnkU4hD5RhwL4f+sRZGBdEIiyJQlmqBFuneKDHrOcEzXCgkmgAqTuAziiXI5A9uliasktz2UsB9kUB/vgd0ExyuVpgvbUtByMxafZlk3aeySeusdThjTc20qOlPusiMeGEBHsIzGK1isZS0EigWaL4xA8otBMGO8XG9qALh3r7S/ONVrfZg1mZsL0siYtcMRgR95Sy/ejGEwcsqmunh9jJWjiRY6N0W06aEBFM3IxurXE9ZyH9I6JZbMstAiC6qigAir1R0dyUgMRz5lHauYB6K9g8SYs580k3E6W05hBx4nYIunLLwNFYGzmLEoPvncPR9YjuGO6HaPwQDK7Veq6SB7o8kgK11cgtTxLHAnecGMeSmuzGXY4vjrFA4/Ce0xHsOFwoUexEcYRCh8RtNAz9x+UOITDsivtliMxSjmW6nY6H4MMeIg1rQNzHqVvlDeUY9FD94gDwqfCHTaGMlM1GUkkTLoOy6TTtL1j2NVcf0gOpa+8woWmPsjQrysljUzJO0tRk7EkACoqWY0VRhtJAjQaF0UJXPehmnM5hBncThvO3PgM5bEAusrVZZiMBTAm8ANvGLW26WUTwXm8nLREmYtdUhg1ajzyeaKY0unbFs/gZYhmtVpuyCgNGmEIMK4ZzOy6G7xGakzh+sUO1AopeRVQZKoDHrz28IktukVnOZjF1GSLdHNTecRi2Z7BsgYzZXpP7K/OIKmtm1uS1dg3RelllOUbmyXNVJNRKdjipriEY4g7CSMiKS682zk7Kyg0aYQg6ji/7oPfGe0s8oyZoHKEmW9OjSpU58Izk7SEx5aS3YssutyuJWoApXMjdXKBd7TjCWpdwr0y3lXlntFrIOTWv97I7Dou08pJlP6SI3eoJjjVed1j3f9xt9Da3SZVnly2SYWRbuAWhpkQS0YEtgt1OjKoouKy02tjcwFpTS8qzqDNahOCqMWcnIKNvXlGK0lrxNfCSglD0jz37BS6PGM/aplZklnq7Hk2csTV+eWxIxyHZE6aTnGL7gx2FSMHOe2E3+xotI6dmznDV5NVxVAa0PpMdrU7Bs3x7o62Tp06XKMxyHYAi8cVzceyDAf0uX9QntTP54s9VrShtSHk0QKsxqguckI2sdhjoYQjCOIoBuTk9zoFomkUVekchsAGbHgKjvAiSRJCime0k5knMmIbGpxduk2NDmq+avZt4kwVFbLSGSec54gdyj4kwrZKLLzcGU3lPEbDwIqD1wPLY3F+1M8C5PuEHw72YxFZp4dQRhsIOYIwIPEGJoCnqZbcooqD01AqcMA68RtG0dUFy3BAIIIORGIMM0IdDSIdChhzwCPI9jwwhhtIUCz7eimhvEjO6rNTgboNDw4wolhjGRmSnPmP2K3yziCdInMqoyzGChVFZYvXV6K3rl4jtxiGZPO89sQvO4mLyBMbFN+rf2TDTYJv1b90DmZEZIhhzzSFim8m5uEUVieq6YywjQW8jk39VvwmM9ArqX+v1Ok6BxU+n5PGzHbD4jbNev4GHwMZ0MeWe1g6fKLWmWgpgBmVUc2UdrEDNhASCpA3kDxgpjW1McwA9PaVR4AxZaxzcR+oP6rLFCXy+7SLb6A2+X/uyv5oP1fsBNqkgspF4khXRjRVY0N0nCoWsVJaNDqJKraWPoym72ZQPcY6M4nudBEeO90EnIAk9Qj0CILeKy2G/m+0bvxiotGBKLJG2or2I1YNEDz+lL9ZvwNBAEMxhQG8hkN6VQg9JDgDvKHzW8Dwzg2FCTwOD2e1qxpkwzVsGHZtHEYQREU+zq4o6husVp1boh+gLvmf7kyn4oWwiebNVRViAOJpA15pnRqiekcHPqg9HrPdtiWXYkU3gvO9I1Zu9qmJxCyMRyZIUUUUH91J3njCiWFDCwc5Nsk/Uf8rfKGfTZG2z/APK8TnVi0eiPaENOq9o9Ee0Ivyivcha3yP8ATD/dmQ385Sf9Kv8AuTIkbVa0+gPaWF/ha0+gvtLC2HywG3W6U0twLMgJRhW/MwqDjnGTU4RuDqpafQHtLGHElk5jijISjDcyG63iIGdRW0WdD0Ce84/L8jZhy6/gYkiOZs9YfGJIFvhHRxfmYRo5KzUrsNe4V+EFav2sLMmsZaTKqnTBNCWcmlCOEDWPC+25CO1iFHvMWmrWgp01HmIoKl6AllHRUDad5MaenrNdv2QI6zL/AKWl3aX5DzpZf9NI7m/mjS6kTBMac4lpLoJaUSoB6bGtTniIzU7QE4YtcHXMlj4xq9RLMUlTa0ryuYIINETIjAwdbWk5RRknlo00QWwdEb3XwN7+GCKQNaMZkobizdykfxRWiTHWjpy/WP4GgiBbV0pXrH/63gpYZiPYUIwoYQoUKFCEKFChQhChQoUIRy786zvrZntt84Y2k531sz22+cXx1Kb65fYP80N/wUx/XL7B/mi7UivSyg/Oc762Z7bfOPDpGd9bM9tvnGh/wS31y+wf5o8/wU5/Wr7J+cLUhtLM8dIzfrZntt84z+kQRNYkk8pzqk1N4UD5/dPaY6AdSH+uX2D84D0pqG7SzdmqXXnILpFWGQrXCoqO2KLiCqU3E22Fd0K8Z9u/yMDNOXrCHiIpx5tdxBxwIoRUHjnEwgA1sdxBpt4+ARLPkn4ug7gxjzRk48mKMcSxzIxJMeSx5N+DIfxD4iJtEWcMhxyY1FN+I7xSLLZPMsGeTWrze7/AQs9vSbvMdH1FB+iKTUlmmHHbzyB7o5+LFx8P6x0rVOXdskofZJ73Y/GCtCMlnIH6xKOiKXuXMDN+lHBG/eZflE6mBpZ8q/BE8S5jSjn2e2pudK9cj/jeCqQHpA0Mr9qvirD4wZDMQoQhGPKwwh0KFChCFChRHOmhVLNkBU7coQiC1aSlyzddqGlcicI8hWSRhVwCzG81aGhOSjqAA7IUS8o25zNdKzvrZntn5x7+eJ/10z2j84shqjP3y/aPyh3+EJ++X7R+UWZRXhlX+eJ/10z2zDhpef8AXTPaMWY1Pn75ftH+WPf8IT98v2j8oWUPpZWfnmf9dM9ox4dMWj65/aMWZ1Rn/Y9r+kCWnQDp0nlD/wBg+UNlEowk3sjH6UTyj1NeUq1ftHp/PtMQyWqornTHrGB8Yt9KaPY1u3SRiCDheFcMe7tims+Vd5Y9VSawEu44k2uMnZ9O1KnCMucBUo81/VHg6/OJNHTirOBtCntF4fKIZWT+ofxKYdYFq7UzujDbmcYot863g01MZefdfYs/pjb/AAEdR1dP+Vkfs1PeKxyoWdo6voH/AMeSP/jT8Igxb6sPIC6y1iGPj+CyEC2b9JNPFB3ID8YIMCWQ4zDvmHwCj4RoXcAnukzzV4TJX4wPjBgEA6UHkmO663ssD8IOBhPgR7ChVhX4iIQMeiGx6DCEemAnPKPTzEIJ+0+YXswJ403GJLRNPQTpHb6C7zx3Df2xLJlBVCrkPHeTvJzrC4ESwoUKGHMANcZnoJ+984cNdJv1aeMUP5snjOVM9hoY1hmj9XM9hvlF+xVuaMa5TPq08Ygtuuc2lAqrXaM/GoihNnfareyflA1uGWyKqz0wbRu6dDXcRjJZQdaNPzJnTZzwvYdwFIg+mLuPeIq70PVoG+NI7GNGEdorBYfTV3HwihJqSd7Me9jBjGK1GwHVFFxNuKyShFKYXZspn7NveIFkWi5NvbFu3vVJN7uz7IJsmUz9mfeIrLTaAizHY0AGPs/1jPRbU218Cqth5z/djW/SE3+BjqOiMJEr9mn4RHF7HOVpalSGUqKEY1wjs2i38jK/Zp+EQcoSck8gHqyXka+P4DgYGsGKk/bmfjYRPAuiW8kDxc97tF/YCsl0il6TMA2o47bppElnmXlVt6g94rD6VgPRR8inBQvatVPuhdhBphriPax6YYY8Voa7nJc/AcTHtIdCHGyEu8Scycyd5iWGCEIYRJChgaFDYHKu1aRlS+m6jhWp7hjFHbtb1GElCeLYDsAx90YA259/gI9Fsbh3CKHcpnRUukQj6tzRWrTs+ZnMKjcvMHhj4xXOxJq2JOZOJ8YrxbW4d0L6cdw8R8Yg6qfJuhbqHpSQeZanYO4Q3kF3DugRbZ9kd5iQW0eie/8ApDa4FumZ5bZKiW7UyViOuhpFIooAOyLPSdsBlkAHnEDPjjs3AxVmMd008JFtBPLyEyehMPBR3sPlGC1htU2dNeRLUsFJYhaktQCpO+kboGkpjvdfBWMUGo1h8tMtUyoDXhLwzqcW6qCnbDWKWqUmDuoqU3GlHu9/kjRar6HMmzS0cm9Qs3Asa3eyOy6FbyEr9mn4RHMBOT0vAxs9VdNy2lrJZ1DqKLXAOtebSu0DCnCsFaWNzB1GjJU4YW0djVX4E0OfJJ2/iMEy+MDaJ/RJ2/iMX9gGw8wFo1v0i+jNfuakwfjgsGBZeE5x6SI3aCynwuwkIOAj2IzDxEcCFCrCMNhDjgYV6GgQhCwIbNtSKaMwBzjyKK06UsxduVfEMVAAZqBcMboNMQTTiIUWeG/ZkdS9zlzSzuPcY8unj3GLIGEYHeCvc7jxGVtI8MWcNKjdDOj8R/EK6seQeZY3DuiC2TZctS8wqijMnD/sxHwWJ1kllldbJgLKOtu6g+MRkxh9atYRaHAlC6iVunEMxO044DhA1k1lnoKXg4+2KnvBrEKlnKW6YPj1ilGbi08e6Oh2v9Cg9It4lUHxgtdwim0Vo+1zXkzJ7KspVvXFwNTW6rA9YbtjTCxjefCI0reUI4ZqpV/EzLDXzAxDgIL+iDeYcLJx8Is8ORdriTaO0xOkkXJjUHmklkPAg7OqOkauT+Us0tjmQSaZVLGvjHMfop3jxjTamfSAWCMvJDMNW7fOxCOidpz6sY1UHPOJAXqlvT0eJHCa/k3EQWjCZLbeWT2heHinjES6SQMEmHk3IqFYjEfZIwPvgmbKDUrXAqwpvBqOz5xqALROph1YhrCDww5LWHxHWGu0MIfeht6KvSWnJMjCY4B9Ec5z2DGMVp3Wd7QCijk5RzFee43ORkOA7zDSko7s029rUrPEV9exXaVtFZ0zk3IS+12mRBYmvjCgG9CjM72tnaR0EOlWqik4phQMOEKFDmoaYbWFChDM9rHNvyi212niXQhEAIwwZmAJPHYO+FCh1yD+o58H6lBo7Qs+efJS2I9KlFHWThG71d1KWSRMnEPMGIAHMUjr6R8IUKE5NlNlZ03FTe7NgprDhChQwUQ6PRChQhM9g6TpmciCXLYKoyoq3scczt40hQokm1wVTpQqbSWQJnYkliSTmWNSeusEWa3zZfQmOvAE07jhChQtTyJ0oNYaQcms1oHnK3rIP4SImXWyf6Mo9jj+KFCiXiSM8rKg/wDU8bWu0HLkh91j72gG16WnzMHmtTctEH7lD4x5ChvEkTjZUY8RAQtMoQMKFEeTSljgVIUKFDYJn//Z"/>
          <p:cNvSpPr>
            <a:spLocks noChangeAspect="1" noChangeArrowheads="1"/>
          </p:cNvSpPr>
          <p:nvPr/>
        </p:nvSpPr>
        <p:spPr bwMode="auto">
          <a:xfrm>
            <a:off x="3587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data:image/jpeg;base64,/9j/4AAQSkZJRgABAQAAAQABAAD/2wCEAAkGBxQTEhUUEhQVFRUXFxcXFxgXFxYUFhQVFxcYGBQXFR0YHCggGBolHBgVITEhJSkrLi4uFx8zODMsNygtLisBCgoKDg0OGhAQGywkICUsLC8sLCwsLCwsLywsNCwsLC8sLCwsLCwsLCwsLCwsLCwsLCwsLCwsLCwsLCwsLCwsLP/AABEIARgAtAMBIgACEQEDEQH/xAAbAAABBQEBAAAAAAAAAAAAAAAEAAIDBQYHAf/EAEoQAAIAAwQFBwgFCgYCAwAAAAECAAMRBBIhMQUGQVFhEyIycYGRoSNCUnKSscHRFFNigrIHFTNDc6LC0uHwFiRUk6PxNINjs8P/xAAaAQABBQEAAAAAAAAAAAAAAAAFAAECAwQG/8QAMBEAAgEDAwIEBQQCAwAAAAAAAAECAwQREiExBUETIjJRYXGBscEzkaHwFEIVI+H/2gAMAwEAAhEDEQA/AApTFr7EDAU3Zw0fqetfeYLZwUe7j1ZVpAqjGT933mOifOwBXG5BbDzh2+8xAgqImtfSHb7zEKNhjxhdxMKsg569ca7V8+V+4/4TGPs826wbMDGkanVi0q02gONxzTdzTE7iopR29iFtTcZ7+46R+mPXHTdGHyadUcvszeWPXHUNHDya9QgXd+lBinyQ244xidaHjZ6QOMYzWYwrdcDTMDaOlElpyXqPviG0Nz4mtWS9R98EbT9QwXv6TIaQ5EJBNMKZ7MxF5ofTySJQTk7xJJJwx3DHPIwNbNPzXJunk1GSpgBU7d5jR/kV3Nx8PCT5b5+gPVClpT15b7JATzphK3yxpSl7YARSldka7SR/zJ9b4xieUqSTnXPfGv0mf8x2iIXcdOn6/g02Dzq+h0+wHya+qIH0ocIk0W3kk9URHpQYRz8f1A3L0mO0gM4xunGjZaRGdIxOmz2wVXBlZBY+g/qxEDEtj6D+qYggjaegEX3rQ6oj2GCFGvBhyGaOl3pbDec92AguRZlF2uJWlDWgFNtIboyUQjbOcadUFqnHugUFSjnnHZ/ZMDWgjCgp4xPOz7/eYgmjLthh2RB6RoNS5/8AmcRjyc38BjPtKMXGpg/zS+pN/A0Vz9LJ035kFWjS8uzs0ya10DZ5zH0VG0xBL/Lg6mi2RSgwFZpD040WlYw35QLSXtjrslgADiwDMfEd0LROpNotNmFoklGqzC4TdYhTSoOWdcDSBVzXWcPZBalTk+Nzoj/lqkMatZZy+q8t/fSCZusUm2yjNkk0rRlYUZG3MOrdhHIJ+r1rRrjWede3BGYHqK1HjGn/ACfKyraVYUIKA9YvAg9UStquZpIjVg0t0HT28pBVqOC9RgaYPKQRaxgvUffBi0/UBl5+kyE7Or4mHgcxjxHviM7Or4xO6+S8fGNlefk29zJZ0s1XnsvuDCNlpggTA3q+4GMYMo1+mEJKkblr7Iiq830v5/gn09YlJf3udK0FNrJTfT3Q/SEUOrFuCr5RgAFoKkDEk19wg+1aXlGvPXsgA4PxGG9XlM/pXAHq/vtjB6cOMbXTFvlkGjDHwjC6bmAnDHtgivSZpcnlj6LeqYHgixdFvVMDCCVp6QRfetDhCh4pCjUYjqWreqKqivPBZiAeTYUCH7QrzjlnhAOucpVnIFUL5OpoAK3nbd1HvjeGMFro5Nq6paDvZz8Y5W3nKdXLZ1NWCjTwjA2laU6z7zAj5iCrUMj634j8xAxEE4g6WwzYTF1qp/5C8Vf8BikGRjU6iaOEyZeZroUXc6VLAg+ERm8RY9NZkjI626ozZj2i0ISzmaoWUFJJUogL1GwEjsrGysVjOj7KqK3NRbznk2mXnzmMTfUAVyWtab4vdLyuQtKCWt6W8ut+vRcTFVwetWQj1TE01lpzqAcaU3DOOSvKr8RxfGcnWWlKOhSjzgCm6REuSsyYyAtSlbyA3ssCCwzyxjMpJlSpblLqtNmNNcXgaFjgMaEUWneY0GmAplMzqpuqaA0ajkgS6caxl9IWu9G7pEI5lMzdTk1piAMKvE1t83qMRWeal4XhFpaLMjLVa4Cox7xHRUJKM8gG4pudNpFZaExX1YItHRI4QyevPQbvlE87KIyqNpL5minRUZOXy/grrLLLEKNpoO0x1HReilmgXlLmgqAwCrQACtfONDhTujmNgc8ot0VNRQbz8MI6bo3WKZKlogkSzdABo5FTtY83EnOMnU+o0qMYRlLDwPYWFSc5yjHbJeSNFhKESV3UDYruvVFDxp4xQaetnJlgZZUjPI9Rw2cYuLPrUn6yWy8VImAe5vAwbb7LKtMosoRyVNxxQkNQ3aE5Y7OusDre8hN5i8mytbTh6lg5Tb9Kg1ikearHGDtYrFyU55bVUihu1GFa4DhuO4iKBlwwJrBZTyjBJGmkSEu1DUFKGnHDLtivMqj0zFe8bx2QFY2cYZg59sFhwvPFMMCu9thXrwwjVQquMWZK9KM5R/uw01hR7MVq9Fu6vuhQQVWGN2DZUJ5eEdW1g1vaXPFnsqJOmqpeapcIEXADHHnV2Rm9IaQafMaY6BCSBdVxMFFAHSoMzU5RlhLMm0m1yiZhdvKKWHPBW6bpObYAmtTWkW1ntt4AvRXN5rl4EgFiRlwjmLeMoVnnjGzOkrOM6SxzkqbXgQOBPexPygYwVb+nhsw7qiGSbIz1uivXgP8AuCLqRp09cnhGBUpVJ6ILLA1yMXOg57CWwVqAEE76HDCvZ3xAui6ChLV4KB7zF1q5q+Jky6HdKLWuFaVoaU28awJn1u14jl/QKQ6NdQ88kkiSwWis1lc3kulb1Tmzc0cK3Tj1RcNMZRRwWFOkBWo+0uYPHEdWUP0voESgZksFlu+UBN4kLU3uOZqOqK6z2CYQAJUw4DNGAHa9AI527u5VKrlp54D9rThGklqKzS1oDG4tSnSJN1b7ZClaGi0PaeEUNqk4dEV4Xce4xv5mpizVrPa6wwW5jdG2pIxPVh1xjn0PL8AQSaHEVzOHugladUp0KSjOO/cwXFlK4qt05LBSmy5YEd9BBtlJU0BwOzPDfBB0UR0WmD94fumHSpRqC9WpUDEAHjWlYMWPULe4lpg98A27sq1vFSlxnsySzNLD1dGeleaDdz3mPLXaOaaSlG7EkjtrDJ8y6rECmW2u7fEdvmHmgbamCahEFyrzcsLgE0exWYGAN4VNDldAN4VphhWNlJnEi9cYL52RunZW6ThgcYyiC6hb0qj7i4t3mncY2Wq9inSzed7yOiFVNPJm6pN07BWuHbHO9bsadVxm+cNf39w90i6qR1Q54Y1LQpNK9X2htK76HPdFvqzajLnhfNmYEbnA5jDjgR2jdFZIM17TNSdLVpQfyZIZqgi9iHJFNl5aUOFIVma7N8mER75IGAAuVAqBsAWvGOfp2rtq0HF8tL9wxOqq1OSkuEwXXeQZrvNvCocpzaFSi9E1O2t6vHDZHOrVUHZHULcgIK40ulRsqRzq8Kn3xzzS0ihrHZw4wcxUW4+y4qTQZHaYlSVgpBobw7RjQZjb79sR2BarThF5ZbMqpfNTTBQ2FXpUYcMzxoI25fhYRiaXipv2K1pSktUitTuFOGUKNDo/TzS0CqJIpgbyMSTlXm51wzxrWFGfzd1/LLtcezGMAebhQYBT0RQ07TnBek5N1bK9AC0koxz5qzGu07CcYUqwPMmMqKzDByACVAOBLUxzFaCtccI0S2G/PX/LmZIkSOTW+Al5x5wD0r5w8d0VV3TUYxxx2+xdTUst+5zWecu38Ri80S1ZQoMRUEcQRT8Q/eMQ6Q0VemH6Mt6VRSGrRAWFWF9jSgYsMTsi11J0cgtRImpMKy2vBASqliqjnEANhfyjL1SMKtrzjuWdPqToXGpLPYYlnwBGON0HexBb4A9TRstD6MEqp2kBepVwHeak9cP0bJHlKKBSa4GGWC/MxYgRyKp6WH7i8lVWOwNpAVUL6TKvWK1YeyGgkCIZwrMQbgzdtAo8GMEUi3OxjK7TtouSJhGZF1fWc3R769kYi2SQCQMqfwr8zGl1ktVXVBiE5zAbXYUReuhJp9pY9TQquChNGRVBYDN2vM1d4xXujO25zaXCX8m+3qKilKXcxr2cDG6Mjs/afyiFpGzXZTEYYEr1EsrDsK+Mal9V2r0hdqa51oQ4/iHjAOtth5KVJoa4lWOWdXw7axu6bqVzBr3I9Sr06lvKPOxkllBgQ1aGmWew7YbbJQIqa1FaY4U7onUZ9cNmKCKGO/wcLnzEKyCwRR6HvZq++NtY5xuSjdJ5gRqHzloGFKcOGEUlllgKmQAquOGTV2+sIsdKW9rPLV5EqdOBYcqJShqLdPPAbpNUKMNmeyAnUVqS+GQ/0yemTbWzSNBSAxZ1qJq1oaYGmZvC8OBBHhujMjXVXBSVZrazvgS0ki7XAk7AAK5COi2qUrSiUoQRzSMqbKQOtqS1Zkb7mr5cRMpbJeNdoxHE7BGT1nmi4ssKBQlq44hqED4dkbqcuFSM6f31Rn7XOouQ5pIqKXwpOFDTKuyvnCCyYLkjOaNsBVazRcBoQKeUbgo80HefGCrROJHRAUCijE0Hz47TBKorVIcfeqpPw8YfNsgu4sg+8D7qmNEJe5lqxALLJqK8YUHy5CqAL4y2Bqe4R7GjUjNpZeaGt82zAhSrlgoJcEkXa0pdIrmc4g03rbalF1WXnK3mDmgDnXcc6b6xQ2zTuBEvD7Rz7BAT6QMwpfAqt2v2qtmd0Y7qh4dPW13QRtq0alTQn2f2GTnn2gosxyRUKoY81dmQwAjYfk1sqq1oK1NOTWp24uT1bIzUp+TW9TNqgHCoUmvYa07DG2/J7Z7sma1Dz5gPZcUj8UYOpJRoP5olbNyqF7o0UaeD9bXsaXLPvrBwaBJIpOcekiN2gsD4FYLjmpchMHTGa/BFHeWJ9wjzSFsEpCxzyUekxyA/vKsKW4V5rEgABSScAAFJqeGcZ222pp8wXQaVuyl373O6ox4KOJiutU0L49vmWUqet78dyXQllMyZffEKbzH0phxHYM+HNi1SYEnurfrAjLxIUhh182sFWKyiWioMaZn0icSe0wFrHKBkmYcDLo96t0qoIv0Oyq1EPQhpWl9+fmKpPXLbjsFyrYjOyKasoqaA0GNKVyrwiq1wsxeztTNCJnYvT/dLQBJtbylW6VWpFdt9tqVpiAKi6owxNTt0/KqwGIIcYfaUjHsofGNUW6U1JdiupTeMPucnUUrBWitGNaJqSlNKmrNSt1RiT8OsiG26zclNeX6DFesZqe1Sp7Y3GoGjrsppzZzDReCKfia9wjtqtwlRU49+PqczSoOVfS+3JP8AmGSkphJSsyWyksedMYrRiKnaVOAFBiIhQggEYgioPCNJYV5t7axLd+XcKDsir0lo5lJeUt4HFkGdTmUrhj6PduPP3EXU37nRW1SNPyvgCAiFpON2XUO1aBSVFdrMBhQbSQYLsdlabW66LTpCt5161woeuLizWWXJBpSpzZji1MqndwyEVUqMk8yL61xHGI7me0nox5KVqZiAc4kC+p2kgChTxHHZkLWKE7Qa14gjH+94EdaWMNrToQSmvoPJsf8AbY5D1Ts44boJ0qmXhgyce5ihVCVbHEUI2g4gweEDACo2YVAPjCmWa+AvnAm7xG1evaOs74cZYpG6mkzDWlpHzJJr0T3H5QoGeu+FFugy+J8DNzMuvD5xNKlYV3kr7IU/EwMZ61JLLRczXI5UO7bF1LnyksXPVmd2YyyKcxhcJrU5FTTbEOqy1U1Tjy/wbOkU9NR1ZcR/P/hPonQE+0qLgDGpqSwF0DCrbcSDhnhWN9qbYzKkFCwYibMBIrQ3Tdwrs5scstes09pYlIwlSgKXJfNvby7dJiTicY61qhY+SschCKG4GI4vzj4mAHUZy8GMZBChGHiSlEKtTATpJ2tfl9YK3/8A84LmzAqliQAASa4DCMxpjSVLWvNY8iyigBxDrz2GzJht82I7bbnnMLwoKi7LGNTsr6TeA8Y5+pXjHnnjHdhOFvKWH29yykWRLRRneYyTLtSG5CWxAJCoAL70rjjTupBQ0UtmYzEvMlKG8S7ShWpKk4ld4zw25RBom9LSs10l3OYZjMGe6AGWWlaBAFIBzrSvGNJJnKwDKwZSKgqQQRvBGcHfApzgnp7GDXKLayBIQRUGoOR3xRa4ziJFwAkzHVaAVJUc9+yi07YJ0joSR9IRjLVg6PUMLwBUqVKA4J0nrSlaxDpDRMtbjIGQ31U3XYcyYQrDPDNTh6MYFTjSrLVuW5co7Gf0PNv8yerqVVaClTPqSLkvcKBagUrexNK12FjksCXegJAAUZS1Hmjed54DYIHGgpRIYiYxFaEzZtRXOnOwrQd0ESrAE/Rs44M7TAfbJp2Uhq1SEpeXZEsya8xm9ZNENNtkpUH6VecfRuGjMfusvcI3EmzBECIKKqhRwAFBFRbLyz7Oy0JJmIRvUy75p2yxE2selORlc39I9VTbTe3Z7yIK21WVSjGPsZJ04xm5e5Y2BgZaH7I7CBQjviekZXUi1GjyWrQc9K1yJ54xzxofvxq4smsPAk8oHtFkR+koJ2EjEdRzEZfWafKV1k32WlHfF39RaGo+1iNg3xqrVPEtWdslBJ/pxjmdrkT5jtMdGDMSxrQU3DHcKDsidLOckJvsXuhtOy5BCGYzSyfOWhl12g+jwphnwjWz5SzEKkBlYY7QQd0ctaxP9kdboOvzo0GrOmjIHJzmXk/NYOrGXwoCTd93VlKSy8oaMuzAtKaKFnej3yDW4wu0YbjuYf1HAOdNltjda9xKgNvOWB98dJnyUmLRgrqccQGU7jFbO1dszDGUo9Usv4TE412QlRTOezJyA0KMOtgP4YUbOZqjK2PMA3VU09pSYUT/AMiXuV/48fY4ChPJkHNnHbQVr3kRvLNogWiSiXrl2c4qFvZylIFKj0Yw+hbKZ0+Wi0q0wAVNBhianYMI6zY9H8jSXeDFnR67BgVfEZCg2484RG6cnVjjhI32bpq2qRfMmv4KVNSUvIpnMxZ1WlwLUZvjeNKIHPZHVEWgoMPhFJoez1ms5oRLF1SK0vsAXz3LdH3mi9gHf1NVTHsTpR0xKHTuimYvOR1U3OcGFQbgJBBqLpphjUYCPNBWmygAo/PYD9IQJh4UNBT1cIsdJ865K9Nud+zTnP2Gir9+KXS+rJo3IXSDXyb4AE+iccK7D3wPcEnqS3NkJKS0Tk0uxdTrIjTQWRWNw4lQdo3w5bAqktLLSjt5MhVPEqQVJ40rxjKjRU1cpU0GmStd8VenjDZWgrSVUTEZjQVvzQwJpj5x90PC6n2Ulgd20HzNFno7TMvlGM+dR0rL55AAJNWIIAWholOqLCdpCVMmIizJZAN9uepy6AzzJIPUsVlj1ac/pHVB6MvE95AA7osrZoKW0hpKqq1xU0rSYMVY1zNQK1zETjJzlmf3yV1Y04+h5+hbCPHcKKsaDecB4xzyTyVMJbKcQQJl26ymjLgoyII7IcySTnKves5b3iCH/Gt76jG669jWPpSRynKmapWSGAusCXmNQUUA40Wo+/wMZe36WmTZhcllrgFBIuqMhge/jDTNl7JS7uk/wIgzQ9hNoYhJSKgNGc8oacFF7nN7tsEaNGNKOEUTm5Mdqtbj9KQMxN5XUVJONL231Y6Cpiosur8mWlJagPgRMPOe8DUGu6uwUFIJs1omTFBChAfOJvV4oBs3EnshTaluh4rABrVZps5BJk3cSGcsxUBVPNGAObU9kxmjqTaPSk19Z/5I3sizha5knNjiT1/KJSISnjZCcc8nL7Vqzak/VX+Mtg3gaHwipmqVN1wVO5gVbqoRHZCIhtNjSYKTEVh9oA91cokqnuM6ZymxaRmysJUx1G4Gq+yagRYprPa/Sr1ywfcI0+lNWnIJs850PosxKdh6S+PVGU0rMnyisuYZqPjUlyVfHNSMCPEcImmmRw0PbWe2+l+4sKM6zmpxPjCjE7v4HQx6LFpPWzM6mTkS2SmcgC8wqcACysFruxIFY67Ne4rNtAwG87B2mg7Yr20BY/8ATSf9tflBYmXOSREqA6gIiiuAJUKBsDBSdwjdcVMpyS7AClDGzL+yaIlooBqXzZgzglj0jgRTHdDhMaUwDkvLYhVY9JGPRVqDEHINvoDWsPDzpahpyoR5xl3vJ+sD0lGFWHdTEC6y2gCQyLizqQoGYoK3h1YUO8rHPyhPViS5NqaH6NflZsyd5qnkU4hD5RhwL4f+sRZGBdEIiyJQlmqBFuneKDHrOcEzXCgkmgAqTuAziiXI5A9uliasktz2UsB9kUB/vgd0ExyuVpgvbUtByMxafZlk3aeySeusdThjTc20qOlPusiMeGEBHsIzGK1isZS0EigWaL4xA8otBMGO8XG9qALh3r7S/ONVrfZg1mZsL0siYtcMRgR95Sy/ejGEwcsqmunh9jJWjiRY6N0W06aEBFM3IxurXE9ZyH9I6JZbMstAiC6qigAir1R0dyUgMRz5lHauYB6K9g8SYs580k3E6W05hBx4nYIunLLwNFYGzmLEoPvncPR9YjuGO6HaPwQDK7Veq6SB7o8kgK11cgtTxLHAnecGMeSmuzGXY4vjrFA4/Ce0xHsOFwoUexEcYRCh8RtNAz9x+UOITDsivtliMxSjmW6nY6H4MMeIg1rQNzHqVvlDeUY9FD94gDwqfCHTaGMlM1GUkkTLoOy6TTtL1j2NVcf0gOpa+8woWmPsjQrysljUzJO0tRk7EkACoqWY0VRhtJAjQaF0UJXPehmnM5hBncThvO3PgM5bEAusrVZZiMBTAm8ANvGLW26WUTwXm8nLREmYtdUhg1ajzyeaKY0unbFs/gZYhmtVpuyCgNGmEIMK4ZzOy6G7xGakzh+sUO1AopeRVQZKoDHrz28IktukVnOZjF1GSLdHNTecRi2Z7BsgYzZXpP7K/OIKmtm1uS1dg3RelllOUbmyXNVJNRKdjipriEY4g7CSMiKS682zk7Kyg0aYQg6ji/7oPfGe0s8oyZoHKEmW9OjSpU58Izk7SEx5aS3YssutyuJWoApXMjdXKBd7TjCWpdwr0y3lXlntFrIOTWv97I7Dou08pJlP6SI3eoJjjVed1j3f9xt9Da3SZVnly2SYWRbuAWhpkQS0YEtgt1OjKoouKy02tjcwFpTS8qzqDNahOCqMWcnIKNvXlGK0lrxNfCSglD0jz37BS6PGM/aplZklnq7Hk2csTV+eWxIxyHZE6aTnGL7gx2FSMHOe2E3+xotI6dmznDV5NVxVAa0PpMdrU7Bs3x7o62Tp06XKMxyHYAi8cVzceyDAf0uX9QntTP54s9VrShtSHk0QKsxqguckI2sdhjoYQjCOIoBuTk9zoFomkUVekchsAGbHgKjvAiSRJCime0k5knMmIbGpxduk2NDmq+avZt4kwVFbLSGSec54gdyj4kwrZKLLzcGU3lPEbDwIqD1wPLY3F+1M8C5PuEHw72YxFZp4dQRhsIOYIwIPEGJoCnqZbcooqD01AqcMA68RtG0dUFy3BAIIIORGIMM0IdDSIdChhzwCPI9jwwhhtIUCz7eimhvEjO6rNTgboNDw4wolhjGRmSnPmP2K3yziCdInMqoyzGChVFZYvXV6K3rl4jtxiGZPO89sQvO4mLyBMbFN+rf2TDTYJv1b90DmZEZIhhzzSFim8m5uEUVieq6YywjQW8jk39VvwmM9ArqX+v1Ok6BxU+n5PGzHbD4jbNev4GHwMZ0MeWe1g6fKLWmWgpgBmVUc2UdrEDNhASCpA3kDxgpjW1McwA9PaVR4AxZaxzcR+oP6rLFCXy+7SLb6A2+X/uyv5oP1fsBNqkgspF4khXRjRVY0N0nCoWsVJaNDqJKraWPoym72ZQPcY6M4nudBEeO90EnIAk9Qj0CILeKy2G/m+0bvxiotGBKLJG2or2I1YNEDz+lL9ZvwNBAEMxhQG8hkN6VQg9JDgDvKHzW8Dwzg2FCTwOD2e1qxpkwzVsGHZtHEYQREU+zq4o6husVp1boh+gLvmf7kyn4oWwiebNVRViAOJpA15pnRqiekcHPqg9HrPdtiWXYkU3gvO9I1Zu9qmJxCyMRyZIUUUUH91J3njCiWFDCwc5Nsk/Uf8rfKGfTZG2z/APK8TnVi0eiPaENOq9o9Ee0Ivyivcha3yP8ATD/dmQ385Sf9Kv8AuTIkbVa0+gPaWF/ha0+gvtLC2HywG3W6U0twLMgJRhW/MwqDjnGTU4RuDqpafQHtLGHElk5jijISjDcyG63iIGdRW0WdD0Ce84/L8jZhy6/gYkiOZs9YfGJIFvhHRxfmYRo5KzUrsNe4V+EFav2sLMmsZaTKqnTBNCWcmlCOEDWPC+25CO1iFHvMWmrWgp01HmIoKl6AllHRUDad5MaenrNdv2QI6zL/AKWl3aX5DzpZf9NI7m/mjS6kTBMac4lpLoJaUSoB6bGtTniIzU7QE4YtcHXMlj4xq9RLMUlTa0ryuYIINETIjAwdbWk5RRknlo00QWwdEb3XwN7+GCKQNaMZkobizdykfxRWiTHWjpy/WP4GgiBbV0pXrH/63gpYZiPYUIwoYQoUKFCEKFChQhChQoUIRy786zvrZntt84Y2k531sz22+cXx1Kb65fYP80N/wUx/XL7B/mi7UivSyg/Oc762Z7bfOPDpGd9bM9tvnGh/wS31y+wf5o8/wU5/Wr7J+cLUhtLM8dIzfrZntt84z+kQRNYkk8pzqk1N4UD5/dPaY6AdSH+uX2D84D0pqG7SzdmqXXnILpFWGQrXCoqO2KLiCqU3E22Fd0K8Z9u/yMDNOXrCHiIpx5tdxBxwIoRUHjnEwgA1sdxBpt4+ARLPkn4ug7gxjzRk48mKMcSxzIxJMeSx5N+DIfxD4iJtEWcMhxyY1FN+I7xSLLZPMsGeTWrze7/AQs9vSbvMdH1FB+iKTUlmmHHbzyB7o5+LFx8P6x0rVOXdskofZJ73Y/GCtCMlnIH6xKOiKXuXMDN+lHBG/eZflE6mBpZ8q/BE8S5jSjn2e2pudK9cj/jeCqQHpA0Mr9qvirD4wZDMQoQhGPKwwh0KFChCFChRHOmhVLNkBU7coQiC1aSlyzddqGlcicI8hWSRhVwCzG81aGhOSjqAA7IUS8o25zNdKzvrZntn5x7+eJ/10z2j84shqjP3y/aPyh3+EJ++X7R+UWZRXhlX+eJ/10z2zDhpef8AXTPaMWY1Pn75ftH+WPf8IT98v2j8oWUPpZWfnmf9dM9ox4dMWj65/aMWZ1Rn/Y9r+kCWnQDp0nlD/wBg+UNlEowk3sjH6UTyj1NeUq1ftHp/PtMQyWqornTHrGB8Yt9KaPY1u3SRiCDheFcMe7tims+Vd5Y9VSawEu44k2uMnZ9O1KnCMucBUo81/VHg6/OJNHTirOBtCntF4fKIZWT+ofxKYdYFq7UzujDbmcYot863g01MZefdfYs/pjb/AAEdR1dP+Vkfs1PeKxyoWdo6voH/AMeSP/jT8Igxb6sPIC6y1iGPj+CyEC2b9JNPFB3ID8YIMCWQ4zDvmHwCj4RoXcAnukzzV4TJX4wPjBgEA6UHkmO663ssD8IOBhPgR7ChVhX4iIQMeiGx6DCEemAnPKPTzEIJ+0+YXswJ403GJLRNPQTpHb6C7zx3Df2xLJlBVCrkPHeTvJzrC4ESwoUKGHMANcZnoJ+984cNdJv1aeMUP5snjOVM9hoY1hmj9XM9hvlF+xVuaMa5TPq08Ygtuuc2lAqrXaM/GoihNnfareyflA1uGWyKqz0wbRu6dDXcRjJZQdaNPzJnTZzwvYdwFIg+mLuPeIq70PVoG+NI7GNGEdorBYfTV3HwihJqSd7Me9jBjGK1GwHVFFxNuKyShFKYXZspn7NveIFkWi5NvbFu3vVJN7uz7IJsmUz9mfeIrLTaAizHY0AGPs/1jPRbU218Cqth5z/djW/SE3+BjqOiMJEr9mn4RHF7HOVpalSGUqKEY1wjs2i38jK/Zp+EQcoSck8gHqyXka+P4DgYGsGKk/bmfjYRPAuiW8kDxc97tF/YCsl0il6TMA2o47bppElnmXlVt6g94rD6VgPRR8inBQvatVPuhdhBphriPax6YYY8Voa7nJc/AcTHtIdCHGyEu8Scycyd5iWGCEIYRJChgaFDYHKu1aRlS+m6jhWp7hjFHbtb1GElCeLYDsAx90YA259/gI9Fsbh3CKHcpnRUukQj6tzRWrTs+ZnMKjcvMHhj4xXOxJq2JOZOJ8YrxbW4d0L6cdw8R8Yg6qfJuhbqHpSQeZanYO4Q3kF3DugRbZ9kd5iQW0eie/8ApDa4FumZ5bZKiW7UyViOuhpFIooAOyLPSdsBlkAHnEDPjjs3AxVmMd008JFtBPLyEyehMPBR3sPlGC1htU2dNeRLUsFJYhaktQCpO+kboGkpjvdfBWMUGo1h8tMtUyoDXhLwzqcW6qCnbDWKWqUmDuoqU3GlHu9/kjRar6HMmzS0cm9Qs3Asa3eyOy6FbyEr9mn4RHMBOT0vAxs9VdNy2lrJZ1DqKLXAOtebSu0DCnCsFaWNzB1GjJU4YW0djVX4E0OfJJ2/iMEy+MDaJ/RJ2/iMX9gGw8wFo1v0i+jNfuakwfjgsGBZeE5x6SI3aCynwuwkIOAj2IzDxEcCFCrCMNhDjgYV6GgQhCwIbNtSKaMwBzjyKK06UsxduVfEMVAAZqBcMboNMQTTiIUWeG/ZkdS9zlzSzuPcY8unj3GLIGEYHeCvc7jxGVtI8MWcNKjdDOj8R/EK6seQeZY3DuiC2TZctS8wqijMnD/sxHwWJ1kllldbJgLKOtu6g+MRkxh9atYRaHAlC6iVunEMxO044DhA1k1lnoKXg4+2KnvBrEKlnKW6YPj1ilGbi08e6Oh2v9Cg9It4lUHxgtdwim0Vo+1zXkzJ7KspVvXFwNTW6rA9YbtjTCxjefCI0reUI4ZqpV/EzLDXzAxDgIL+iDeYcLJx8Is8ORdriTaO0xOkkXJjUHmklkPAg7OqOkauT+Us0tjmQSaZVLGvjHMfop3jxjTamfSAWCMvJDMNW7fOxCOidpz6sY1UHPOJAXqlvT0eJHCa/k3EQWjCZLbeWT2heHinjES6SQMEmHk3IqFYjEfZIwPvgmbKDUrXAqwpvBqOz5xqALROph1YhrCDww5LWHxHWGu0MIfeht6KvSWnJMjCY4B9Ec5z2DGMVp3Wd7QCijk5RzFee43ORkOA7zDSko7s029rUrPEV9exXaVtFZ0zk3IS+12mRBYmvjCgG9CjM72tnaR0EOlWqik4phQMOEKFDmoaYbWFChDM9rHNvyi212niXQhEAIwwZmAJPHYO+FCh1yD+o58H6lBo7Qs+efJS2I9KlFHWThG71d1KWSRMnEPMGIAHMUjr6R8IUKE5NlNlZ03FTe7NgprDhChQwUQ6PRChQhM9g6TpmciCXLYKoyoq3scczt40hQokm1wVTpQqbSWQJnYkliSTmWNSeusEWa3zZfQmOvAE07jhChQtTyJ0oNYaQcms1oHnK3rIP4SImXWyf6Mo9jj+KFCiXiSM8rKg/wDU8bWu0HLkh91j72gG16WnzMHmtTctEH7lD4x5ChvEkTjZUY8RAQtMoQMKFEeTSljgVIUKFDYJn//Z"/>
          <p:cNvSpPr>
            <a:spLocks noChangeAspect="1" noChangeArrowheads="1"/>
          </p:cNvSpPr>
          <p:nvPr/>
        </p:nvSpPr>
        <p:spPr bwMode="auto">
          <a:xfrm>
            <a:off x="5111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data:image/jpeg;base64,/9j/4AAQSkZJRgABAQAAAQABAAD/2wCEAAkGBxQTEhUUEhQVFRUXFxcXFxgXFxYUFhQVFxcYGBQXFR0YHCggGBolHBgVITEhJSkrLi4uFx8zODMsNygtLisBCgoKDg0OGhAQGywkICUsLC8sLCwsLCwsLywsNCwsLC8sLCwsLCwsLCwsLCwsLCwsLCwsLCwsLCwsLCwsLCwsLP/AABEIARgAtAMBIgACEQEDEQH/xAAbAAABBQEBAAAAAAAAAAAAAAAEAAIDBQYHAf/EAEoQAAIAAwQFBwgFCgYCAwAAAAECAAMRBBIhMQUGQVFhEyIycYGRoSNCUnKSscHRFFNigrIHFTNDc6LC0uHwFiRUk6PxNINjs8P/xAAaAQABBQEAAAAAAAAAAAAAAAAFAAECAwQG/8QAMBEAAgEDAwIEBQQCAwAAAAAAAAECAwQREiExBUETIjJRYXGBscEzkaHwFEIVI+H/2gAMAwEAAhEDEQA/AApTFr7EDAU3Zw0fqetfeYLZwUe7j1ZVpAqjGT933mOifOwBXG5BbDzh2+8xAgqImtfSHb7zEKNhjxhdxMKsg569ca7V8+V+4/4TGPs826wbMDGkanVi0q02gONxzTdzTE7iopR29iFtTcZ7+46R+mPXHTdGHyadUcvszeWPXHUNHDya9QgXd+lBinyQ244xidaHjZ6QOMYzWYwrdcDTMDaOlElpyXqPviG0Nz4mtWS9R98EbT9QwXv6TIaQ5EJBNMKZ7MxF5ofTySJQTk7xJJJwx3DHPIwNbNPzXJunk1GSpgBU7d5jR/kV3Nx8PCT5b5+gPVClpT15b7JATzphK3yxpSl7YARSldka7SR/zJ9b4xieUqSTnXPfGv0mf8x2iIXcdOn6/g02Dzq+h0+wHya+qIH0ocIk0W3kk9URHpQYRz8f1A3L0mO0gM4xunGjZaRGdIxOmz2wVXBlZBY+g/qxEDEtj6D+qYggjaegEX3rQ6oj2GCFGvBhyGaOl3pbDec92AguRZlF2uJWlDWgFNtIboyUQjbOcadUFqnHugUFSjnnHZ/ZMDWgjCgp4xPOz7/eYgmjLthh2RB6RoNS5/8AmcRjyc38BjPtKMXGpg/zS+pN/A0Vz9LJ035kFWjS8uzs0ya10DZ5zH0VG0xBL/Lg6mi2RSgwFZpD040WlYw35QLSXtjrslgADiwDMfEd0LROpNotNmFoklGqzC4TdYhTSoOWdcDSBVzXWcPZBalTk+Nzoj/lqkMatZZy+q8t/fSCZusUm2yjNkk0rRlYUZG3MOrdhHIJ+r1rRrjWede3BGYHqK1HjGn/ACfKyraVYUIKA9YvAg9UStquZpIjVg0t0HT28pBVqOC9RgaYPKQRaxgvUffBi0/UBl5+kyE7Or4mHgcxjxHviM7Or4xO6+S8fGNlefk29zJZ0s1XnsvuDCNlpggTA3q+4GMYMo1+mEJKkblr7Iiq830v5/gn09YlJf3udK0FNrJTfT3Q/SEUOrFuCr5RgAFoKkDEk19wg+1aXlGvPXsgA4PxGG9XlM/pXAHq/vtjB6cOMbXTFvlkGjDHwjC6bmAnDHtgivSZpcnlj6LeqYHgixdFvVMDCCVp6QRfetDhCh4pCjUYjqWreqKqivPBZiAeTYUCH7QrzjlnhAOucpVnIFUL5OpoAK3nbd1HvjeGMFro5Nq6paDvZz8Y5W3nKdXLZ1NWCjTwjA2laU6z7zAj5iCrUMj634j8xAxEE4g6WwzYTF1qp/5C8Vf8BikGRjU6iaOEyZeZroUXc6VLAg+ERm8RY9NZkjI626ozZj2i0ISzmaoWUFJJUogL1GwEjsrGysVjOj7KqK3NRbznk2mXnzmMTfUAVyWtab4vdLyuQtKCWt6W8ut+vRcTFVwetWQj1TE01lpzqAcaU3DOOSvKr8RxfGcnWWlKOhSjzgCm6REuSsyYyAtSlbyA3ssCCwzyxjMpJlSpblLqtNmNNcXgaFjgMaEUWneY0GmAplMzqpuqaA0ajkgS6caxl9IWu9G7pEI5lMzdTk1piAMKvE1t83qMRWeal4XhFpaLMjLVa4Cox7xHRUJKM8gG4pudNpFZaExX1YItHRI4QyevPQbvlE87KIyqNpL5minRUZOXy/grrLLLEKNpoO0x1HReilmgXlLmgqAwCrQACtfONDhTujmNgc8ot0VNRQbz8MI6bo3WKZKlogkSzdABo5FTtY83EnOMnU+o0qMYRlLDwPYWFSc5yjHbJeSNFhKESV3UDYruvVFDxp4xQaetnJlgZZUjPI9Rw2cYuLPrUn6yWy8VImAe5vAwbb7LKtMosoRyVNxxQkNQ3aE5Y7OusDre8hN5i8mytbTh6lg5Tb9Kg1ikearHGDtYrFyU55bVUihu1GFa4DhuO4iKBlwwJrBZTyjBJGmkSEu1DUFKGnHDLtivMqj0zFe8bx2QFY2cYZg59sFhwvPFMMCu9thXrwwjVQquMWZK9KM5R/uw01hR7MVq9Fu6vuhQQVWGN2DZUJ5eEdW1g1vaXPFnsqJOmqpeapcIEXADHHnV2Rm9IaQafMaY6BCSBdVxMFFAHSoMzU5RlhLMm0m1yiZhdvKKWHPBW6bpObYAmtTWkW1ntt4AvRXN5rl4EgFiRlwjmLeMoVnnjGzOkrOM6SxzkqbXgQOBPexPygYwVb+nhsw7qiGSbIz1uivXgP8AuCLqRp09cnhGBUpVJ6ILLA1yMXOg57CWwVqAEE76HDCvZ3xAui6ChLV4KB7zF1q5q+Jky6HdKLWuFaVoaU28awJn1u14jl/QKQ6NdQ88kkiSwWis1lc3kulb1Tmzc0cK3Tj1RcNMZRRwWFOkBWo+0uYPHEdWUP0voESgZksFlu+UBN4kLU3uOZqOqK6z2CYQAJUw4DNGAHa9AI527u5VKrlp54D9rThGklqKzS1oDG4tSnSJN1b7ZClaGi0PaeEUNqk4dEV4Xce4xv5mpizVrPa6wwW5jdG2pIxPVh1xjn0PL8AQSaHEVzOHugladUp0KSjOO/cwXFlK4qt05LBSmy5YEd9BBtlJU0BwOzPDfBB0UR0WmD94fumHSpRqC9WpUDEAHjWlYMWPULe4lpg98A27sq1vFSlxnsySzNLD1dGeleaDdz3mPLXaOaaSlG7EkjtrDJ8y6rECmW2u7fEdvmHmgbamCahEFyrzcsLgE0exWYGAN4VNDldAN4VphhWNlJnEi9cYL52RunZW6ThgcYyiC6hb0qj7i4t3mncY2Wq9inSzed7yOiFVNPJm6pN07BWuHbHO9bsadVxm+cNf39w90i6qR1Q54Y1LQpNK9X2htK76HPdFvqzajLnhfNmYEbnA5jDjgR2jdFZIM17TNSdLVpQfyZIZqgi9iHJFNl5aUOFIVma7N8mER75IGAAuVAqBsAWvGOfp2rtq0HF8tL9wxOqq1OSkuEwXXeQZrvNvCocpzaFSi9E1O2t6vHDZHOrVUHZHULcgIK40ulRsqRzq8Kn3xzzS0ihrHZw4wcxUW4+y4qTQZHaYlSVgpBobw7RjQZjb79sR2BarThF5ZbMqpfNTTBQ2FXpUYcMzxoI25fhYRiaXipv2K1pSktUitTuFOGUKNDo/TzS0CqJIpgbyMSTlXm51wzxrWFGfzd1/LLtcezGMAebhQYBT0RQ07TnBek5N1bK9AC0koxz5qzGu07CcYUqwPMmMqKzDByACVAOBLUxzFaCtccI0S2G/PX/LmZIkSOTW+Al5x5wD0r5w8d0VV3TUYxxx2+xdTUst+5zWecu38Ri80S1ZQoMRUEcQRT8Q/eMQ6Q0VemH6Mt6VRSGrRAWFWF9jSgYsMTsi11J0cgtRImpMKy2vBASqliqjnEANhfyjL1SMKtrzjuWdPqToXGpLPYYlnwBGON0HexBb4A9TRstD6MEqp2kBepVwHeak9cP0bJHlKKBSa4GGWC/MxYgRyKp6WH7i8lVWOwNpAVUL6TKvWK1YeyGgkCIZwrMQbgzdtAo8GMEUi3OxjK7TtouSJhGZF1fWc3R769kYi2SQCQMqfwr8zGl1ktVXVBiE5zAbXYUReuhJp9pY9TQquChNGRVBYDN2vM1d4xXujO25zaXCX8m+3qKilKXcxr2cDG6Mjs/afyiFpGzXZTEYYEr1EsrDsK+Mal9V2r0hdqa51oQ4/iHjAOtth5KVJoa4lWOWdXw7axu6bqVzBr3I9Sr06lvKPOxkllBgQ1aGmWew7YbbJQIqa1FaY4U7onUZ9cNmKCKGO/wcLnzEKyCwRR6HvZq++NtY5xuSjdJ5gRqHzloGFKcOGEUlllgKmQAquOGTV2+sIsdKW9rPLV5EqdOBYcqJShqLdPPAbpNUKMNmeyAnUVqS+GQ/0yemTbWzSNBSAxZ1qJq1oaYGmZvC8OBBHhujMjXVXBSVZrazvgS0ki7XAk7AAK5COi2qUrSiUoQRzSMqbKQOtqS1Zkb7mr5cRMpbJeNdoxHE7BGT1nmi4ssKBQlq44hqED4dkbqcuFSM6f31Rn7XOouQ5pIqKXwpOFDTKuyvnCCyYLkjOaNsBVazRcBoQKeUbgo80HefGCrROJHRAUCijE0Hz47TBKorVIcfeqpPw8YfNsgu4sg+8D7qmNEJe5lqxALLJqK8YUHy5CqAL4y2Bqe4R7GjUjNpZeaGt82zAhSrlgoJcEkXa0pdIrmc4g03rbalF1WXnK3mDmgDnXcc6b6xQ2zTuBEvD7Rz7BAT6QMwpfAqt2v2qtmd0Y7qh4dPW13QRtq0alTQn2f2GTnn2gosxyRUKoY81dmQwAjYfk1sqq1oK1NOTWp24uT1bIzUp+TW9TNqgHCoUmvYa07DG2/J7Z7sma1Dz5gPZcUj8UYOpJRoP5olbNyqF7o0UaeD9bXsaXLPvrBwaBJIpOcekiN2gsD4FYLjmpchMHTGa/BFHeWJ9wjzSFsEpCxzyUekxyA/vKsKW4V5rEgABSScAAFJqeGcZ222pp8wXQaVuyl373O6ox4KOJiutU0L49vmWUqet78dyXQllMyZffEKbzH0phxHYM+HNi1SYEnurfrAjLxIUhh182sFWKyiWioMaZn0icSe0wFrHKBkmYcDLo96t0qoIv0Oyq1EPQhpWl9+fmKpPXLbjsFyrYjOyKasoqaA0GNKVyrwiq1wsxeztTNCJnYvT/dLQBJtbylW6VWpFdt9tqVpiAKi6owxNTt0/KqwGIIcYfaUjHsofGNUW6U1JdiupTeMPucnUUrBWitGNaJqSlNKmrNSt1RiT8OsiG26zclNeX6DFesZqe1Sp7Y3GoGjrsppzZzDReCKfia9wjtqtwlRU49+PqczSoOVfS+3JP8AmGSkphJSsyWyksedMYrRiKnaVOAFBiIhQggEYgioPCNJYV5t7axLd+XcKDsir0lo5lJeUt4HFkGdTmUrhj6PduPP3EXU37nRW1SNPyvgCAiFpON2XUO1aBSVFdrMBhQbSQYLsdlabW66LTpCt5161woeuLizWWXJBpSpzZji1MqndwyEVUqMk8yL61xHGI7me0nox5KVqZiAc4kC+p2kgChTxHHZkLWKE7Qa14gjH+94EdaWMNrToQSmvoPJsf8AbY5D1Ts44boJ0qmXhgyce5ihVCVbHEUI2g4gweEDACo2YVAPjCmWa+AvnAm7xG1evaOs74cZYpG6mkzDWlpHzJJr0T3H5QoGeu+FFugy+J8DNzMuvD5xNKlYV3kr7IU/EwMZ61JLLRczXI5UO7bF1LnyksXPVmd2YyyKcxhcJrU5FTTbEOqy1U1Tjy/wbOkU9NR1ZcR/P/hPonQE+0qLgDGpqSwF0DCrbcSDhnhWN9qbYzKkFCwYibMBIrQ3Tdwrs5scstes09pYlIwlSgKXJfNvby7dJiTicY61qhY+SschCKG4GI4vzj4mAHUZy8GMZBChGHiSlEKtTATpJ2tfl9YK3/8A84LmzAqliQAASa4DCMxpjSVLWvNY8iyigBxDrz2GzJht82I7bbnnMLwoKi7LGNTsr6TeA8Y5+pXjHnnjHdhOFvKWH29yykWRLRRneYyTLtSG5CWxAJCoAL70rjjTupBQ0UtmYzEvMlKG8S7ShWpKk4ld4zw25RBom9LSs10l3OYZjMGe6AGWWlaBAFIBzrSvGNJJnKwDKwZSKgqQQRvBGcHfApzgnp7GDXKLayBIQRUGoOR3xRa4ziJFwAkzHVaAVJUc9+yi07YJ0joSR9IRjLVg6PUMLwBUqVKA4J0nrSlaxDpDRMtbjIGQ31U3XYcyYQrDPDNTh6MYFTjSrLVuW5co7Gf0PNv8yerqVVaClTPqSLkvcKBagUrexNK12FjksCXegJAAUZS1Hmjed54DYIHGgpRIYiYxFaEzZtRXOnOwrQd0ESrAE/Rs44M7TAfbJp2Uhq1SEpeXZEsya8xm9ZNENNtkpUH6VecfRuGjMfusvcI3EmzBECIKKqhRwAFBFRbLyz7Oy0JJmIRvUy75p2yxE2selORlc39I9VTbTe3Z7yIK21WVSjGPsZJ04xm5e5Y2BgZaH7I7CBQjviekZXUi1GjyWrQc9K1yJ54xzxofvxq4smsPAk8oHtFkR+koJ2EjEdRzEZfWafKV1k32WlHfF39RaGo+1iNg3xqrVPEtWdslBJ/pxjmdrkT5jtMdGDMSxrQU3DHcKDsidLOckJvsXuhtOy5BCGYzSyfOWhl12g+jwphnwjWz5SzEKkBlYY7QQd0ctaxP9kdboOvzo0GrOmjIHJzmXk/NYOrGXwoCTd93VlKSy8oaMuzAtKaKFnej3yDW4wu0YbjuYf1HAOdNltjda9xKgNvOWB98dJnyUmLRgrqccQGU7jFbO1dszDGUo9Usv4TE412QlRTOezJyA0KMOtgP4YUbOZqjK2PMA3VU09pSYUT/AMiXuV/48fY4ChPJkHNnHbQVr3kRvLNogWiSiXrl2c4qFvZylIFKj0Yw+hbKZ0+Wi0q0wAVNBhianYMI6zY9H8jSXeDFnR67BgVfEZCg2484RG6cnVjjhI32bpq2qRfMmv4KVNSUvIpnMxZ1WlwLUZvjeNKIHPZHVEWgoMPhFJoez1ms5oRLF1SK0vsAXz3LdH3mi9gHf1NVTHsTpR0xKHTuimYvOR1U3OcGFQbgJBBqLpphjUYCPNBWmygAo/PYD9IQJh4UNBT1cIsdJ865K9Nud+zTnP2Gir9+KXS+rJo3IXSDXyb4AE+iccK7D3wPcEnqS3NkJKS0Tk0uxdTrIjTQWRWNw4lQdo3w5bAqktLLSjt5MhVPEqQVJ40rxjKjRU1cpU0GmStd8VenjDZWgrSVUTEZjQVvzQwJpj5x90PC6n2Ulgd20HzNFno7TMvlGM+dR0rL55AAJNWIIAWholOqLCdpCVMmIizJZAN9uepy6AzzJIPUsVlj1ac/pHVB6MvE95AA7osrZoKW0hpKqq1xU0rSYMVY1zNQK1zETjJzlmf3yV1Y04+h5+hbCPHcKKsaDecB4xzyTyVMJbKcQQJl26ymjLgoyII7IcySTnKves5b3iCH/Gt76jG669jWPpSRynKmapWSGAusCXmNQUUA40Wo+/wMZe36WmTZhcllrgFBIuqMhge/jDTNl7JS7uk/wIgzQ9hNoYhJSKgNGc8oacFF7nN7tsEaNGNKOEUTm5Mdqtbj9KQMxN5XUVJONL231Y6Cpiosur8mWlJagPgRMPOe8DUGu6uwUFIJs1omTFBChAfOJvV4oBs3EnshTaluh4rABrVZps5BJk3cSGcsxUBVPNGAObU9kxmjqTaPSk19Z/5I3sizha5knNjiT1/KJSISnjZCcc8nL7Vqzak/VX+Mtg3gaHwipmqVN1wVO5gVbqoRHZCIhtNjSYKTEVh9oA91cokqnuM6ZymxaRmysJUx1G4Gq+yagRYprPa/Sr1ywfcI0+lNWnIJs850PosxKdh6S+PVGU0rMnyisuYZqPjUlyVfHNSMCPEcImmmRw0PbWe2+l+4sKM6zmpxPjCjE7v4HQx6LFpPWzM6mTkS2SmcgC8wqcACysFruxIFY67Ne4rNtAwG87B2mg7Yr20BY/8ATSf9tflBYmXOSREqA6gIiiuAJUKBsDBSdwjdcVMpyS7AClDGzL+yaIlooBqXzZgzglj0jgRTHdDhMaUwDkvLYhVY9JGPRVqDEHINvoDWsPDzpahpyoR5xl3vJ+sD0lGFWHdTEC6y2gCQyLizqQoGYoK3h1YUO8rHPyhPViS5NqaH6NflZsyd5qnkU4hD5RhwL4f+sRZGBdEIiyJQlmqBFuneKDHrOcEzXCgkmgAqTuAziiXI5A9uliasktz2UsB9kUB/vgd0ExyuVpgvbUtByMxafZlk3aeySeusdThjTc20qOlPusiMeGEBHsIzGK1isZS0EigWaL4xA8otBMGO8XG9qALh3r7S/ONVrfZg1mZsL0siYtcMRgR95Sy/ejGEwcsqmunh9jJWjiRY6N0W06aEBFM3IxurXE9ZyH9I6JZbMstAiC6qigAir1R0dyUgMRz5lHauYB6K9g8SYs580k3E6W05hBx4nYIunLLwNFYGzmLEoPvncPR9YjuGO6HaPwQDK7Veq6SB7o8kgK11cgtTxLHAnecGMeSmuzGXY4vjrFA4/Ce0xHsOFwoUexEcYRCh8RtNAz9x+UOITDsivtliMxSjmW6nY6H4MMeIg1rQNzHqVvlDeUY9FD94gDwqfCHTaGMlM1GUkkTLoOy6TTtL1j2NVcf0gOpa+8woWmPsjQrysljUzJO0tRk7EkACoqWY0VRhtJAjQaF0UJXPehmnM5hBncThvO3PgM5bEAusrVZZiMBTAm8ANvGLW26WUTwXm8nLREmYtdUhg1ajzyeaKY0unbFs/gZYhmtVpuyCgNGmEIMK4ZzOy6G7xGakzh+sUO1AopeRVQZKoDHrz28IktukVnOZjF1GSLdHNTecRi2Z7BsgYzZXpP7K/OIKmtm1uS1dg3RelllOUbmyXNVJNRKdjipriEY4g7CSMiKS682zk7Kyg0aYQg6ji/7oPfGe0s8oyZoHKEmW9OjSpU58Izk7SEx5aS3YssutyuJWoApXMjdXKBd7TjCWpdwr0y3lXlntFrIOTWv97I7Dou08pJlP6SI3eoJjjVed1j3f9xt9Da3SZVnly2SYWRbuAWhpkQS0YEtgt1OjKoouKy02tjcwFpTS8qzqDNahOCqMWcnIKNvXlGK0lrxNfCSglD0jz37BS6PGM/aplZklnq7Hk2csTV+eWxIxyHZE6aTnGL7gx2FSMHOe2E3+xotI6dmznDV5NVxVAa0PpMdrU7Bs3x7o62Tp06XKMxyHYAi8cVzceyDAf0uX9QntTP54s9VrShtSHk0QKsxqguckI2sdhjoYQjCOIoBuTk9zoFomkUVekchsAGbHgKjvAiSRJCime0k5knMmIbGpxduk2NDmq+avZt4kwVFbLSGSec54gdyj4kwrZKLLzcGU3lPEbDwIqD1wPLY3F+1M8C5PuEHw72YxFZp4dQRhsIOYIwIPEGJoCnqZbcooqD01AqcMA68RtG0dUFy3BAIIIORGIMM0IdDSIdChhzwCPI9jwwhhtIUCz7eimhvEjO6rNTgboNDw4wolhjGRmSnPmP2K3yziCdInMqoyzGChVFZYvXV6K3rl4jtxiGZPO89sQvO4mLyBMbFN+rf2TDTYJv1b90DmZEZIhhzzSFim8m5uEUVieq6YywjQW8jk39VvwmM9ArqX+v1Ok6BxU+n5PGzHbD4jbNev4GHwMZ0MeWe1g6fKLWmWgpgBmVUc2UdrEDNhASCpA3kDxgpjW1McwA9PaVR4AxZaxzcR+oP6rLFCXy+7SLb6A2+X/uyv5oP1fsBNqkgspF4khXRjRVY0N0nCoWsVJaNDqJKraWPoym72ZQPcY6M4nudBEeO90EnIAk9Qj0CILeKy2G/m+0bvxiotGBKLJG2or2I1YNEDz+lL9ZvwNBAEMxhQG8hkN6VQg9JDgDvKHzW8Dwzg2FCTwOD2e1qxpkwzVsGHZtHEYQREU+zq4o6husVp1boh+gLvmf7kyn4oWwiebNVRViAOJpA15pnRqiekcHPqg9HrPdtiWXYkU3gvO9I1Zu9qmJxCyMRyZIUUUUH91J3njCiWFDCwc5Nsk/Uf8rfKGfTZG2z/APK8TnVi0eiPaENOq9o9Ee0Ivyivcha3yP8ATD/dmQ385Sf9Kv8AuTIkbVa0+gPaWF/ha0+gvtLC2HywG3W6U0twLMgJRhW/MwqDjnGTU4RuDqpafQHtLGHElk5jijISjDcyG63iIGdRW0WdD0Ce84/L8jZhy6/gYkiOZs9YfGJIFvhHRxfmYRo5KzUrsNe4V+EFav2sLMmsZaTKqnTBNCWcmlCOEDWPC+25CO1iFHvMWmrWgp01HmIoKl6AllHRUDad5MaenrNdv2QI6zL/AKWl3aX5DzpZf9NI7m/mjS6kTBMac4lpLoJaUSoB6bGtTniIzU7QE4YtcHXMlj4xq9RLMUlTa0ryuYIINETIjAwdbWk5RRknlo00QWwdEb3XwN7+GCKQNaMZkobizdykfxRWiTHWjpy/WP4GgiBbV0pXrH/63gpYZiPYUIwoYQoUKFCEKFChQhChQoUIRy786zvrZntt84Y2k531sz22+cXx1Kb65fYP80N/wUx/XL7B/mi7UivSyg/Oc762Z7bfOPDpGd9bM9tvnGh/wS31y+wf5o8/wU5/Wr7J+cLUhtLM8dIzfrZntt84z+kQRNYkk8pzqk1N4UD5/dPaY6AdSH+uX2D84D0pqG7SzdmqXXnILpFWGQrXCoqO2KLiCqU3E22Fd0K8Z9u/yMDNOXrCHiIpx5tdxBxwIoRUHjnEwgA1sdxBpt4+ARLPkn4ug7gxjzRk48mKMcSxzIxJMeSx5N+DIfxD4iJtEWcMhxyY1FN+I7xSLLZPMsGeTWrze7/AQs9vSbvMdH1FB+iKTUlmmHHbzyB7o5+LFx8P6x0rVOXdskofZJ73Y/GCtCMlnIH6xKOiKXuXMDN+lHBG/eZflE6mBpZ8q/BE8S5jSjn2e2pudK9cj/jeCqQHpA0Mr9qvirD4wZDMQoQhGPKwwh0KFChCFChRHOmhVLNkBU7coQiC1aSlyzddqGlcicI8hWSRhVwCzG81aGhOSjqAA7IUS8o25zNdKzvrZntn5x7+eJ/10z2j84shqjP3y/aPyh3+EJ++X7R+UWZRXhlX+eJ/10z2zDhpef8AXTPaMWY1Pn75ftH+WPf8IT98v2j8oWUPpZWfnmf9dM9ox4dMWj65/aMWZ1Rn/Y9r+kCWnQDp0nlD/wBg+UNlEowk3sjH6UTyj1NeUq1ftHp/PtMQyWqornTHrGB8Yt9KaPY1u3SRiCDheFcMe7tims+Vd5Y9VSawEu44k2uMnZ9O1KnCMucBUo81/VHg6/OJNHTirOBtCntF4fKIZWT+ofxKYdYFq7UzujDbmcYot863g01MZefdfYs/pjb/AAEdR1dP+Vkfs1PeKxyoWdo6voH/AMeSP/jT8Igxb6sPIC6y1iGPj+CyEC2b9JNPFB3ID8YIMCWQ4zDvmHwCj4RoXcAnukzzV4TJX4wPjBgEA6UHkmO663ssD8IOBhPgR7ChVhX4iIQMeiGx6DCEemAnPKPTzEIJ+0+YXswJ403GJLRNPQTpHb6C7zx3Df2xLJlBVCrkPHeTvJzrC4ESwoUKGHMANcZnoJ+984cNdJv1aeMUP5snjOVM9hoY1hmj9XM9hvlF+xVuaMa5TPq08Ygtuuc2lAqrXaM/GoihNnfareyflA1uGWyKqz0wbRu6dDXcRjJZQdaNPzJnTZzwvYdwFIg+mLuPeIq70PVoG+NI7GNGEdorBYfTV3HwihJqSd7Me9jBjGK1GwHVFFxNuKyShFKYXZspn7NveIFkWi5NvbFu3vVJN7uz7IJsmUz9mfeIrLTaAizHY0AGPs/1jPRbU218Cqth5z/djW/SE3+BjqOiMJEr9mn4RHF7HOVpalSGUqKEY1wjs2i38jK/Zp+EQcoSck8gHqyXka+P4DgYGsGKk/bmfjYRPAuiW8kDxc97tF/YCsl0il6TMA2o47bppElnmXlVt6g94rD6VgPRR8inBQvatVPuhdhBphriPax6YYY8Voa7nJc/AcTHtIdCHGyEu8Scycyd5iWGCEIYRJChgaFDYHKu1aRlS+m6jhWp7hjFHbtb1GElCeLYDsAx90YA259/gI9Fsbh3CKHcpnRUukQj6tzRWrTs+ZnMKjcvMHhj4xXOxJq2JOZOJ8YrxbW4d0L6cdw8R8Yg6qfJuhbqHpSQeZanYO4Q3kF3DugRbZ9kd5iQW0eie/8ApDa4FumZ5bZKiW7UyViOuhpFIooAOyLPSdsBlkAHnEDPjjs3AxVmMd008JFtBPLyEyehMPBR3sPlGC1htU2dNeRLUsFJYhaktQCpO+kboGkpjvdfBWMUGo1h8tMtUyoDXhLwzqcW6qCnbDWKWqUmDuoqU3GlHu9/kjRar6HMmzS0cm9Qs3Asa3eyOy6FbyEr9mn4RHMBOT0vAxs9VdNy2lrJZ1DqKLXAOtebSu0DCnCsFaWNzB1GjJU4YW0djVX4E0OfJJ2/iMEy+MDaJ/RJ2/iMX9gGw8wFo1v0i+jNfuakwfjgsGBZeE5x6SI3aCynwuwkIOAj2IzDxEcCFCrCMNhDjgYV6GgQhCwIbNtSKaMwBzjyKK06UsxduVfEMVAAZqBcMboNMQTTiIUWeG/ZkdS9zlzSzuPcY8unj3GLIGEYHeCvc7jxGVtI8MWcNKjdDOj8R/EK6seQeZY3DuiC2TZctS8wqijMnD/sxHwWJ1kllldbJgLKOtu6g+MRkxh9atYRaHAlC6iVunEMxO044DhA1k1lnoKXg4+2KnvBrEKlnKW6YPj1ilGbi08e6Oh2v9Cg9It4lUHxgtdwim0Vo+1zXkzJ7KspVvXFwNTW6rA9YbtjTCxjefCI0reUI4ZqpV/EzLDXzAxDgIL+iDeYcLJx8Is8ORdriTaO0xOkkXJjUHmklkPAg7OqOkauT+Us0tjmQSaZVLGvjHMfop3jxjTamfSAWCMvJDMNW7fOxCOidpz6sY1UHPOJAXqlvT0eJHCa/k3EQWjCZLbeWT2heHinjES6SQMEmHk3IqFYjEfZIwPvgmbKDUrXAqwpvBqOz5xqALROph1YhrCDww5LWHxHWGu0MIfeht6KvSWnJMjCY4B9Ec5z2DGMVp3Wd7QCijk5RzFee43ORkOA7zDSko7s029rUrPEV9exXaVtFZ0zk3IS+12mRBYmvjCgG9CjM72tnaR0EOlWqik4phQMOEKFDmoaYbWFChDM9rHNvyi212niXQhEAIwwZmAJPHYO+FCh1yD+o58H6lBo7Qs+efJS2I9KlFHWThG71d1KWSRMnEPMGIAHMUjr6R8IUKE5NlNlZ03FTe7NgprDhChQwUQ6PRChQhM9g6TpmciCXLYKoyoq3scczt40hQokm1wVTpQqbSWQJnYkliSTmWNSeusEWa3zZfQmOvAE07jhChQtTyJ0oNYaQcms1oHnK3rIP4SImXWyf6Mo9jj+KFCiXiSM8rKg/wDU8bWu0HLkh91j72gG16WnzMHmtTctEH7lD4x5ChvEkTjZUY8RAQtMoQMKFEeTSljgVIUKFDYJn//Z"/>
          <p:cNvSpPr>
            <a:spLocks noChangeAspect="1" noChangeArrowheads="1"/>
          </p:cNvSpPr>
          <p:nvPr/>
        </p:nvSpPr>
        <p:spPr bwMode="auto">
          <a:xfrm>
            <a:off x="6635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78360" y="227687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620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70205" y="2564904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2616" y="227687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8588" y="2708920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kk-K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88933" y="2996952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4624" y="270892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6-конечная звезда 19"/>
          <p:cNvSpPr/>
          <p:nvPr/>
        </p:nvSpPr>
        <p:spPr>
          <a:xfrm>
            <a:off x="451148" y="2395736"/>
            <a:ext cx="592460" cy="457200"/>
          </a:xfrm>
          <a:prstGeom prst="star16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2544" y="3212976"/>
                <a:ext cx="3847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х = 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620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25 : 100 = 155 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544" y="3212976"/>
                <a:ext cx="384752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170" t="-11628" r="-253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462968" y="3645024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620 – 155 = 465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6-конечная звезда 22"/>
          <p:cNvSpPr/>
          <p:nvPr/>
        </p:nvSpPr>
        <p:spPr>
          <a:xfrm>
            <a:off x="395536" y="4293096"/>
            <a:ext cx="592460" cy="457200"/>
          </a:xfrm>
          <a:prstGeom prst="star16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0456" y="4293096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5% = 0,25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31640" y="4725144"/>
                <a:ext cx="2719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620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0,25 = 155  </a:t>
                </a:r>
                <a:endParaRPr lang="ru-RU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25144"/>
                <a:ext cx="271901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484" t="-11628" r="-381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31640" y="5210036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620 – 155 = 465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32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6" grpId="0"/>
      <p:bldP spid="17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4" name="TextBox 21"/>
          <p:cNvSpPr txBox="1">
            <a:spLocks noChangeArrowheads="1"/>
          </p:cNvSpPr>
          <p:nvPr/>
        </p:nvSpPr>
        <p:spPr bwMode="auto">
          <a:xfrm>
            <a:off x="390277" y="388516"/>
            <a:ext cx="83581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Дүкөндөгү </a:t>
            </a: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көйнөктүн баасы </a:t>
            </a:r>
            <a:r>
              <a:rPr lang="kk-KZ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2400</a:t>
            </a: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сомдон  </a:t>
            </a:r>
          </a:p>
          <a:p>
            <a:pPr eaLnBrk="1" hangingPunct="1"/>
            <a:r>
              <a:rPr lang="kk-KZ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сомго чейин  кымбаттаган. </a:t>
            </a:r>
            <a:endParaRPr lang="kk-KZ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Көйнөктүн </a:t>
            </a: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баасы канча процентке  кымбаттаган?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42174" y="1826667"/>
            <a:ext cx="1980133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</a:p>
        </p:txBody>
      </p:sp>
      <p:pic>
        <p:nvPicPr>
          <p:cNvPr id="32774" name="Picture 6" descr="https://encrypted-tbn3.gstatic.com/images?q=tbn:ANd9GcR9bPYdId-C5MA9x_MDh2gicxTae0FbCO9Z7_Wp-pvmSykU2bp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65" y="2324281"/>
            <a:ext cx="1885950" cy="241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20267" y="5925175"/>
            <a:ext cx="471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25% ке кымбаттаган.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605" y="2617748"/>
            <a:ext cx="156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2400 сом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727250" y="2905780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78016" y="261774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68605" y="3049796"/>
            <a:ext cx="156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3000 сом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747845" y="3337828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44699" y="3049796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93975" y="3553852"/>
                <a:ext cx="43861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 =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3000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100 : 2400 = 125  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75" y="3553852"/>
                <a:ext cx="438613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21" t="-11628" r="-208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99011" y="4255176"/>
            <a:ext cx="344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125% – 100% = 25%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33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44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1" grpId="0"/>
      <p:bldP spid="32" grpId="0"/>
      <p:bldP spid="34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1978149"/>
            <a:ext cx="449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Баштапкы баасы </a:t>
            </a:r>
            <a:r>
              <a:rPr lang="kk-KZ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3000 сом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528" y="2621086"/>
            <a:ext cx="4443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Акыркы баасы –    2400 сом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3265165"/>
            <a:ext cx="4518353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Канча процентке азайган?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5393" y="1978149"/>
            <a:ext cx="3185039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dirty="0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3000 сом   –   100%</a:t>
            </a:r>
            <a:endParaRPr lang="ru-RU" sz="2800" b="1" dirty="0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633" y="2621086"/>
            <a:ext cx="3185039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dirty="0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24 00сом   –      </a:t>
            </a:r>
            <a:r>
              <a:rPr lang="kk-KZ" sz="2800" b="1" i="1" dirty="0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kk-KZ" sz="2800" b="1" dirty="0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0" y="204958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155428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3" y="5015135"/>
            <a:ext cx="3602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3600" b="1" dirty="0" smtClean="0">
                <a:solidFill>
                  <a:srgbClr val="2626CC"/>
                </a:solidFill>
                <a:latin typeface="Times New Roman" pitchFamily="18" charset="0"/>
                <a:cs typeface="Times New Roman" pitchFamily="18" charset="0"/>
              </a:rPr>
              <a:t>100%-80%</a:t>
            </a:r>
            <a:r>
              <a:rPr lang="en-US" sz="3600" b="1" dirty="0" smtClean="0">
                <a:solidFill>
                  <a:srgbClr val="2626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3600" b="1" dirty="0" smtClean="0">
                <a:solidFill>
                  <a:srgbClr val="2626CC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lang="ru-RU" sz="3600" b="1" dirty="0" smtClean="0">
              <a:solidFill>
                <a:srgbClr val="262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034875"/>
              </p:ext>
            </p:extLst>
          </p:nvPr>
        </p:nvGraphicFramePr>
        <p:xfrm>
          <a:off x="500063" y="3798739"/>
          <a:ext cx="78041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Формула" r:id="rId3" imgW="1726451" imgH="393529" progId="Equation.3">
                  <p:embed/>
                </p:oleObj>
              </mc:Choice>
              <mc:Fallback>
                <p:oleObj name="Формула" r:id="rId3" imgW="172645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798739"/>
                        <a:ext cx="780415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Заголовок 19"/>
          <p:cNvSpPr>
            <a:spLocks noGrp="1"/>
          </p:cNvSpPr>
          <p:nvPr>
            <p:ph type="title"/>
          </p:nvPr>
        </p:nvSpPr>
        <p:spPr>
          <a:xfrm>
            <a:off x="321691" y="485800"/>
            <a:ext cx="8786813" cy="1143000"/>
          </a:xfrm>
        </p:spPr>
        <p:txBody>
          <a:bodyPr/>
          <a:lstStyle/>
          <a:p>
            <a:pPr algn="l"/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Дүкөндөгү көйнөктүн баасы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 сомдон  2400 сомго чейин  арзандаган. </a:t>
            </a:r>
            <a:b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Көйнөктүн баасы канча процентке арзандаган?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2710" y="6002124"/>
            <a:ext cx="443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% ке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арзандаган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34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nimBg="1" autoUpdateAnimBg="0"/>
      <p:bldP spid="8" grpId="0" animBg="1" autoUpdateAnimBg="0"/>
      <p:bldP spid="9" grpId="0" animBg="1" autoUpdateAnimBg="0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28476" y="380914"/>
            <a:ext cx="7903964" cy="906463"/>
          </a:xfr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CC"/>
            </a:solidFill>
          </a:ln>
        </p:spPr>
        <p:txBody>
          <a:bodyPr/>
          <a:lstStyle/>
          <a:p>
            <a:r>
              <a:rPr lang="kk-KZ" sz="28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Калемдин баасы </a:t>
            </a:r>
            <a:r>
              <a:rPr lang="kk-KZ" sz="28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kk-KZ" sz="28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сомдон  </a:t>
            </a:r>
            <a:r>
              <a:rPr lang="kk-KZ" sz="28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kk-KZ" sz="28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сомго көбөйсүн. Калемдин наркы канча процентке көбөйгөн?</a:t>
            </a:r>
            <a:endParaRPr lang="ru-RU" sz="2800" dirty="0" smtClean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357313"/>
          <a:ext cx="8715375" cy="5214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3641"/>
                <a:gridCol w="2300867"/>
                <a:gridCol w="2300867"/>
              </a:tblGrid>
              <a:tr h="8691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  <a:tr h="8691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  <a:tr h="869156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</a:tr>
              <a:tr h="8691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/>
                    </a:p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  <a:tr h="869156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  <a:tr h="8691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1500188"/>
            <a:ext cx="274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Баштапкы баасы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6313" y="1500188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24 сом</a:t>
            </a:r>
            <a:endParaRPr lang="ru-RU" sz="2800" b="1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2428875"/>
            <a:ext cx="2538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Акыркы баасы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2357438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30 сом</a:t>
            </a:r>
            <a:endParaRPr lang="ru-RU" sz="2800" b="1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6313" y="321468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30-24</a:t>
            </a:r>
            <a:r>
              <a:rPr lang="en-US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4462" y="3929063"/>
            <a:ext cx="44275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Көбөйгөн санды баштапкы </a:t>
            </a:r>
          </a:p>
          <a:p>
            <a:pPr eaLnBrk="1" hangingPunct="1"/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баага бөлүү керек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000625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29063"/>
            <a:ext cx="1657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5750" y="2928938"/>
            <a:ext cx="3849688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Баанын канча сомго </a:t>
            </a:r>
          </a:p>
          <a:p>
            <a:pPr eaLnBrk="1" hangingPunct="1"/>
            <a:r>
              <a:rPr lang="kk-K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көбөйгөнүн табуу керек</a:t>
            </a:r>
            <a:endParaRPr lang="ru-RU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86313" y="1500188"/>
            <a:ext cx="1209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сом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35650" y="3205163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0063" y="4714875"/>
            <a:ext cx="3756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 катышты процент </a:t>
            </a:r>
          </a:p>
          <a:p>
            <a:pPr eaLnBrk="1" hangingPunct="1"/>
            <a:r>
              <a:rPr lang="kk-K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түрүндө туюнтуу керек</a:t>
            </a:r>
            <a:endParaRPr lang="ru-RU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86250" y="5572125"/>
            <a:ext cx="22526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Көбөйүүнүн </a:t>
            </a:r>
          </a:p>
          <a:p>
            <a:pPr eaLnBrk="1" hangingPunct="1"/>
            <a:r>
              <a:rPr lang="kk-KZ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проценти </a:t>
            </a:r>
            <a:r>
              <a:rPr lang="kk-KZ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endParaRPr lang="ru-RU" sz="3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smtClean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43750" y="1500188"/>
            <a:ext cx="1209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30 сом</a:t>
            </a:r>
            <a:endParaRPr lang="ru-RU" sz="2800" b="1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72313" y="2357438"/>
            <a:ext cx="1500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24 сом</a:t>
            </a:r>
            <a:endParaRPr lang="ru-RU" sz="2800" b="1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solidFill>
                <a:srgbClr val="1E1EA2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00875" y="3286125"/>
            <a:ext cx="1408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30-24</a:t>
            </a:r>
            <a:r>
              <a:rPr lang="en-US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2800" b="1" smtClean="0">
                <a:solidFill>
                  <a:srgbClr val="1E1EA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smtClean="0">
              <a:solidFill>
                <a:srgbClr val="1E1EA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072438" y="32861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143750" y="1500188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сом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929063"/>
            <a:ext cx="1447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6" name="Rectangle 11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00625"/>
            <a:ext cx="176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8625" y="3000375"/>
            <a:ext cx="3903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Баанын канчага</a:t>
            </a:r>
          </a:p>
          <a:p>
            <a:pPr eaLnBrk="1" hangingPunct="1"/>
            <a:r>
              <a:rPr lang="kk-KZ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азайганын  табуу керек </a:t>
            </a:r>
            <a:endParaRPr lang="ru-RU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14313" y="3929063"/>
            <a:ext cx="3863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 чоңдукту баштапкы</a:t>
            </a:r>
          </a:p>
          <a:p>
            <a:pPr eaLnBrk="1" hangingPunct="1"/>
            <a:r>
              <a:rPr lang="kk-KZ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баага бөлгүлө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00813" y="5643563"/>
            <a:ext cx="2466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Азаюунун</a:t>
            </a:r>
          </a:p>
          <a:p>
            <a:pPr eaLnBrk="1" hangingPunct="1"/>
            <a:r>
              <a:rPr lang="kk-KZ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проценти 20%</a:t>
            </a:r>
          </a:p>
          <a:p>
            <a:pPr eaLnBrk="1" hangingPunct="1"/>
            <a:endParaRPr 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35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1" grpId="1"/>
      <p:bldP spid="22" grpId="0"/>
      <p:bldP spid="22" grpId="1"/>
      <p:bldP spid="27" grpId="0"/>
      <p:bldP spid="28" grpId="0"/>
      <p:bldP spid="29" grpId="0"/>
      <p:bldP spid="31" grpId="0"/>
      <p:bldP spid="39" grpId="0"/>
      <p:bldP spid="40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5899" y="188640"/>
            <a:ext cx="8244533" cy="10081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Зоопаркта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тоту куш бар. Алардын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46%</a:t>
            </a:r>
            <a:r>
              <a:rPr lang="ru-RU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үйлөй алышат.  Канча тоту куш сүйлөй алат?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71987" y="1196752"/>
            <a:ext cx="1980133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141" y="6093741"/>
            <a:ext cx="548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368 тоту куш сүйлөй алат.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9" name="Picture 15" descr="http://animashky.ru/flist/objiv/31/3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59" y="3429000"/>
            <a:ext cx="991137" cy="15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1" name="Picture 17" descr="http://animashky.ru/flist/objiv/31/2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5" y="1685863"/>
            <a:ext cx="1122533" cy="15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http://animashky.ru/flist/objiv/31/2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7569"/>
            <a:ext cx="1851018" cy="13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http://animashky.ru/flist/objiv/31/25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35962"/>
            <a:ext cx="1211684" cy="17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7" name="Picture 23" descr="http://animashky.ru/flist/objiv/31/21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1152525" cy="12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4344" y="247373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800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72909" y="2761764"/>
            <a:ext cx="139368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38600" y="247373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1494" y="2905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98440" y="3193812"/>
            <a:ext cx="139368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32741" y="290578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46%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6-конечная звезда 18"/>
          <p:cNvSpPr/>
          <p:nvPr/>
        </p:nvSpPr>
        <p:spPr>
          <a:xfrm>
            <a:off x="379140" y="2088540"/>
            <a:ext cx="592460" cy="457200"/>
          </a:xfrm>
          <a:prstGeom prst="star16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5616" y="3409836"/>
                <a:ext cx="3847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ru-RU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800 </a:t>
                </a:r>
                <a14:m>
                  <m:oMath xmlns:m="http://schemas.openxmlformats.org/officeDocument/2006/math">
                    <m:r>
                      <a:rPr lang="ru-RU" sz="280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46 : 100 = 368 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09836"/>
                <a:ext cx="384752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170" t="-11628" r="-285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16-конечная звезда 21"/>
          <p:cNvSpPr/>
          <p:nvPr/>
        </p:nvSpPr>
        <p:spPr>
          <a:xfrm>
            <a:off x="395536" y="4273932"/>
            <a:ext cx="592460" cy="457200"/>
          </a:xfrm>
          <a:prstGeom prst="star16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4273932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46% = 0,46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5159" y="4705980"/>
                <a:ext cx="2719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800 </a:t>
                </a:r>
                <a14:m>
                  <m:oMath xmlns:m="http://schemas.openxmlformats.org/officeDocument/2006/math">
                    <m:r>
                      <a:rPr lang="ru-RU" sz="280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0,46 = 368  </a:t>
                </a:r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59" y="4705980"/>
                <a:ext cx="2719014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4709" t="-11628" r="-336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7462" y="176765"/>
            <a:ext cx="247784" cy="288032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FFFF00"/>
                </a:solidFill>
              </a:rPr>
              <a:pPr>
                <a:defRPr/>
              </a:pPr>
              <a:t>36</a:t>
            </a:fld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  <p:bldP spid="15" grpId="0"/>
      <p:bldP spid="16" grpId="0"/>
      <p:bldP spid="18" grpId="0"/>
      <p:bldP spid="19" grpId="0" animBg="1"/>
      <p:bldP spid="20" grpId="0"/>
      <p:bldP spid="22" grpId="0" animBg="1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640"/>
            <a:ext cx="8713663" cy="151216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планетасына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инопланетян келди,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бизге келгиси келгендердин 3,5%ин т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үзөт. </a:t>
            </a:r>
          </a:p>
          <a:p>
            <a:pPr>
              <a:buFont typeface="Wingdings" pitchFamily="2" charset="2"/>
              <a:buNone/>
            </a:pP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Жер планетасына канча инопланетян келгиси келген?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6" name="Picture 12" descr="планета земля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33" y="2881486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17" descr="инопланетянин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60" y="1916832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http://animashky.ru/flist/obmult/20/3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1700808"/>
            <a:ext cx="871761" cy="11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http://animashky.ru/flist/obmult/20/8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22358"/>
            <a:ext cx="876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6" name="Picture 16" descr="http://animashky.ru/flist/obmult/20/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69" y="4712858"/>
            <a:ext cx="952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481333" y="1610643"/>
            <a:ext cx="1980133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617" y="6066541"/>
            <a:ext cx="436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4000 инопланетян.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2545740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140 иноп.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954181" y="2833772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66723" y="2545740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3,5%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468" y="297778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иноп.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974776" y="3265820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64217" y="297778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9720" y="3481844"/>
                <a:ext cx="4116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 =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140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100 : 3,5 = 4000  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0" y="3481844"/>
                <a:ext cx="411683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959" t="-11628" r="-221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7462" y="176765"/>
            <a:ext cx="247784" cy="288032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FFFF00"/>
                </a:solidFill>
              </a:rPr>
              <a:pPr>
                <a:defRPr/>
              </a:pPr>
              <a:t>37</a:t>
            </a:fld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5" y="643815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7" grpId="0"/>
      <p:bldP spid="28" grpId="0"/>
      <p:bldP spid="30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88640"/>
            <a:ext cx="9156136" cy="22320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     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Спорттук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мелдештин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финалына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мультфильмдеги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каармандардын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ru-RU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катышты,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алардын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kk-KZ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орундарды ээлешти. </a:t>
            </a:r>
          </a:p>
          <a:p>
            <a:pPr>
              <a:buFont typeface="Wingdings" pitchFamily="2" charset="2"/>
              <a:buNone/>
            </a:pP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Мелдеште мультфильмдеги каармандардын канча проценти орундарга ээ болушкан?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5" name="Picture 11" descr="мя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75" y="3371314"/>
            <a:ext cx="1439862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 descr="тасманийский дьяво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2303"/>
            <a:ext cx="1416050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99979" y="2348880"/>
            <a:ext cx="1980133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Чыгаруу: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6076523"/>
            <a:ext cx="618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Жообу: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15% и орундарга ээ болушкан.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1" y="3101414"/>
            <a:ext cx="904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animashky.ru/flist/obmult/25/41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57915"/>
            <a:ext cx="1461607" cy="18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http://animashky.ru/flist/obmult/251/9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6" y="3079033"/>
            <a:ext cx="1362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http://animashky.ru/flist/obmult/251/1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28" y="5062375"/>
            <a:ext cx="1101924" cy="11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http://animashky.ru/flist/obmult/252/37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11" y="4077072"/>
            <a:ext cx="8477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http://animashky.ru/flist/obmult/252/38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49" y="5257954"/>
            <a:ext cx="1174707" cy="11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312180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160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57010" y="3409836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3194" y="3121804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117" y="3553852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24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57010" y="3841884"/>
            <a:ext cx="1393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5202" y="3553852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9720" y="4057908"/>
                <a:ext cx="4035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 =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100 : 160 = 15%  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0" y="4057908"/>
                <a:ext cx="4035079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3021" t="-11765" r="-211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7462" y="176765"/>
            <a:ext cx="247784" cy="288032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FFFF00"/>
                </a:solidFill>
              </a:rPr>
              <a:pPr>
                <a:defRPr/>
              </a:pPr>
              <a:t>38</a:t>
            </a:fld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8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257281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Таблицаны толтургула: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book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1" y="188640"/>
            <a:ext cx="1338263" cy="1404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90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771228"/>
              </p:ext>
            </p:extLst>
          </p:nvPr>
        </p:nvGraphicFramePr>
        <p:xfrm>
          <a:off x="323850" y="1600200"/>
          <a:ext cx="8362950" cy="4925886"/>
        </p:xfrm>
        <a:graphic>
          <a:graphicData uri="http://schemas.openxmlformats.org/drawingml/2006/table">
            <a:tbl>
              <a:tblPr/>
              <a:tblGrid>
                <a:gridCol w="2090738"/>
                <a:gridCol w="2090737"/>
                <a:gridCol w="2090738"/>
                <a:gridCol w="2090737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kumimoji="0" lang="kk-K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өнөкөй бөлчөк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Ондук бөлчөк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3215450" y="21811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276600" y="2276475"/>
            <a:ext cx="57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9109" y="3645024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1571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endParaRPr lang="ru-RU" sz="3200" b="1" dirty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92080" y="1799505"/>
                <a:ext cx="537327" cy="9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799505"/>
                <a:ext cx="537327" cy="9814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76056" y="51571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3200" b="1" dirty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3645024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1,59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60690" y="1862280"/>
                <a:ext cx="1399742" cy="990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𝟓𝟗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0" y="1862280"/>
                <a:ext cx="1399742" cy="990656"/>
              </a:xfrm>
              <a:prstGeom prst="rect">
                <a:avLst/>
              </a:prstGeom>
              <a:blipFill rotWithShape="1">
                <a:blip r:embed="rId4"/>
                <a:stretch>
                  <a:fillRect l="-15217" b="-11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00299" y="260648"/>
            <a:ext cx="432806" cy="443923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39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99792" y="485800"/>
            <a:ext cx="3682752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76256" y="1721869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ru-RU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228788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285972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5" y="342028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9672" y="401185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9672" y="457241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4614" y="1721869"/>
            <a:ext cx="4545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Сандын жүздөн бири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013" y="2287881"/>
            <a:ext cx="4360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Сандын ондон бири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4614" y="2859729"/>
            <a:ext cx="4390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Сандын бештен бири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3350" y="3420289"/>
            <a:ext cx="4630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Сандын төрттөн бири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7758" y="4011857"/>
            <a:ext cx="204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Жарымы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6712" y="4572417"/>
            <a:ext cx="4925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Сандын төрттөн үчү</a:t>
            </a:r>
          </a:p>
        </p:txBody>
      </p:sp>
      <p:pic>
        <p:nvPicPr>
          <p:cNvPr id="22" name="Picture 12" descr="http://animashky.ru/flist/obmult/251/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65" y="5148312"/>
            <a:ext cx="1544107" cy="13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4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9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405" y="836712"/>
            <a:ext cx="9501187" cy="57150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ru-RU" sz="2400" b="1" dirty="0" smtClean="0">
                <a:latin typeface="+mj-lt"/>
              </a:rPr>
              <a:t>     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8% -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0,08;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0,8;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0,008;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0,0008.</a:t>
            </a:r>
          </a:p>
          <a:p>
            <a:pPr>
              <a:buFontTx/>
              <a:buNone/>
              <a:defRPr/>
            </a:pP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0,269 –бул: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269%;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2,69%;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26,9%;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0,269%. </a:t>
            </a:r>
          </a:p>
          <a:p>
            <a:pPr>
              <a:buFontTx/>
              <a:buNone/>
              <a:defRPr/>
            </a:pP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Класстагы окуучулардын 25% ти  бул: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класстагы окуучулардын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жарымы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өрттөн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бир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бөлүгү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бештен бир б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өлүгү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жыйырма бештен бир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өлүгү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0,05 – бул: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5%;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50%;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500%;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0,5%.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    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521167"/>
            <a:ext cx="1200150" cy="500062"/>
          </a:xfrm>
          <a:prstGeom prst="roundRect">
            <a:avLst/>
          </a:pr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3789040"/>
            <a:ext cx="501203" cy="500062"/>
          </a:xfrm>
          <a:prstGeom prst="roundRect">
            <a:avLst/>
          </a:pr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201" y="5324958"/>
            <a:ext cx="661941" cy="566912"/>
          </a:xfrm>
          <a:prstGeom prst="roundRect">
            <a:avLst/>
          </a:pr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2648787"/>
            <a:ext cx="1584176" cy="500062"/>
          </a:xfrm>
          <a:prstGeom prst="roundRect">
            <a:avLst/>
          </a:pr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2174" y="271764"/>
            <a:ext cx="432806" cy="443923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40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486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2285991"/>
            <a:ext cx="8313610" cy="10715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Проценттин  аныктамасы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552" y="1052736"/>
            <a:ext cx="8143875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бул  негизги  математикалык  </a:t>
            </a:r>
          </a:p>
          <a:p>
            <a:pPr>
              <a:defRPr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түшүнүктөрдүн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бири.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21204" y="3503910"/>
            <a:ext cx="80992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Мисалы:</a:t>
            </a:r>
            <a:r>
              <a:rPr lang="ru-RU" sz="32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Лотереяга катышкан  ар бир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катышуучунун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си байге  алды.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322420" y="4656038"/>
            <a:ext cx="5049780" cy="107721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дүн  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си  же   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адамдын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өөсү   -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7%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07186"/>
              </p:ext>
            </p:extLst>
          </p:nvPr>
        </p:nvGraphicFramePr>
        <p:xfrm>
          <a:off x="6948264" y="4909990"/>
          <a:ext cx="1512168" cy="13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Clip" r:id="rId4" imgW="2255838" imgH="3173413" progId="MS_ClipArt_Gallery.2">
                  <p:embed/>
                </p:oleObj>
              </mc:Choice>
              <mc:Fallback>
                <p:oleObj name="Clip" r:id="rId4" imgW="2255838" imgH="317341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909990"/>
                        <a:ext cx="1512168" cy="1333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0035" y="2279774"/>
            <a:ext cx="824217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   деген сөз  латындын   </a:t>
            </a:r>
            <a:r>
              <a:rPr lang="en-US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procentum</a:t>
            </a:r>
            <a:r>
              <a:rPr lang="ru-RU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жүздөн</a:t>
            </a:r>
            <a:r>
              <a:rPr lang="ru-RU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же  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«100 </a:t>
            </a:r>
            <a:r>
              <a:rPr lang="ru-RU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kk-KZ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  <p:bldP spid="204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 descr="Пергамен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169461"/>
              </p:ext>
            </p:extLst>
          </p:nvPr>
        </p:nvGraphicFramePr>
        <p:xfrm>
          <a:off x="4644008" y="1714500"/>
          <a:ext cx="25971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" name="Формула" r:id="rId3" imgW="634725" imgH="393529" progId="Equation.3">
                  <p:embed/>
                </p:oleObj>
              </mc:Choice>
              <mc:Fallback>
                <p:oleObj name="Формула" r:id="rId3" imgW="634725" imgH="393529" progId="Equation.3">
                  <p:embed/>
                  <p:pic>
                    <p:nvPicPr>
                      <p:cNvPr id="0" name="Object 4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714500"/>
                        <a:ext cx="2597150" cy="128587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 descr="Пергамен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2721"/>
              </p:ext>
            </p:extLst>
          </p:nvPr>
        </p:nvGraphicFramePr>
        <p:xfrm>
          <a:off x="1763688" y="3143250"/>
          <a:ext cx="24828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" name="Формула" r:id="rId6" imgW="583920" imgH="393480" progId="Equation.3">
                  <p:embed/>
                </p:oleObj>
              </mc:Choice>
              <mc:Fallback>
                <p:oleObj name="Формула" r:id="rId6" imgW="583920" imgH="393480" progId="Equation.3">
                  <p:embed/>
                  <p:pic>
                    <p:nvPicPr>
                      <p:cNvPr id="0" name="Object 10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143250"/>
                        <a:ext cx="2482850" cy="167322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2" descr="Пергамент"/>
          <p:cNvGraphicFramePr>
            <a:graphicFrameLocks noChangeAspect="1"/>
          </p:cNvGraphicFramePr>
          <p:nvPr/>
        </p:nvGraphicFramePr>
        <p:xfrm>
          <a:off x="1643063" y="5072063"/>
          <a:ext cx="313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" name="Формула" r:id="rId8" imgW="736600" imgH="203200" progId="Equation.3">
                  <p:embed/>
                </p:oleObj>
              </mc:Choice>
              <mc:Fallback>
                <p:oleObj name="Формула" r:id="rId8" imgW="736600" imgH="203200" progId="Equation.3">
                  <p:embed/>
                  <p:pic>
                    <p:nvPicPr>
                      <p:cNvPr id="0" name="Object 12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5072063"/>
                        <a:ext cx="3130550" cy="8636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3" descr="Пергамент"/>
          <p:cNvGraphicFramePr>
            <a:graphicFrameLocks noChangeAspect="1"/>
          </p:cNvGraphicFramePr>
          <p:nvPr/>
        </p:nvGraphicFramePr>
        <p:xfrm>
          <a:off x="5000625" y="5000625"/>
          <a:ext cx="29321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" name="Формула" r:id="rId10" imgW="660113" imgH="203112" progId="Equation.3">
                  <p:embed/>
                </p:oleObj>
              </mc:Choice>
              <mc:Fallback>
                <p:oleObj name="Формула" r:id="rId10" imgW="660113" imgH="203112" progId="Equation.3">
                  <p:embed/>
                  <p:pic>
                    <p:nvPicPr>
                      <p:cNvPr id="0" name="Object 13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5000625"/>
                        <a:ext cx="2932113" cy="9017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агетная рамка 5"/>
          <p:cNvSpPr/>
          <p:nvPr/>
        </p:nvSpPr>
        <p:spPr>
          <a:xfrm>
            <a:off x="827584" y="214313"/>
            <a:ext cx="7429500" cy="1357312"/>
          </a:xfrm>
          <a:prstGeom prst="bevel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Жүздөн бир бөлүк 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  </a:t>
            </a: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аталат.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 descr="Голубая тисненая бумаг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35601"/>
              </p:ext>
            </p:extLst>
          </p:nvPr>
        </p:nvGraphicFramePr>
        <p:xfrm>
          <a:off x="928688" y="1711648"/>
          <a:ext cx="3071812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" name="Формула" r:id="rId12" imgW="622030" imgH="393529" progId="Equation.3">
                  <p:embed/>
                </p:oleObj>
              </mc:Choice>
              <mc:Fallback>
                <p:oleObj name="Формула" r:id="rId12" imgW="622030" imgH="393529" progId="Equation.3">
                  <p:embed/>
                  <p:pic>
                    <p:nvPicPr>
                      <p:cNvPr id="0" name="Object 3" descr="Голубая тисне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711648"/>
                        <a:ext cx="3071812" cy="1357312"/>
                      </a:xfrm>
                      <a:prstGeom prst="rect">
                        <a:avLst/>
                      </a:prstGeom>
                      <a:blipFill dpi="0" rotWithShape="0">
                        <a:blip r:embed="rId14"/>
                        <a:srcRect/>
                        <a:tile tx="0" ty="0" sx="100000" sy="100000" flip="none" algn="tl"/>
                      </a:blip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763688" y="1714500"/>
            <a:ext cx="3945037" cy="3000375"/>
            <a:chOff x="1841382" y="1714488"/>
            <a:chExt cx="3945064" cy="30003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857752" y="1714488"/>
              <a:ext cx="928694" cy="135732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841382" y="3214687"/>
              <a:ext cx="714380" cy="150019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619672" y="5013176"/>
            <a:ext cx="4657700" cy="785812"/>
            <a:chOff x="1714480" y="5072074"/>
            <a:chExt cx="4500594" cy="78581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14480" y="5143512"/>
              <a:ext cx="1214446" cy="71438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000628" y="5072074"/>
              <a:ext cx="1214446" cy="71438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6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 descr="Голубая тисненая бумаг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123920"/>
              </p:ext>
            </p:extLst>
          </p:nvPr>
        </p:nvGraphicFramePr>
        <p:xfrm>
          <a:off x="1025475" y="785813"/>
          <a:ext cx="714692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Формула" r:id="rId3" imgW="1447172" imgH="393529" progId="Equation.3">
                  <p:embed/>
                </p:oleObj>
              </mc:Choice>
              <mc:Fallback>
                <p:oleObj name="Формула" r:id="rId3" imgW="1447172" imgH="393529" progId="Equation.3">
                  <p:embed/>
                  <p:pic>
                    <p:nvPicPr>
                      <p:cNvPr id="0" name="Object 3" descr="Голубая тисне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475" y="785813"/>
                        <a:ext cx="7146925" cy="135731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00166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71750"/>
            <a:ext cx="361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286125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animashky.ru/flist/obprirod/11/4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60" y="5085184"/>
            <a:ext cx="1378357" cy="14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7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755650" y="6597650"/>
            <a:ext cx="7777163" cy="0"/>
          </a:xfrm>
          <a:prstGeom prst="line">
            <a:avLst/>
          </a:prstGeom>
          <a:noFill/>
          <a:ln w="57150" cap="rnd">
            <a:solidFill>
              <a:srgbClr val="FF99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23850" y="620713"/>
            <a:ext cx="0" cy="5472112"/>
          </a:xfrm>
          <a:prstGeom prst="line">
            <a:avLst/>
          </a:prstGeom>
          <a:noFill/>
          <a:ln w="57150" cap="rnd">
            <a:solidFill>
              <a:srgbClr val="FF99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333375"/>
            <a:ext cx="7993062" cy="0"/>
          </a:xfrm>
          <a:prstGeom prst="line">
            <a:avLst/>
          </a:prstGeom>
          <a:noFill/>
          <a:ln w="57150" cap="rnd">
            <a:solidFill>
              <a:srgbClr val="FF99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8820150" y="476672"/>
            <a:ext cx="0" cy="5616575"/>
          </a:xfrm>
          <a:prstGeom prst="line">
            <a:avLst/>
          </a:prstGeom>
          <a:noFill/>
          <a:ln w="57150" cap="rnd">
            <a:solidFill>
              <a:srgbClr val="FF99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50825" y="6237288"/>
            <a:ext cx="431800" cy="504825"/>
          </a:xfrm>
          <a:prstGeom prst="sun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07950" y="115888"/>
            <a:ext cx="431800" cy="504825"/>
          </a:xfrm>
          <a:prstGeom prst="sun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27584" y="1772816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0,07 – бул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27584" y="2348880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0,15 – бул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827584" y="2835161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0,4 – бул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801609" y="3387638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0,3 – бул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642910" y="4293096"/>
            <a:ext cx="7848600" cy="114230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en-US" sz="3600" b="1" kern="10" dirty="0" smtClean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kern="10" dirty="0" smtClean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kern="10" dirty="0" err="1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ондук</a:t>
            </a:r>
            <a:r>
              <a:rPr lang="ru-RU" sz="3600" b="1" kern="10" dirty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бөлчөктөрдү процентке  </a:t>
            </a:r>
          </a:p>
          <a:p>
            <a:pPr algn="ctr">
              <a:defRPr/>
            </a:pPr>
            <a:r>
              <a:rPr lang="ru-RU" sz="3600" b="1" kern="10" dirty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smtClean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айландыруу үчүн </a:t>
            </a:r>
            <a:r>
              <a:rPr lang="ru-RU" sz="3600" b="1" kern="10" dirty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аны 100 көбөйтүү  </a:t>
            </a:r>
            <a:r>
              <a:rPr lang="ru-RU" sz="3600" b="1" kern="10" dirty="0" smtClean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en-US" sz="3600" b="1" kern="10" dirty="0">
                <a:ln w="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kern="10" dirty="0">
              <a:ln w="0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715372" y="1772816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0,425 – бул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715372" y="2349079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0,075 – бул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715372" y="2835161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0,006 – бул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715372" y="3409836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0,0008 – бул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87845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Ондук </a:t>
            </a:r>
            <a:r>
              <a:rPr lang="kk-KZ" sz="37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бөлчөктөрдү процентке келтир</a:t>
            </a:r>
            <a:r>
              <a:rPr lang="ru-RU" sz="37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7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6597" y="177281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424" y="23488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0424" y="283516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0424" y="338763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177281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42,5%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264" y="2349079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63797" y="2835161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8276" y="340983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8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7" grpId="0"/>
      <p:bldP spid="21520" grpId="0"/>
      <p:bldP spid="21522" grpId="0"/>
      <p:bldP spid="21525" grpId="0"/>
      <p:bldP spid="21527" grpId="0"/>
      <p:bldP spid="21529" grpId="0"/>
      <p:bldP spid="21531" grpId="0"/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5852" y="1321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3D Smiles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56" y="4239328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15616" y="344850"/>
            <a:ext cx="7119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Ондук </a:t>
            </a:r>
            <a:r>
              <a:rPr lang="kk-KZ" sz="40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бөлчөк түрүнө келтир</a:t>
            </a:r>
            <a:r>
              <a:rPr lang="ru-RU" sz="40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35696" y="1821820"/>
            <a:ext cx="2407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1%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бул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35696" y="2397884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6%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бул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35696" y="2884165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бул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616014" y="3436642"/>
            <a:ext cx="3471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123%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бул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735523" y="3985900"/>
            <a:ext cx="3687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0,4%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бул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9581" y="182182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9581" y="2397884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9581" y="288416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9581" y="3436642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19581" y="39859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19607" y="273281"/>
            <a:ext cx="2133600" cy="476250"/>
          </a:xfrm>
        </p:spPr>
        <p:txBody>
          <a:bodyPr/>
          <a:lstStyle/>
          <a:p>
            <a:pPr>
              <a:defRPr/>
            </a:pPr>
            <a:fld id="{AB29E1B7-3272-4EB0-A03F-3B8AD3F446F9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9</a:t>
            </a:fld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65" y="6448395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7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004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04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004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1614</Words>
  <Application>Microsoft Office PowerPoint</Application>
  <PresentationFormat>Экран (4:3)</PresentationFormat>
  <Paragraphs>558</Paragraphs>
  <Slides>40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0046</vt:lpstr>
      <vt:lpstr>Справедливость</vt:lpstr>
      <vt:lpstr>1_0046</vt:lpstr>
      <vt:lpstr>2_0046</vt:lpstr>
      <vt:lpstr>Clip</vt:lpstr>
      <vt:lpstr>Формула</vt:lpstr>
      <vt:lpstr>Проценттер</vt:lpstr>
      <vt:lpstr>Процент</vt:lpstr>
      <vt:lpstr>Презентация PowerPoint</vt:lpstr>
      <vt:lpstr>Презентация PowerPoint</vt:lpstr>
      <vt:lpstr>Проценттин  аныктамасы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Процентке карата  маселелер</vt:lpstr>
      <vt:lpstr>Сандын  процентин  табуу  </vt:lpstr>
      <vt:lpstr>Презентация PowerPoint</vt:lpstr>
      <vt:lpstr>Проценти боюнча санды табуу</vt:lpstr>
      <vt:lpstr>Сандардын  проценттик  катышын  табуу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Дүкөндөгү көйнөктүн баасы 3000 сомдон  2400 сомго чейин  арзандаган.  Көйнөктүн баасы канча процентке арзандаган? </vt:lpstr>
      <vt:lpstr>Калемдин баасы 24 сомдон  30 сомго көбөйсүн. Калемдин наркы канча процентке көбөйгөн?</vt:lpstr>
      <vt:lpstr>Презентация PowerPoint</vt:lpstr>
      <vt:lpstr>Презентация PowerPoint</vt:lpstr>
      <vt:lpstr>Презентация PowerPoint</vt:lpstr>
      <vt:lpstr>Таблицаны толтургула:</vt:lpstr>
      <vt:lpstr>Тест</vt:lpstr>
    </vt:vector>
  </TitlesOfParts>
  <Company>AlippeTV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Проценттер</dc:title>
  <dc:creator>administrator</dc:creator>
  <cp:lastModifiedBy>admin</cp:lastModifiedBy>
  <cp:revision>324</cp:revision>
  <dcterms:created xsi:type="dcterms:W3CDTF">2005-01-14T18:52:28Z</dcterms:created>
  <dcterms:modified xsi:type="dcterms:W3CDTF">2014-03-10T04:57:17Z</dcterms:modified>
</cp:coreProperties>
</file>