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83" r:id="rId3"/>
    <p:sldId id="284" r:id="rId4"/>
    <p:sldId id="287" r:id="rId5"/>
    <p:sldId id="289" r:id="rId6"/>
    <p:sldId id="281" r:id="rId7"/>
    <p:sldId id="263" r:id="rId8"/>
    <p:sldId id="290" r:id="rId9"/>
    <p:sldId id="264" r:id="rId10"/>
    <p:sldId id="268" r:id="rId11"/>
    <p:sldId id="269" r:id="rId12"/>
    <p:sldId id="275" r:id="rId13"/>
    <p:sldId id="276" r:id="rId14"/>
    <p:sldId id="259" r:id="rId15"/>
    <p:sldId id="261" r:id="rId16"/>
    <p:sldId id="262" r:id="rId17"/>
    <p:sldId id="257" r:id="rId18"/>
    <p:sldId id="25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FFFFCC"/>
    <a:srgbClr val="CC99FF"/>
    <a:srgbClr val="9933FF"/>
    <a:srgbClr val="FFFF00"/>
    <a:srgbClr val="9B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552" autoAdjust="0"/>
  </p:normalViewPr>
  <p:slideViewPr>
    <p:cSldViewPr>
      <p:cViewPr>
        <p:scale>
          <a:sx n="73" d="100"/>
          <a:sy n="73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5A6D76C-5BD9-4E51-A4AE-3DDBC8E0C18B}" type="datetimeFigureOut">
              <a:rPr lang="ru-RU"/>
              <a:pPr>
                <a:defRPr/>
              </a:pPr>
              <a:t>14.12.2014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212C322-B8A3-4EB6-AE13-43F3131C0D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6035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k-KZ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32970C-8F88-4578-B715-694FA220271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1D4962-8996-4E97-9BE5-9459680D8D0B}" type="datetime1">
              <a:rPr lang="ru-RU" smtClean="0"/>
              <a:t>14.12.2014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EEE22-C8E0-4ACE-A232-7C95E783BBD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81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AAB520-AC81-424D-8CE8-004810993CAF}" type="datetime1">
              <a:rPr lang="ru-RU" smtClean="0"/>
              <a:t>14.12.2014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84573-9BA5-480A-B4AE-03F73A83DA1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7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96708A-74F4-4AC0-930E-30C5E7310637}" type="datetime1">
              <a:rPr lang="ru-RU" smtClean="0"/>
              <a:t>14.12.2014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23111-44FB-4640-BF30-B7FABB4DFF6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14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B125D2-D2C8-4641-9011-1BC89398042F}" type="datetime1">
              <a:rPr lang="ru-RU" smtClean="0"/>
              <a:t>14.12.2014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B810E-30ED-4044-965C-7D90A5A74A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36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48D69A-4ACF-40BA-9737-38006229B0A5}" type="datetime1">
              <a:rPr lang="ru-RU" smtClean="0"/>
              <a:t>14.12.2014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C3999-C449-4285-9325-0767D33BCF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57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946B52-BC37-44F1-8C6F-B430F9CB46A7}" type="datetime1">
              <a:rPr lang="ru-RU" smtClean="0"/>
              <a:t>14.12.2014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F991A-4BBC-4D14-B0A3-10E5314BD32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239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0B670-DEB1-435A-A222-F7DA046FD513}" type="datetime1">
              <a:rPr lang="ru-RU" smtClean="0"/>
              <a:t>14.12.2014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40AA7-B2CE-405D-A027-E8AFD127D43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39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6082F9-9CDB-4439-94C2-EEDD819905BD}" type="datetime1">
              <a:rPr lang="ru-RU" smtClean="0"/>
              <a:t>14.12.2014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028DF-C490-4670-90E1-0178B24EF8A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7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7FF2D-50E4-4576-93BA-A683D1F754C2}" type="datetime1">
              <a:rPr lang="ru-RU" smtClean="0"/>
              <a:t>14.12.2014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983D1-81A0-4751-A265-E639FDAACF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3322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25FCE2-8FEF-4086-A155-EF8E95484E6B}" type="datetime1">
              <a:rPr lang="ru-RU" smtClean="0"/>
              <a:t>14.12.2014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22CE7-2EA3-49B1-8F8A-BCA8BE27DD5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52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B65BE5-A9E6-4C11-9A95-9C0209567BD2}" type="datetime1">
              <a:rPr lang="ru-RU" smtClean="0"/>
              <a:t>14.12.2014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02356-C312-4710-95D6-19807E7A67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57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EAE962-4ADF-4152-8FB4-AA8ED7E599C5}" type="datetime1">
              <a:rPr lang="ru-RU" smtClean="0"/>
              <a:t>14.12.2014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3BCD3D-4AEA-4665-83C7-93FDDF931E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76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3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3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330.png"/><Relationship Id="rId12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png"/><Relationship Id="rId11" Type="http://schemas.openxmlformats.org/officeDocument/2006/relationships/image" Target="../media/image37.png"/><Relationship Id="rId5" Type="http://schemas.openxmlformats.org/officeDocument/2006/relationships/image" Target="../media/image310.png"/><Relationship Id="rId15" Type="http://schemas.openxmlformats.org/officeDocument/2006/relationships/image" Target="../media/image3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8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Геометрия</a:t>
            </a:r>
            <a:endParaRPr lang="kk-KZ" sz="8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4208" y="5205361"/>
            <a:ext cx="2222181" cy="1008112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9-класс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8715436" cy="628654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5" name="Picture 3" descr="H:\Documents and Settings\Aida\Рабочий стол\текстуры и фоны, клипарты\Scool_objekts\scool (46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10893"/>
            <a:ext cx="2121666" cy="11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H:\Documents and Settings\Aida\Рабочий стол\текстуры и фоны, клипарты\EDUCATION\2 (11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67" y="5085185"/>
            <a:ext cx="2576866" cy="121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2708920"/>
            <a:ext cx="7704856" cy="1440159"/>
          </a:xfrm>
          <a:prstGeom prst="rect">
            <a:avLst/>
          </a:prstGeom>
          <a:noFill/>
        </p:spPr>
        <p:txBody>
          <a:bodyPr wrap="none" rtlCol="0">
            <a:prstTxWarp prst="textDeflate">
              <a:avLst/>
            </a:prstTxWarp>
            <a:spAutoFit/>
          </a:bodyPr>
          <a:lstStyle/>
          <a:p>
            <a:r>
              <a:rPr lang="ru-RU" sz="4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Подобие фигур</a:t>
            </a:r>
            <a:endParaRPr lang="kk-KZ" sz="4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457950"/>
            <a:ext cx="857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>
              <a:defRPr/>
            </a:pPr>
            <a:fld id="{FDEEEE22-C8E0-4ACE-A232-7C95E783BBD6}" type="slidenum">
              <a:rPr lang="ru-RU" smtClean="0">
                <a:solidFill>
                  <a:srgbClr val="0000CC"/>
                </a:solidFill>
              </a:rPr>
              <a:pPr>
                <a:defRPr/>
              </a:pPr>
              <a:t>1</a:t>
            </a:fld>
            <a:endParaRPr lang="ru-RU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52237" y="178765"/>
            <a:ext cx="1035388" cy="802504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96142"/>
            <a:ext cx="84358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параллелограммы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берилген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HQ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кесиндиси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АВС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бурчтугунун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орто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сызыгы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жана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НВ = </a:t>
            </a: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см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BQ = </a:t>
            </a:r>
            <a:r>
              <a:rPr lang="ru-RU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болсо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параллелограммынын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периметрин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тапкыла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данные 5"/>
          <p:cNvSpPr/>
          <p:nvPr/>
        </p:nvSpPr>
        <p:spPr>
          <a:xfrm>
            <a:off x="2123728" y="4293096"/>
            <a:ext cx="4464496" cy="2088232"/>
          </a:xfrm>
          <a:prstGeom prst="flowChartInputOutpu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55776" y="3924345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5676" y="5940569"/>
            <a:ext cx="4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8840" y="594928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3632" y="388234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123728" y="4279448"/>
            <a:ext cx="4464496" cy="208823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6" idx="2"/>
            <a:endCxn id="6" idx="0"/>
          </p:cNvCxnSpPr>
          <p:nvPr/>
        </p:nvCxnSpPr>
        <p:spPr>
          <a:xfrm flipV="1">
            <a:off x="2570178" y="4293096"/>
            <a:ext cx="2232248" cy="104411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70308" y="4983167"/>
            <a:ext cx="4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9081" y="373176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74049" y="4459947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c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50213" y="385846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cxnSp>
        <p:nvCxnSpPr>
          <p:cNvPr id="21" name="Прямая соединительная линия 20"/>
          <p:cNvCxnSpPr>
            <a:endCxn id="6" idx="2"/>
          </p:cNvCxnSpPr>
          <p:nvPr/>
        </p:nvCxnSpPr>
        <p:spPr>
          <a:xfrm flipH="1">
            <a:off x="2570178" y="4265800"/>
            <a:ext cx="475252" cy="107141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6" idx="0"/>
          </p:cNvCxnSpPr>
          <p:nvPr/>
        </p:nvCxnSpPr>
        <p:spPr>
          <a:xfrm>
            <a:off x="3045430" y="4289244"/>
            <a:ext cx="1756996" cy="385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457950"/>
            <a:ext cx="857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>
              <a:defRPr/>
            </a:pPr>
            <a:fld id="{410983D1-81A0-4751-A265-E639FDAACF8E}" type="slidenum">
              <a:rPr lang="ru-RU" smtClean="0">
                <a:solidFill>
                  <a:srgbClr val="0000CC"/>
                </a:solidFill>
              </a:rPr>
              <a:pPr>
                <a:defRPr/>
              </a:pPr>
              <a:t>10</a:t>
            </a:fld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5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91292" y="41781"/>
            <a:ext cx="965599" cy="840517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87624" y="202659"/>
            <a:ext cx="984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Дано</a:t>
            </a:r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32238" y="645842"/>
            <a:ext cx="2086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HB </a:t>
            </a:r>
            <a:r>
              <a:rPr lang="kk-KZ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c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м,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42866" y="645842"/>
            <a:ext cx="2357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BQ =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</a:t>
            </a:r>
            <a:endParaRPr lang="en-US" sz="2400" dirty="0">
              <a:ea typeface="Calibri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1"/>
              <p:cNvSpPr>
                <a:spLocks noChangeArrowheads="1"/>
              </p:cNvSpPr>
              <p:nvPr/>
            </p:nvSpPr>
            <p:spPr bwMode="auto">
              <a:xfrm>
                <a:off x="3308301" y="1185615"/>
                <a:ext cx="1821175" cy="523220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1" i="0" dirty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800" b="1" i="0" dirty="0" smtClean="0">
                            <a:solidFill>
                              <a:srgbClr val="0000CC"/>
                            </a:solidFill>
                            <a:latin typeface="Cambria Math"/>
                            <a:cs typeface="Times New Roman" pitchFamily="18" charset="0"/>
                          </a:rPr>
                          <m:t>𝐀𝐁𝐂𝐃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=</a:t>
                </a:r>
                <a:r>
                  <a:rPr lang="en-US" sz="2800" b="1" dirty="0" smtClean="0">
                    <a:solidFill>
                      <a:srgbClr val="0000CC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ru-RU" sz="2800" b="1" dirty="0">
                    <a:solidFill>
                      <a:srgbClr val="0000CC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?</a:t>
                </a:r>
                <a:endParaRPr lang="en-US" sz="2800" b="1" dirty="0">
                  <a:solidFill>
                    <a:srgbClr val="0000CC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8301" y="1185615"/>
                <a:ext cx="182117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71558" y="1197580"/>
            <a:ext cx="1186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Найти</a:t>
            </a:r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09909" y="183128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𝐀𝐁𝐂𝐃</m:t>
                      </m:r>
                      <m:r>
                        <a:rPr lang="en-US" sz="24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 параллелограмм</m:t>
                      </m:r>
                    </m:oMath>
                  </m:oMathPara>
                </a14:m>
                <a:endParaRPr lang="ru-RU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909" y="183128"/>
                <a:ext cx="338437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541" r="-541" b="-11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Блок-схема: данные 13"/>
          <p:cNvSpPr/>
          <p:nvPr/>
        </p:nvSpPr>
        <p:spPr>
          <a:xfrm>
            <a:off x="5487678" y="1844824"/>
            <a:ext cx="3251154" cy="1483583"/>
          </a:xfrm>
          <a:prstGeom prst="flowChartInputOutpu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842627" y="1393611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29476" y="3066797"/>
            <a:ext cx="46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0013" y="295647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42251" y="1431894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5474030" y="1831178"/>
            <a:ext cx="3264802" cy="14835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60320" y="2244752"/>
            <a:ext cx="46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56661" y="134890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</a:t>
            </a:r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94278" y="183845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68052" y="136343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2427" y="2107526"/>
            <a:ext cx="319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BQ = QC = 3 c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7956376" y="1745314"/>
            <a:ext cx="0" cy="19902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566747" y="13612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6621492" y="1720800"/>
            <a:ext cx="0" cy="19902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Равнобедренный треугольник 36"/>
          <p:cNvSpPr/>
          <p:nvPr/>
        </p:nvSpPr>
        <p:spPr>
          <a:xfrm rot="20113105">
            <a:off x="5103132" y="1528047"/>
            <a:ext cx="3564021" cy="1094513"/>
          </a:xfrm>
          <a:prstGeom prst="triangle">
            <a:avLst>
              <a:gd name="adj" fmla="val 33399"/>
            </a:avLst>
          </a:prstGeom>
          <a:solidFill>
            <a:srgbClr val="CC99FF">
              <a:alpha val="3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5808704" y="1831178"/>
            <a:ext cx="1625577" cy="74179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Группа 50"/>
          <p:cNvGrpSpPr/>
          <p:nvPr/>
        </p:nvGrpSpPr>
        <p:grpSpPr>
          <a:xfrm>
            <a:off x="5559434" y="2829870"/>
            <a:ext cx="213014" cy="112952"/>
            <a:chOff x="5274664" y="4437112"/>
            <a:chExt cx="213014" cy="112952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>
              <a:off x="5292080" y="4437112"/>
              <a:ext cx="195598" cy="7200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5274664" y="4478056"/>
              <a:ext cx="195598" cy="7200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5898687" y="2055643"/>
            <a:ext cx="213014" cy="112952"/>
            <a:chOff x="5427064" y="4589512"/>
            <a:chExt cx="213014" cy="112952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5444480" y="4589512"/>
              <a:ext cx="195598" cy="7200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5427064" y="4630456"/>
              <a:ext cx="195598" cy="7200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1111139" y="2604264"/>
            <a:ext cx="319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HB = AH = 2 c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601598" y="183639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056891" y="3094858"/>
            <a:ext cx="2876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AB = AH + HB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>
            <a:off x="5487678" y="1806621"/>
            <a:ext cx="652508" cy="151664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1059913" y="3778189"/>
            <a:ext cx="1636860" cy="51077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Cambria Math"/>
                <a:cs typeface="Times New Roman" pitchFamily="18" charset="0"/>
              </a:rPr>
              <a:t>АВ = 4 см</a:t>
            </a:r>
            <a:endParaRPr lang="ru-RU" sz="2400" b="1" dirty="0">
              <a:solidFill>
                <a:srgbClr val="0000CC"/>
              </a:solidFill>
              <a:latin typeface="Cambria Math"/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879809" y="3778189"/>
            <a:ext cx="2107852" cy="51077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rgbClr val="0000CC"/>
                </a:solidFill>
                <a:latin typeface="Cambria Math"/>
                <a:cs typeface="Times New Roman" pitchFamily="18" charset="0"/>
              </a:rPr>
              <a:t>С</a:t>
            </a:r>
            <a:r>
              <a:rPr lang="en-US" sz="2400" b="1" dirty="0" smtClean="0">
                <a:solidFill>
                  <a:srgbClr val="0000CC"/>
                </a:solidFill>
                <a:latin typeface="Cambria Math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0000CC"/>
                </a:solidFill>
                <a:latin typeface="Cambria Math"/>
                <a:cs typeface="Times New Roman" pitchFamily="18" charset="0"/>
              </a:rPr>
              <a:t> = 4 см</a:t>
            </a:r>
            <a:endParaRPr lang="ru-RU" sz="2400" b="1" dirty="0">
              <a:solidFill>
                <a:srgbClr val="0000CC"/>
              </a:solidFill>
              <a:latin typeface="Cambria Math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71558" y="4501453"/>
            <a:ext cx="2876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BQ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QC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1052379" y="5162399"/>
            <a:ext cx="1827430" cy="51077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Cambria Math"/>
                <a:cs typeface="Times New Roman" pitchFamily="18" charset="0"/>
              </a:rPr>
              <a:t>BC</a:t>
            </a:r>
            <a:r>
              <a:rPr lang="ru-RU" sz="2400" b="1" dirty="0" smtClean="0">
                <a:solidFill>
                  <a:srgbClr val="0000CC"/>
                </a:solidFill>
                <a:latin typeface="Cambria Math"/>
                <a:cs typeface="Times New Roman" pitchFamily="18" charset="0"/>
              </a:rPr>
              <a:t> = </a:t>
            </a:r>
            <a:r>
              <a:rPr lang="en-US" sz="2400" b="1" dirty="0" smtClean="0">
                <a:solidFill>
                  <a:srgbClr val="0000CC"/>
                </a:solidFill>
                <a:latin typeface="Cambria Math"/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rgbClr val="0000CC"/>
                </a:solidFill>
                <a:latin typeface="Cambria Math"/>
                <a:cs typeface="Times New Roman" pitchFamily="18" charset="0"/>
              </a:rPr>
              <a:t> см</a:t>
            </a:r>
            <a:endParaRPr lang="ru-RU" sz="2400" b="1" dirty="0">
              <a:solidFill>
                <a:srgbClr val="0000CC"/>
              </a:solidFill>
              <a:latin typeface="Cambria Math"/>
              <a:cs typeface="Times New Roman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3094609" y="5118157"/>
            <a:ext cx="1682710" cy="51077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Cambria Math"/>
                <a:cs typeface="Times New Roman" pitchFamily="18" charset="0"/>
              </a:rPr>
              <a:t>AD</a:t>
            </a:r>
            <a:r>
              <a:rPr lang="ru-RU" sz="2400" b="1" dirty="0" smtClean="0">
                <a:solidFill>
                  <a:srgbClr val="0000CC"/>
                </a:solidFill>
                <a:latin typeface="Cambria Math"/>
                <a:cs typeface="Times New Roman" pitchFamily="18" charset="0"/>
              </a:rPr>
              <a:t> = </a:t>
            </a:r>
            <a:r>
              <a:rPr lang="en-US" sz="2400" b="1" dirty="0" smtClean="0">
                <a:solidFill>
                  <a:srgbClr val="0000CC"/>
                </a:solidFill>
                <a:latin typeface="Cambria Math"/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rgbClr val="0000CC"/>
                </a:solidFill>
                <a:latin typeface="Cambria Math"/>
                <a:cs typeface="Times New Roman" pitchFamily="18" charset="0"/>
              </a:rPr>
              <a:t> см</a:t>
            </a:r>
            <a:endParaRPr lang="ru-RU" sz="2400" b="1" dirty="0">
              <a:solidFill>
                <a:srgbClr val="0000CC"/>
              </a:solidFill>
              <a:latin typeface="Cambria Math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1"/>
              <p:cNvSpPr>
                <a:spLocks noChangeArrowheads="1"/>
              </p:cNvSpPr>
              <p:nvPr/>
            </p:nvSpPr>
            <p:spPr bwMode="auto">
              <a:xfrm>
                <a:off x="1067651" y="5941367"/>
                <a:ext cx="4420027" cy="461665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𝐏</m:t>
                        </m:r>
                      </m:e>
                      <m:sub>
                        <m:r>
                          <a:rPr lang="en-US" sz="24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𝐀𝐁𝐂𝐃</m:t>
                        </m:r>
                      </m:sub>
                    </m:sSub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=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2(6 + 4) = 20 (c</a:t>
                </a:r>
                <a:r>
                  <a:rPr lang="ru-RU" sz="2400" b="1" dirty="0" smtClean="0">
                    <a:solidFill>
                      <a:schemeClr val="tx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м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)</a:t>
                </a:r>
                <a:endParaRPr lang="en-US" sz="2400" b="1" dirty="0"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3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7651" y="5941367"/>
                <a:ext cx="4420027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457787" y="5910589"/>
            <a:ext cx="21419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Горизонтальный свиток 74"/>
          <p:cNvSpPr/>
          <p:nvPr/>
        </p:nvSpPr>
        <p:spPr>
          <a:xfrm>
            <a:off x="5411343" y="3581432"/>
            <a:ext cx="3561533" cy="2081253"/>
          </a:xfrm>
          <a:prstGeom prst="horizontalScroll">
            <a:avLst>
              <a:gd name="adj" fmla="val 15141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Противоположные стороны параллелограмма равны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V="1">
            <a:off x="6132224" y="1820269"/>
            <a:ext cx="2620256" cy="1982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119193" y="1629982"/>
            <a:ext cx="14950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457950"/>
            <a:ext cx="857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>
              <a:defRPr/>
            </a:pPr>
            <a:fld id="{410983D1-81A0-4751-A265-E639FDAACF8E}" type="slidenum">
              <a:rPr lang="ru-RU" smtClean="0">
                <a:solidFill>
                  <a:srgbClr val="0000CC"/>
                </a:solidFill>
              </a:rPr>
              <a:pPr>
                <a:defRPr/>
              </a:pPr>
              <a:t>11</a:t>
            </a:fld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20259E-7 L 0.14931 -0.0048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8.32562E-8 L -0.03664 0.11448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0" y="57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3.23774E-6 L 0.28316 0.0002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81 0.00416 L -0.06858 0.21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105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4" grpId="0" animBg="1"/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40" grpId="0"/>
      <p:bldP spid="44" grpId="0"/>
      <p:bldP spid="44" grpId="1"/>
      <p:bldP spid="37" grpId="0" animBg="1"/>
      <p:bldP spid="52" grpId="0"/>
      <p:bldP spid="53" grpId="0"/>
      <p:bldP spid="53" grpId="1"/>
      <p:bldP spid="54" grpId="0"/>
      <p:bldP spid="61" grpId="0" animBg="1"/>
      <p:bldP spid="64" grpId="0" animBg="1"/>
      <p:bldP spid="66" grpId="0"/>
      <p:bldP spid="70" grpId="0" animBg="1"/>
      <p:bldP spid="72" grpId="0" animBg="1"/>
      <p:bldP spid="73" grpId="0" animBg="1"/>
      <p:bldP spid="74" grpId="0"/>
      <p:bldP spid="75" grpId="0" animBg="1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29287" y="34208"/>
            <a:ext cx="870305" cy="802504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5580" y="131148"/>
            <a:ext cx="7978908" cy="120032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трапеции 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снования  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 = 18 см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=32 </a:t>
            </a:r>
            <a:r>
              <a:rPr 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рямая 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параллельная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основаниям делит трапецию на две подобные трапеции. Найдите длину отрезка  </a:t>
            </a: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рапеция 5"/>
          <p:cNvSpPr/>
          <p:nvPr/>
        </p:nvSpPr>
        <p:spPr>
          <a:xfrm>
            <a:off x="5760380" y="2765050"/>
            <a:ext cx="2736305" cy="1800200"/>
          </a:xfrm>
          <a:prstGeom prst="trapezoid">
            <a:avLst>
              <a:gd name="adj" fmla="val 29489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6012160" y="2765050"/>
            <a:ext cx="2205445" cy="900100"/>
          </a:xfrm>
          <a:prstGeom prst="trapezoid">
            <a:avLst>
              <a:gd name="adj" fmla="val 2954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>
            <a:off x="5760380" y="3665150"/>
            <a:ext cx="2736305" cy="900100"/>
          </a:xfrm>
          <a:prstGeom prst="trapezoid">
            <a:avLst>
              <a:gd name="adj" fmla="val 295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6" idx="1"/>
            <a:endCxn id="6" idx="3"/>
          </p:cNvCxnSpPr>
          <p:nvPr/>
        </p:nvCxnSpPr>
        <p:spPr>
          <a:xfrm>
            <a:off x="6025810" y="3665150"/>
            <a:ext cx="220544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90106" y="236222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7005" y="4150612"/>
            <a:ext cx="4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5864" y="412770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1105" y="233923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16665" y="330199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8108" y="329087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3705" y="2307542"/>
            <a:ext cx="62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6459" y="4477236"/>
            <a:ext cx="62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80711" y="360448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3841" y="1754453"/>
            <a:ext cx="984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Дано</a:t>
            </a:r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912462" y="1779687"/>
            <a:ext cx="2086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BC </a:t>
            </a:r>
            <a:r>
              <a:rPr lang="kk-KZ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18 c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м,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157052" y="3009563"/>
            <a:ext cx="1821175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KP = 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33841" y="3040341"/>
            <a:ext cx="1186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Найти</a:t>
            </a:r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05206" y="1780091"/>
                <a:ext cx="2573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𝐀𝐁𝐂𝐃</m:t>
                      </m:r>
                      <m:r>
                        <a:rPr lang="en-US" sz="24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 трапеция</m:t>
                      </m:r>
                    </m:oMath>
                  </m:oMathPara>
                </a14:m>
                <a:endParaRPr lang="ru-RU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206" y="1780091"/>
                <a:ext cx="2573022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645887" y="1819768"/>
            <a:ext cx="2086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 </a:t>
            </a:r>
            <a:r>
              <a:rPr lang="kk-KZ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32 c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541435" y="5934730"/>
            <a:ext cx="22317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24 c</a:t>
            </a:r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07504" y="3501008"/>
            <a:ext cx="14950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7701" y="4773638"/>
                <a:ext cx="1674625" cy="89896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 pitchFamily="34" charset="0"/>
                              <a:cs typeface="Times New Roman" pitchFamily="18" charset="0"/>
                            </a:rPr>
                            <m:t>𝐁𝐂</m:t>
                          </m:r>
                        </m:num>
                        <m:den>
                          <m:r>
                            <a:rPr lang="kk-KZ" sz="28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 pitchFamily="34" charset="0"/>
                              <a:cs typeface="Times New Roman" pitchFamily="18" charset="0"/>
                            </a:rPr>
                            <m:t>КР</m:t>
                          </m:r>
                        </m:den>
                      </m:f>
                      <m:r>
                        <a:rPr lang="ru-RU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kk-KZ" sz="28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КР</m:t>
                          </m:r>
                        </m:num>
                        <m:den>
                          <m:r>
                            <a:rPr lang="kk-KZ" sz="28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А</m:t>
                          </m:r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𝐃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01" y="4773638"/>
                <a:ext cx="1674625" cy="8989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459080" y="2202600"/>
                <a:ext cx="54216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rgbClr val="0000CC"/>
                          </a:solidFill>
                          <a:latin typeface="Cambria Math"/>
                        </a:rPr>
                        <m:t>трапеци</m:t>
                      </m:r>
                      <m:r>
                        <m:rPr>
                          <m:nor/>
                        </m:rPr>
                        <a:rPr lang="ru-RU" sz="24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и</m:t>
                      </m:r>
                      <m:r>
                        <a:rPr lang="ru-RU" sz="2400" b="1" i="0" dirty="0" smtClean="0">
                          <a:solidFill>
                            <a:srgbClr val="0000CC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ru-RU" sz="24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К</m:t>
                      </m:r>
                      <m:r>
                        <a:rPr lang="en-US" sz="24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𝐁𝐂</m:t>
                      </m:r>
                      <m:r>
                        <a:rPr lang="ru-RU" sz="24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Р </m:t>
                      </m:r>
                      <m:r>
                        <a:rPr lang="ru-RU" sz="24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и </m:t>
                      </m:r>
                      <m:r>
                        <a:rPr lang="ru-RU" sz="24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 АКР</m:t>
                      </m:r>
                      <m:r>
                        <a:rPr lang="en-US" sz="24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𝐃</m:t>
                      </m:r>
                      <m:r>
                        <a:rPr lang="kk-KZ" sz="24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ru-RU" sz="24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−подобны</m:t>
                      </m:r>
                    </m:oMath>
                  </m:oMathPara>
                </a14:m>
                <a:endParaRPr lang="ru-RU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080" y="2202600"/>
                <a:ext cx="5421631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299563" y="3912134"/>
                <a:ext cx="4635776" cy="830997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Т.к </m:t>
                      </m:r>
                      <m:r>
                        <a:rPr lang="en-US" sz="2400" smtClean="0">
                          <a:solidFill>
                            <a:srgbClr val="0000CC"/>
                          </a:solidFill>
                          <a:latin typeface="Cambria Math"/>
                        </a:rPr>
                        <m:t>трапеци</m:t>
                      </m:r>
                      <m:r>
                        <m:rPr>
                          <m:nor/>
                        </m:rPr>
                        <a:rPr lang="ru-RU" sz="24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и</m:t>
                      </m:r>
                      <m:r>
                        <a:rPr lang="ru-RU" sz="2400" b="1" i="0" dirty="0" smtClean="0">
                          <a:solidFill>
                            <a:srgbClr val="0000CC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ru-RU" sz="24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К</m:t>
                      </m:r>
                      <m:r>
                        <a:rPr lang="en-US" sz="24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𝐁𝐂</m:t>
                      </m:r>
                      <m:r>
                        <a:rPr lang="ru-RU" sz="24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Р </m:t>
                      </m:r>
                      <m:r>
                        <a:rPr lang="ru-RU" sz="24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и</m:t>
                      </m:r>
                      <m:r>
                        <a:rPr lang="ru-RU" sz="24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 АКР</m:t>
                      </m:r>
                      <m:r>
                        <a:rPr lang="en-US" sz="24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𝐃</m:t>
                      </m:r>
                      <m:r>
                        <a:rPr lang="kk-KZ" sz="2400" b="0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ru-RU" sz="2400" b="0" i="0" dirty="0" smtClean="0">
                  <a:solidFill>
                    <a:srgbClr val="0000CC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ru-RU" sz="2400" b="0" i="0" smtClean="0">
                        <a:solidFill>
                          <a:srgbClr val="0000CC"/>
                        </a:solidFill>
                        <a:latin typeface="Cambria Math"/>
                      </a:rPr>
                      <m:t>подобны</m:t>
                    </m:r>
                  </m:oMath>
                </a14:m>
                <a:r>
                  <a:rPr lang="ru-RU" sz="2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ru-RU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63" y="3912134"/>
                <a:ext cx="4635776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29755" y="5795759"/>
                <a:ext cx="1661801" cy="89896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 pitchFamily="34" charset="0"/>
                              <a:cs typeface="Times New Roman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kk-KZ" sz="28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Calibri" pitchFamily="34" charset="0"/>
                              <a:cs typeface="Times New Roman" pitchFamily="18" charset="0"/>
                            </a:rPr>
                            <m:t>КР</m:t>
                          </m:r>
                        </m:den>
                      </m:f>
                      <m:r>
                        <a:rPr lang="ru-RU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kk-KZ" sz="28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КР</m:t>
                          </m:r>
                        </m:num>
                        <m:den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𝟑𝟐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755" y="5795759"/>
                <a:ext cx="1661801" cy="8989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422377" y="4926130"/>
                <a:ext cx="3066480" cy="53296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𝐾𝑃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chemeClr val="tx1"/>
                        </a:solidFill>
                        <a:effectLst/>
                        <a:latin typeface="Cambria Math"/>
                        <a:cs typeface="Times New Roman" pitchFamily="18" charset="0"/>
                      </a:rPr>
                      <m:t>=18</m:t>
                    </m:r>
                  </m:oMath>
                </a14:m>
                <a:r>
                  <a:rPr lang="ru-RU" sz="2800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0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32=576</a:t>
                </a:r>
                <a:endParaRPr lang="ru-RU" sz="2800" dirty="0"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377" y="4926130"/>
                <a:ext cx="3066480" cy="53296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550059" y="5534149"/>
                <a:ext cx="1309974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KP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effectLst/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24</a:t>
                </a:r>
                <a:endParaRPr lang="ru-RU" sz="2800" dirty="0"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059" y="5534149"/>
                <a:ext cx="1309974" cy="5232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457950"/>
            <a:ext cx="857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>
              <a:defRPr/>
            </a:pPr>
            <a:fld id="{410983D1-81A0-4751-A265-E639FDAACF8E}" type="slidenum">
              <a:rPr lang="ru-RU" smtClean="0">
                <a:solidFill>
                  <a:srgbClr val="0000CC"/>
                </a:solidFill>
              </a:rPr>
              <a:pPr>
                <a:defRPr/>
              </a:pPr>
              <a:t>12</a:t>
            </a:fld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32" grpId="0"/>
      <p:bldP spid="33" grpId="0"/>
      <p:bldP spid="34" grpId="0"/>
      <p:bldP spid="35" grpId="0"/>
      <p:bldP spid="36" grpId="0" animBg="1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07504" y="178765"/>
            <a:ext cx="963380" cy="802504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8" y="94549"/>
            <a:ext cx="7848870" cy="181588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кабаттуу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үйд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көлөк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сүнүн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узундугу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14 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Ушул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эле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убакытта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жерге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тикесинен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кагылган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узундугу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 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мамынын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көлөк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сүнүн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узундугу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 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болот.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Үйд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бийиктигин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тапкыла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Documents and Settings\Admin\Рабочий стол\4548_F4Pvn_13191987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85" l="13587" r="93478">
                        <a14:foregroundMark x1="20652" y1="6691" x2="74728" y2="7063"/>
                        <a14:foregroundMark x1="76630" y1="4089" x2="77174" y2="98885"/>
                        <a14:foregroundMark x1="76630" y1="98141" x2="13587" y2="98141"/>
                        <a14:foregroundMark x1="13587" y1="97026" x2="14130" y2="0"/>
                        <a14:foregroundMark x1="13587" y1="1859" x2="45924" y2="0"/>
                        <a14:foregroundMark x1="93478" y1="31970" x2="93478" y2="31970"/>
                        <a14:foregroundMark x1="91576" y1="68401" x2="91576" y2="68401"/>
                        <a14:backgroundMark x1="6522" y1="20074" x2="6522" y2="20074"/>
                        <a14:backgroundMark x1="5435" y1="36431" x2="4620" y2="37546"/>
                        <a14:backgroundMark x1="1630" y1="64312" x2="1630" y2="66171"/>
                        <a14:backgroundMark x1="95380" y1="78810" x2="95380" y2="78810"/>
                        <a14:backgroundMark x1="87228" y1="77323" x2="87228" y2="77323"/>
                        <a14:backgroundMark x1="82609" y1="41264" x2="82609" y2="41264"/>
                        <a14:backgroundMark x1="85326" y1="16357" x2="85326" y2="16357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73" r="22930"/>
          <a:stretch/>
        </p:blipFill>
        <p:spPr bwMode="auto">
          <a:xfrm>
            <a:off x="258111" y="2725905"/>
            <a:ext cx="2257767" cy="3388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/>
          <p:cNvSpPr/>
          <p:nvPr/>
        </p:nvSpPr>
        <p:spPr>
          <a:xfrm>
            <a:off x="2496514" y="2795947"/>
            <a:ext cx="2042082" cy="3277090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9B9B9B">
                  <a:tint val="66000"/>
                  <a:satMod val="160000"/>
                </a:srgbClr>
              </a:gs>
              <a:gs pos="50000">
                <a:srgbClr val="9B9B9B">
                  <a:tint val="44500"/>
                  <a:satMod val="160000"/>
                </a:srgbClr>
              </a:gs>
              <a:gs pos="100000">
                <a:srgbClr val="9B9B9B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9" t="2965" r="37626" b="494"/>
          <a:stretch/>
        </p:blipFill>
        <p:spPr bwMode="auto">
          <a:xfrm>
            <a:off x="5360209" y="4646763"/>
            <a:ext cx="221615" cy="156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2483768" y="6079648"/>
            <a:ext cx="2042082" cy="13648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Левая фигурная скобка 16"/>
          <p:cNvSpPr/>
          <p:nvPr/>
        </p:nvSpPr>
        <p:spPr>
          <a:xfrm>
            <a:off x="4860032" y="4721957"/>
            <a:ext cx="479915" cy="1397034"/>
          </a:xfrm>
          <a:prstGeom prst="leftBrace">
            <a:avLst>
              <a:gd name="adj1" fmla="val 59521"/>
              <a:gd name="adj2" fmla="val 50000"/>
            </a:avLst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521641" y="6093296"/>
            <a:ext cx="640536" cy="20943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/>
          <p:cNvGrpSpPr/>
          <p:nvPr/>
        </p:nvGrpSpPr>
        <p:grpSpPr>
          <a:xfrm>
            <a:off x="5537297" y="4685952"/>
            <a:ext cx="618879" cy="1397034"/>
            <a:chOff x="5540880" y="4728946"/>
            <a:chExt cx="618879" cy="1397034"/>
          </a:xfrm>
        </p:grpSpPr>
        <p:sp>
          <p:nvSpPr>
            <p:cNvPr id="20" name="Равнобедренный треугольник 19"/>
            <p:cNvSpPr/>
            <p:nvPr/>
          </p:nvSpPr>
          <p:spPr>
            <a:xfrm>
              <a:off x="5550486" y="4728946"/>
              <a:ext cx="609273" cy="1397034"/>
            </a:xfrm>
            <a:prstGeom prst="triangle">
              <a:avLst>
                <a:gd name="adj" fmla="val 0"/>
              </a:avLst>
            </a:prstGeom>
            <a:solidFill>
              <a:srgbClr val="FFFF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540880" y="5894983"/>
              <a:ext cx="144016" cy="216024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668242" y="4230692"/>
            <a:ext cx="474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42098" y="3047101"/>
                <a:ext cx="2042557" cy="89614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solidFill>
                                <a:srgbClr val="0000CC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0" smtClean="0">
                              <a:solidFill>
                                <a:srgbClr val="0000CC"/>
                              </a:solidFill>
                              <a:effectLst/>
                              <a:latin typeface="Cambria Math"/>
                            </a:rPr>
                            <m:t>𝐅𝐓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CC"/>
                              </a:solidFill>
                              <a:effectLst/>
                              <a:latin typeface="Cambria Math"/>
                            </a:rPr>
                            <m:t>𝑨𝑬</m:t>
                          </m:r>
                        </m:den>
                      </m:f>
                      <m:r>
                        <a:rPr lang="ru-RU" sz="2800" b="1" i="0" smtClean="0">
                          <a:solidFill>
                            <a:srgbClr val="0000CC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b="1" i="1" smtClean="0">
                              <a:solidFill>
                                <a:srgbClr val="0000CC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CC"/>
                              </a:solidFill>
                              <a:effectLst/>
                              <a:latin typeface="Cambria Math"/>
                            </a:rPr>
                            <m:t>𝑭𝑲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CC"/>
                              </a:solidFill>
                              <a:effectLst/>
                              <a:latin typeface="Cambria Math"/>
                            </a:rPr>
                            <m:t>𝑨𝑩</m:t>
                          </m:r>
                        </m:den>
                      </m:f>
                    </m:oMath>
                  </m:oMathPara>
                </a14:m>
                <a:endParaRPr lang="ru-RU" sz="2800" b="1" dirty="0">
                  <a:solidFill>
                    <a:srgbClr val="0000CC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098" y="3047101"/>
                <a:ext cx="2042557" cy="8961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584655" y="5930116"/>
            <a:ext cx="2452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8м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98324" y="1985285"/>
            <a:ext cx="984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Дано</a:t>
            </a:r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420181" y="6002995"/>
            <a:ext cx="2347111" cy="479512"/>
            <a:chOff x="2420181" y="6002995"/>
            <a:chExt cx="2347111" cy="479512"/>
          </a:xfrm>
        </p:grpSpPr>
        <p:sp>
          <p:nvSpPr>
            <p:cNvPr id="2" name="TextBox 1"/>
            <p:cNvSpPr txBox="1"/>
            <p:nvPr/>
          </p:nvSpPr>
          <p:spPr>
            <a:xfrm>
              <a:off x="2420181" y="6020842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43778" y="6002995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95860" y="1998348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FK</a:t>
            </a:r>
            <a:r>
              <a:rPr lang="ky-KG" sz="2400" dirty="0" smtClean="0">
                <a:latin typeface="Times New Roman" pitchFamily="18" charset="0"/>
                <a:cs typeface="Times New Roman" pitchFamily="18" charset="0"/>
              </a:rPr>
              <a:t>=14 м,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24931" y="600703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151897" y="2038269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ky-KG" sz="2400" dirty="0" smtClean="0">
                <a:latin typeface="Times New Roman" pitchFamily="18" charset="0"/>
                <a:cs typeface="Times New Roman" pitchFamily="18" charset="0"/>
              </a:rPr>
              <a:t>=1 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5878" y="260021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5156467" y="4292248"/>
            <a:ext cx="480877" cy="2203265"/>
            <a:chOff x="5156467" y="4292248"/>
            <a:chExt cx="480877" cy="2203265"/>
          </a:xfrm>
        </p:grpSpPr>
        <p:sp>
          <p:nvSpPr>
            <p:cNvPr id="29" name="TextBox 28"/>
            <p:cNvSpPr txBox="1"/>
            <p:nvPr/>
          </p:nvSpPr>
          <p:spPr>
            <a:xfrm>
              <a:off x="5229860" y="6033848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56467" y="429224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987653" y="2038269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АЕ</a:t>
            </a:r>
            <a:r>
              <a:rPr lang="ky-KG" sz="2400" dirty="0" smtClean="0">
                <a:latin typeface="Times New Roman" pitchFamily="18" charset="0"/>
                <a:cs typeface="Times New Roman" pitchFamily="18" charset="0"/>
              </a:rPr>
              <a:t>=2 м,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648469" y="2597064"/>
                <a:ext cx="2691426" cy="4616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∆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FTK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~∆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𝐴𝐸𝐵</m:t>
                    </m:r>
                  </m:oMath>
                </a14:m>
                <a:endParaRPr lang="ru-RU" sz="24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469" y="2597064"/>
                <a:ext cx="269142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429750" y="2034073"/>
            <a:ext cx="1186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Найти</a:t>
            </a:r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58423" y="2031708"/>
            <a:ext cx="1054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FT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108645" y="2525925"/>
            <a:ext cx="14950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598489" y="3076853"/>
                <a:ext cx="213549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FT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2800" b="0" i="0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489" y="3076853"/>
                <a:ext cx="2135491" cy="8989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Прямоугольник 43"/>
          <p:cNvSpPr/>
          <p:nvPr/>
        </p:nvSpPr>
        <p:spPr>
          <a:xfrm>
            <a:off x="7084238" y="4292248"/>
            <a:ext cx="1380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FT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28</a:t>
            </a:r>
            <a:endParaRPr lang="en-US" sz="2800" dirty="0"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61204" y="5046397"/>
            <a:ext cx="625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y-KG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ky-KG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88414" y="5989347"/>
            <a:ext cx="779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y-KG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ky-KG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26879" y="6080014"/>
            <a:ext cx="51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y-KG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ky-KG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2515878" y="2756757"/>
            <a:ext cx="194925" cy="3322891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457950"/>
            <a:ext cx="857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>
              <a:defRPr/>
            </a:pPr>
            <a:fld id="{410983D1-81A0-4751-A265-E639FDAACF8E}" type="slidenum">
              <a:rPr lang="ru-RU" smtClean="0">
                <a:solidFill>
                  <a:srgbClr val="0000CC"/>
                </a:solidFill>
              </a:rPr>
              <a:pPr>
                <a:defRPr/>
              </a:pPr>
              <a:t>13</a:t>
            </a:fld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0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24" grpId="0"/>
      <p:bldP spid="25" grpId="0" animBg="1"/>
      <p:bldP spid="40" grpId="0"/>
      <p:bldP spid="26" grpId="0"/>
      <p:bldP spid="3" grpId="0"/>
      <p:bldP spid="30" grpId="0"/>
      <p:bldP spid="34" grpId="0"/>
      <p:bldP spid="35" grpId="0"/>
      <p:bldP spid="37" grpId="0"/>
      <p:bldP spid="38" grpId="0"/>
      <p:bldP spid="41" grpId="0"/>
      <p:bldP spid="6" grpId="0"/>
      <p:bldP spid="42" grpId="0"/>
      <p:bldP spid="43" grpId="0"/>
      <p:bldP spid="44" grpId="0"/>
      <p:bldP spid="15" grpId="0"/>
      <p:bldP spid="16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-конечная звезда 5"/>
          <p:cNvSpPr/>
          <p:nvPr/>
        </p:nvSpPr>
        <p:spPr>
          <a:xfrm>
            <a:off x="0" y="41816"/>
            <a:ext cx="819363" cy="729955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19363" y="39008"/>
                <a:ext cx="8217133" cy="173380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Периметр одного треугольника составляет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ru-RU" sz="2400" b="1" i="0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𝟏𝟏</m:t>
                        </m:r>
                      </m:num>
                      <m:den>
                        <m:r>
                          <a:rPr lang="ru-RU" sz="2400" b="1" i="0" smtClean="0">
                            <a:solidFill>
                              <a:srgbClr val="0000CC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ru-RU" sz="24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периметра подобного ему треугольника . Найдите длину одной из пары соответственных сторон треугольника, если разница между этими  сторонами составляет  </a:t>
                </a:r>
                <a:r>
                  <a:rPr lang="ru-RU" sz="24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1м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63" y="39008"/>
                <a:ext cx="8217133" cy="17338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Равнобедренный треугольник 3"/>
          <p:cNvSpPr/>
          <p:nvPr/>
        </p:nvSpPr>
        <p:spPr>
          <a:xfrm>
            <a:off x="5220072" y="2348880"/>
            <a:ext cx="1060704" cy="914400"/>
          </a:xfrm>
          <a:prstGeom prst="triangle">
            <a:avLst>
              <a:gd name="adj" fmla="val 758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6948264" y="1775624"/>
            <a:ext cx="1800200" cy="1487656"/>
          </a:xfrm>
          <a:prstGeom prst="triangle">
            <a:avLst>
              <a:gd name="adj" fmla="val 758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05993" y="3170296"/>
            <a:ext cx="40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22358" y="3171839"/>
            <a:ext cx="40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67986" y="2118047"/>
            <a:ext cx="40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47208" y="3163325"/>
            <a:ext cx="40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547408" y="3173870"/>
            <a:ext cx="40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06225" y="1645184"/>
            <a:ext cx="40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24606" y="1749688"/>
            <a:ext cx="984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Дано</a:t>
            </a:r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362568" y="1775624"/>
                <a:ext cx="2691426" cy="4616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0" smtClean="0">
                          <a:solidFill>
                            <a:srgbClr val="0066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kk-KZ" sz="2400" i="0" smtClean="0">
                          <a:solidFill>
                            <a:srgbClr val="006600"/>
                          </a:solidFill>
                          <a:latin typeface="Cambria Math"/>
                          <a:ea typeface="Cambria Math"/>
                        </a:rPr>
                        <m:t>КЕО</m:t>
                      </m:r>
                      <m:r>
                        <a:rPr lang="en-US" sz="2400" i="0" smtClean="0">
                          <a:solidFill>
                            <a:srgbClr val="006600"/>
                          </a:solidFill>
                          <a:latin typeface="Cambria Math"/>
                          <a:ea typeface="Cambria Math"/>
                        </a:rPr>
                        <m:t>~∆ </m:t>
                      </m:r>
                      <m:r>
                        <a:rPr lang="kk-KZ" sz="2400" b="0" i="0" smtClean="0">
                          <a:solidFill>
                            <a:srgbClr val="006600"/>
                          </a:solidFill>
                          <a:latin typeface="Cambria Math"/>
                          <a:ea typeface="Cambria Math"/>
                        </a:rPr>
                        <m:t>В</m:t>
                      </m:r>
                      <m:r>
                        <a:rPr lang="kk-KZ" sz="2400" i="0" smtClean="0">
                          <a:solidFill>
                            <a:srgbClr val="006600"/>
                          </a:solidFill>
                          <a:latin typeface="Cambria Math"/>
                          <a:ea typeface="Cambria Math"/>
                        </a:rPr>
                        <m:t>ТА</m:t>
                      </m:r>
                    </m:oMath>
                  </m:oMathPara>
                </a14:m>
                <a:endParaRPr lang="ru-RU" sz="2400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568" y="1775624"/>
                <a:ext cx="2691426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424400" y="2237289"/>
                <a:ext cx="2290306" cy="786177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kk-KZ" sz="2400" b="1" i="1" smtClean="0">
                              <a:latin typeface="Cambria Math"/>
                            </a:rPr>
                            <m:t>Р</m:t>
                          </m:r>
                        </m:e>
                        <m:sub>
                          <m:r>
                            <a:rPr lang="kk-KZ" sz="2400" b="1" i="1" smtClean="0">
                              <a:latin typeface="Cambria Math"/>
                            </a:rPr>
                            <m:t>КЕО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kk-KZ" sz="2400" b="1" i="1" smtClean="0">
                              <a:latin typeface="Cambria Math"/>
                            </a:rPr>
                            <m:t>𝟏𝟑</m:t>
                          </m:r>
                        </m:den>
                      </m:f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kk-KZ" sz="2400" b="1" i="1" smtClean="0">
                              <a:latin typeface="Cambria Math"/>
                            </a:rPr>
                            <m:t>Р</m:t>
                          </m:r>
                        </m:e>
                        <m:sub>
                          <m:r>
                            <a:rPr lang="kk-KZ" sz="2400" b="1" i="1" smtClean="0">
                              <a:latin typeface="Cambria Math"/>
                            </a:rPr>
                            <m:t>ВТА</m:t>
                          </m:r>
                        </m:sub>
                      </m:sSub>
                    </m:oMath>
                  </m:oMathPara>
                </a14:m>
                <a:endParaRPr lang="ru-RU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400" y="2237289"/>
                <a:ext cx="2290306" cy="7861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3978849" y="1775624"/>
            <a:ext cx="131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30530" y="2437888"/>
            <a:ext cx="131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КЕ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48596" y="3163324"/>
            <a:ext cx="118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Найти</a:t>
            </a:r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306311" y="3197561"/>
            <a:ext cx="921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lang="ru-RU" sz="2400" dirty="0">
              <a:solidFill>
                <a:srgbClr val="0000CC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78549" y="3219805"/>
            <a:ext cx="131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КЕ</a:t>
            </a:r>
            <a:r>
              <a:rPr lang="ru-RU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23528" y="3831431"/>
            <a:ext cx="1495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837927" y="3794047"/>
                <a:ext cx="2290306" cy="786177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kk-KZ" sz="2400" b="1" i="1" smtClean="0">
                              <a:latin typeface="Cambria Math"/>
                            </a:rPr>
                            <m:t>Р</m:t>
                          </m:r>
                        </m:e>
                        <m:sub>
                          <m:r>
                            <a:rPr lang="kk-KZ" sz="2400" b="1" i="1" smtClean="0">
                              <a:latin typeface="Cambria Math"/>
                            </a:rPr>
                            <m:t>КЕО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kk-KZ" sz="2400" b="1" i="1" smtClean="0">
                              <a:latin typeface="Cambria Math"/>
                            </a:rPr>
                            <m:t>𝟏𝟑</m:t>
                          </m:r>
                        </m:den>
                      </m:f>
                      <m:sSub>
                        <m:sSubPr>
                          <m:ctrlPr>
                            <a:rPr lang="en-US" sz="2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kk-KZ" sz="2400" b="1" i="1" smtClean="0">
                              <a:latin typeface="Cambria Math"/>
                            </a:rPr>
                            <m:t>Р</m:t>
                          </m:r>
                        </m:e>
                        <m:sub>
                          <m:r>
                            <a:rPr lang="kk-KZ" sz="2400" b="1" i="1" smtClean="0">
                              <a:latin typeface="Cambria Math"/>
                            </a:rPr>
                            <m:t>ВТА</m:t>
                          </m:r>
                        </m:sub>
                      </m:sSub>
                    </m:oMath>
                  </m:oMathPara>
                </a14:m>
                <a:endParaRPr lang="ru-RU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927" y="3794047"/>
                <a:ext cx="2290306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824864" y="4758867"/>
                <a:ext cx="1914691" cy="766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800" b="1" i="1" smtClean="0">
                                <a:latin typeface="Cambria Math"/>
                              </a:rPr>
                              <m:t>Р</m:t>
                            </m:r>
                          </m:e>
                          <m:sub>
                            <m:r>
                              <a:rPr lang="ru-RU" sz="2800" b="1" i="1" smtClean="0">
                                <a:latin typeface="Cambria Math"/>
                              </a:rPr>
                              <m:t>КЕО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800" b="1" i="1" smtClean="0">
                                <a:latin typeface="Cambria Math"/>
                              </a:rPr>
                              <m:t>Р</m:t>
                            </m:r>
                          </m:e>
                          <m:sub>
                            <m:r>
                              <a:rPr lang="ru-RU" sz="2800" b="1" i="1" smtClean="0">
                                <a:latin typeface="Cambria Math"/>
                              </a:rPr>
                              <m:t>ВТА</m:t>
                            </m:r>
                          </m:sub>
                        </m:sSub>
                      </m:den>
                    </m:f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kk-KZ" sz="2800" b="1" i="1" smtClean="0">
                            <a:latin typeface="Cambria Math"/>
                          </a:rPr>
                          <m:t>𝟏𝟏</m:t>
                        </m:r>
                      </m:num>
                      <m:den>
                        <m:r>
                          <a:rPr lang="kk-KZ" sz="2800" b="1" i="1" smtClean="0">
                            <a:latin typeface="Cambria Math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ru-RU" sz="2800" b="1" i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8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endParaRPr lang="ru-RU" sz="28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864" y="4758867"/>
                <a:ext cx="1914691" cy="766044"/>
              </a:xfrm>
              <a:prstGeom prst="rect">
                <a:avLst/>
              </a:prstGeom>
              <a:blipFill rotWithShape="1">
                <a:blip r:embed="rId6"/>
                <a:stretch>
                  <a:fillRect r="-5732" b="-2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4217445" y="3725470"/>
                <a:ext cx="20537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kk-KZ" sz="240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КЕО</m:t>
                      </m:r>
                      <m:r>
                        <a:rPr lang="en-US" sz="240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~∆ </m:t>
                      </m:r>
                      <m:r>
                        <a:rPr lang="kk-KZ" sz="240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ВТА</m:t>
                      </m:r>
                    </m:oMath>
                  </m:oMathPara>
                </a14:m>
                <a:endParaRPr lang="ru-RU" sz="24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445" y="3725470"/>
                <a:ext cx="2053767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189475" y="4272350"/>
                <a:ext cx="203746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kk-KZ" sz="2400" b="1" i="1" smtClean="0"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kk-KZ" sz="2400" b="1" i="1" smtClean="0">
                              <a:latin typeface="Cambria Math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ru-RU" sz="24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9475" y="4272350"/>
                <a:ext cx="2037466" cy="7861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4243310" y="5057849"/>
            <a:ext cx="2037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13(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-1)=11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58148" y="5540938"/>
            <a:ext cx="190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13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58148" y="6002603"/>
            <a:ext cx="190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6,5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1772613" y="5609514"/>
                <a:ext cx="1455617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m:t>k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kk-KZ" sz="2800" b="1" i="1"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kk-KZ" sz="2800" b="1" i="1">
                              <a:latin typeface="Cambria Math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613" y="5609514"/>
                <a:ext cx="1455617" cy="9017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6297460" y="4272350"/>
            <a:ext cx="1814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x=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6,5 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249022" y="5057848"/>
            <a:ext cx="2894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КЕ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-1=6,5-1=5,5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635896" y="6309320"/>
            <a:ext cx="3240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6,5 </a:t>
            </a:r>
            <a:r>
              <a:rPr lang="kk-KZ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5,5 </a:t>
            </a:r>
            <a:r>
              <a:rPr lang="kk-KZ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H="1">
            <a:off x="4198280" y="3794047"/>
            <a:ext cx="19165" cy="25424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6242644" y="3870664"/>
            <a:ext cx="19165" cy="254245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7709574" y="316332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508104" y="3181103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457950"/>
            <a:ext cx="857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</p:spPr>
        <p:txBody>
          <a:bodyPr/>
          <a:lstStyle/>
          <a:p>
            <a:pPr>
              <a:defRPr/>
            </a:pPr>
            <a:fld id="{410983D1-81A0-4751-A265-E639FDAACF8E}" type="slidenum">
              <a:rPr lang="ru-RU" smtClean="0">
                <a:solidFill>
                  <a:srgbClr val="0000CC"/>
                </a:solidFill>
              </a:rPr>
              <a:pPr>
                <a:defRPr/>
              </a:pPr>
              <a:t>14</a:t>
            </a:fld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4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5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60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>
              <a:defRPr/>
            </a:pPr>
            <a:fld id="{C9BB810E-30ED-4044-965C-7D90A5A74A19}" type="slidenum">
              <a:rPr lang="ru-RU" smtClean="0">
                <a:solidFill>
                  <a:srgbClr val="0000CC"/>
                </a:solidFill>
              </a:rPr>
              <a:pPr>
                <a:defRPr/>
              </a:pPr>
              <a:t>15</a:t>
            </a:fld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6" name="7-конечная звезда 5"/>
          <p:cNvSpPr/>
          <p:nvPr/>
        </p:nvSpPr>
        <p:spPr>
          <a:xfrm>
            <a:off x="31724" y="178765"/>
            <a:ext cx="939876" cy="802504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101795"/>
            <a:ext cx="52292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Отрезок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длиной 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пересекается с прямой  </a:t>
            </a: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точке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Найдите длину отрезка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если расстояние от точки  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до прямой 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0,3 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от точки 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 прямой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012160" y="3429000"/>
            <a:ext cx="30243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24824" y="291506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6732240" y="1268760"/>
            <a:ext cx="1368152" cy="3600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100392" y="1268760"/>
            <a:ext cx="0" cy="216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732240" y="3429000"/>
            <a:ext cx="0" cy="1440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72410" y="331169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6" name="Овал 15"/>
          <p:cNvSpPr/>
          <p:nvPr/>
        </p:nvSpPr>
        <p:spPr>
          <a:xfrm>
            <a:off x="7227588" y="3363953"/>
            <a:ext cx="108012" cy="92343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884368" y="69876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8780" y="4535828"/>
            <a:ext cx="4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552806" y="3429000"/>
            <a:ext cx="153310" cy="21602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8104160" y="3212976"/>
            <a:ext cx="153310" cy="21602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924140" y="3315559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57856" y="2907237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457950"/>
            <a:ext cx="857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7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012160" y="3062890"/>
            <a:ext cx="30243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24824" y="2548954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6745888" y="902650"/>
            <a:ext cx="1368152" cy="3600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8100392" y="902650"/>
            <a:ext cx="0" cy="21602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745888" y="3062890"/>
            <a:ext cx="0" cy="14401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48264" y="2420888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0" name="Овал 9"/>
          <p:cNvSpPr/>
          <p:nvPr/>
        </p:nvSpPr>
        <p:spPr>
          <a:xfrm>
            <a:off x="7227588" y="2997843"/>
            <a:ext cx="108012" cy="92343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700310" y="405452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8780" y="4169718"/>
            <a:ext cx="4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6566454" y="3062890"/>
            <a:ext cx="153310" cy="21602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8104160" y="2846866"/>
            <a:ext cx="153310" cy="21602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8114000" y="2949449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57856" y="2541127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8254" y="3350922"/>
            <a:ext cx="75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8175" y="1838754"/>
            <a:ext cx="75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8582" y="357188"/>
            <a:ext cx="984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Дано</a:t>
            </a:r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595182" y="455955"/>
            <a:ext cx="16787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 </a:t>
            </a:r>
            <a:r>
              <a:rPr lang="kk-KZ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580822" y="978305"/>
            <a:ext cx="2357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BP = 0,5 </a:t>
            </a:r>
            <a:r>
              <a:rPr lang="kk-KZ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endParaRPr lang="en-US" sz="2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470166" y="1461417"/>
            <a:ext cx="1928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 = 0,3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endParaRPr lang="en-US" sz="2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989295" y="928670"/>
            <a:ext cx="1071570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KP=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774980" y="357188"/>
            <a:ext cx="1186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Найти</a:t>
            </a:r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745888" y="4489403"/>
            <a:ext cx="1368112" cy="1364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112575" y="3062890"/>
            <a:ext cx="0" cy="142651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144730" y="4094793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ru-RU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6759536" y="917430"/>
            <a:ext cx="1328019" cy="3557191"/>
          </a:xfrm>
          <a:prstGeom prst="triangle">
            <a:avLst>
              <a:gd name="adj" fmla="val 10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процесс 31"/>
          <p:cNvSpPr/>
          <p:nvPr/>
        </p:nvSpPr>
        <p:spPr>
          <a:xfrm>
            <a:off x="7938374" y="4279169"/>
            <a:ext cx="153310" cy="216024"/>
          </a:xfrm>
          <a:prstGeom prst="flowChartProcess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222788" y="2048684"/>
            <a:ext cx="37247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А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BD –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прямоугольный</a:t>
            </a:r>
            <a:endParaRPr lang="en-US" sz="2400" dirty="0">
              <a:ea typeface="Calibri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4"/>
              <p:cNvSpPr>
                <a:spLocks noChangeArrowheads="1"/>
              </p:cNvSpPr>
              <p:nvPr/>
            </p:nvSpPr>
            <p:spPr bwMode="auto">
              <a:xfrm>
                <a:off x="222788" y="2679261"/>
                <a:ext cx="3223117" cy="53296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AB</m:t>
                          </m:r>
                        </m:e>
                        <m:sup>
                          <m: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0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BD</m:t>
                          </m:r>
                        </m:e>
                        <m:sup>
                          <m: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0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AD</m:t>
                          </m:r>
                        </m:e>
                        <m:sup>
                          <m: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788" y="2679261"/>
                <a:ext cx="3223117" cy="532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ex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410624" y="3282761"/>
            <a:ext cx="2418614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BD = BP + PD</a:t>
            </a:r>
            <a:endParaRPr lang="ru-RU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1505" y="3874142"/>
            <a:ext cx="3364714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en-US" b="0" dirty="0">
                <a:solidFill>
                  <a:schemeClr val="tx1"/>
                </a:solidFill>
              </a:rPr>
              <a:t>BD = 0,5 + 0,3 = 0,8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606515" y="6568559"/>
            <a:ext cx="3348708" cy="578882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60685" y="5086624"/>
                <a:ext cx="2592288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 – 0,64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AD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u-RU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85" y="5086624"/>
                <a:ext cx="2592288" cy="532966"/>
              </a:xfrm>
              <a:prstGeom prst="rect">
                <a:avLst/>
              </a:prstGeom>
              <a:blipFill rotWithShape="1">
                <a:blip r:embed="rId4"/>
                <a:stretch>
                  <a:fillRect l="-4941" t="-11364" b="-284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14464" y="5674776"/>
                <a:ext cx="31564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0,36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AD</m:t>
                        </m:r>
                      </m:e>
                      <m:sup>
                        <m: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2800" b="0" i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ru-RU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А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D&gt;0</a:t>
                </a:r>
                <a:endParaRPr lang="ru-RU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64" y="5674776"/>
                <a:ext cx="3156409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158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795719" y="6202179"/>
            <a:ext cx="1771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AD = 0,6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54099" y="4754493"/>
            <a:ext cx="751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0,6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6745888" y="4508602"/>
            <a:ext cx="1345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761808" y="4509120"/>
            <a:ext cx="13457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Блок-схема: альтернативный процесс 52"/>
          <p:cNvSpPr/>
          <p:nvPr/>
        </p:nvSpPr>
        <p:spPr>
          <a:xfrm>
            <a:off x="4027293" y="4169718"/>
            <a:ext cx="1946670" cy="610872"/>
          </a:xfrm>
          <a:prstGeom prst="flowChartAlternateProcess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 = KP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Блок-схема: альтернативный процесс 53"/>
          <p:cNvSpPr/>
          <p:nvPr/>
        </p:nvSpPr>
        <p:spPr>
          <a:xfrm>
            <a:off x="3965400" y="5008718"/>
            <a:ext cx="1946670" cy="610872"/>
          </a:xfrm>
          <a:prstGeom prst="flowChartAlternateProcess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KP = 0,6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8101203" y="931078"/>
            <a:ext cx="0" cy="355719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000276" y="6237943"/>
            <a:ext cx="3225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0,6 </a:t>
            </a:r>
            <a:r>
              <a:rPr lang="ky-KG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7-конечная звезда 48"/>
          <p:cNvSpPr/>
          <p:nvPr/>
        </p:nvSpPr>
        <p:spPr>
          <a:xfrm>
            <a:off x="8181325" y="169628"/>
            <a:ext cx="889234" cy="701643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4"/>
              <p:cNvSpPr>
                <a:spLocks noChangeArrowheads="1"/>
              </p:cNvSpPr>
              <p:nvPr/>
            </p:nvSpPr>
            <p:spPr bwMode="auto">
              <a:xfrm>
                <a:off x="198702" y="4508602"/>
                <a:ext cx="3223117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0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0,8</m:t>
                          </m:r>
                        </m:e>
                        <m:sup>
                          <m: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0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AD</m:t>
                          </m:r>
                        </m:e>
                        <m:sup>
                          <m:r>
                            <a:rPr lang="en-US" sz="2800" b="0" i="0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702" y="4508602"/>
                <a:ext cx="322311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ex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Табличка 22"/>
          <p:cNvSpPr/>
          <p:nvPr/>
        </p:nvSpPr>
        <p:spPr>
          <a:xfrm>
            <a:off x="3315094" y="2450945"/>
            <a:ext cx="2092430" cy="1161587"/>
          </a:xfrm>
          <a:prstGeom prst="plaque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 теореме Пифагора</a:t>
            </a:r>
            <a:endParaRPr lang="ru-RU" sz="2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457950"/>
            <a:ext cx="857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>
              <a:defRPr/>
            </a:pPr>
            <a:fld id="{410983D1-81A0-4751-A265-E639FDAACF8E}" type="slidenum">
              <a:rPr lang="ru-RU" smtClean="0">
                <a:solidFill>
                  <a:srgbClr val="0000CC"/>
                </a:solidFill>
              </a:rPr>
              <a:pPr>
                <a:defRPr/>
              </a:pPr>
              <a:t>16</a:t>
            </a:fld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9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3.20999E-6 L 0.21511 0.0048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056E-7 L 0.00191 -0.2097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  <p:bldP spid="25" grpId="0"/>
      <p:bldP spid="33" grpId="0"/>
      <p:bldP spid="34" grpId="0" animBg="1"/>
      <p:bldP spid="32" grpId="0" animBg="1"/>
      <p:bldP spid="35" grpId="0"/>
      <p:bldP spid="36" grpId="0"/>
      <p:bldP spid="38" grpId="0"/>
      <p:bldP spid="39" grpId="0"/>
      <p:bldP spid="40" grpId="0"/>
      <p:bldP spid="45" grpId="0"/>
      <p:bldP spid="46" grpId="0"/>
      <p:bldP spid="47" grpId="0"/>
      <p:bldP spid="48" grpId="0"/>
      <p:bldP spid="53" grpId="0" animBg="1"/>
      <p:bldP spid="54" grpId="0" animBg="1"/>
      <p:bldP spid="57" grpId="0"/>
      <p:bldP spid="51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внобедренный треугольник 5"/>
          <p:cNvSpPr/>
          <p:nvPr/>
        </p:nvSpPr>
        <p:spPr>
          <a:xfrm>
            <a:off x="6616700" y="714375"/>
            <a:ext cx="2132013" cy="364331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6" idx="0"/>
          </p:cNvCxnSpPr>
          <p:nvPr/>
        </p:nvCxnSpPr>
        <p:spPr>
          <a:xfrm rot="16200000" flipH="1" flipV="1">
            <a:off x="5855494" y="2531269"/>
            <a:ext cx="3644900" cy="111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6616701" y="2714625"/>
            <a:ext cx="2286000" cy="100012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7617204" y="2934648"/>
            <a:ext cx="142876" cy="142876"/>
          </a:xfrm>
          <a:prstGeom prst="ellipse">
            <a:avLst/>
          </a:prstGeom>
          <a:solidFill>
            <a:srgbClr val="00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402388" y="4249738"/>
            <a:ext cx="4810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518400" y="274638"/>
            <a:ext cx="458788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543925" y="4238625"/>
            <a:ext cx="481013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59575" y="1714500"/>
            <a:ext cx="4826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70838" y="4249738"/>
            <a:ext cx="434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259638" y="2928938"/>
            <a:ext cx="5048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473950" y="4286250"/>
            <a:ext cx="4445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1" name="7-конечная звезда 30"/>
          <p:cNvSpPr/>
          <p:nvPr/>
        </p:nvSpPr>
        <p:spPr>
          <a:xfrm>
            <a:off x="135980" y="165802"/>
            <a:ext cx="979636" cy="802504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250980"/>
            <a:ext cx="61452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равнобедренном треугольнике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АВ = ВС = 12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Через середину </a:t>
            </a:r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высоты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 отрезок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KP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параллельный стороне 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KP║ BC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Найдите длину отрезка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468826" y="2305992"/>
            <a:ext cx="5814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36176" y="2351365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457950"/>
            <a:ext cx="857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>
              <a:defRPr/>
            </a:pPr>
            <a:fld id="{410983D1-81A0-4751-A265-E639FDAACF8E}" type="slidenum">
              <a:rPr lang="ru-RU" smtClean="0">
                <a:solidFill>
                  <a:srgbClr val="0000CC"/>
                </a:solidFill>
              </a:rPr>
              <a:pPr>
                <a:defRPr/>
              </a:pPr>
              <a:t>17</a:t>
            </a:fld>
            <a:endParaRPr lang="ru-RU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единительная линия 22"/>
          <p:cNvCxnSpPr/>
          <p:nvPr/>
        </p:nvCxnSpPr>
        <p:spPr>
          <a:xfrm>
            <a:off x="6999288" y="3000375"/>
            <a:ext cx="1357312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Равнобедренный треугольник 3"/>
          <p:cNvSpPr/>
          <p:nvPr/>
        </p:nvSpPr>
        <p:spPr>
          <a:xfrm>
            <a:off x="6616700" y="714375"/>
            <a:ext cx="2132013" cy="364331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" name="Прямая соединительная линия 5"/>
          <p:cNvCxnSpPr>
            <a:stCxn id="4" idx="0"/>
          </p:cNvCxnSpPr>
          <p:nvPr/>
        </p:nvCxnSpPr>
        <p:spPr>
          <a:xfrm rot="16200000" flipH="1" flipV="1">
            <a:off x="5855494" y="2531269"/>
            <a:ext cx="3644900" cy="111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6616701" y="2714625"/>
            <a:ext cx="2286000" cy="1000125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7617204" y="2934648"/>
            <a:ext cx="142876" cy="142876"/>
          </a:xfrm>
          <a:prstGeom prst="ellipse">
            <a:avLst/>
          </a:prstGeom>
          <a:solidFill>
            <a:srgbClr val="0000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Дуга 17"/>
          <p:cNvSpPr/>
          <p:nvPr/>
        </p:nvSpPr>
        <p:spPr>
          <a:xfrm rot="9134968">
            <a:off x="7450138" y="900113"/>
            <a:ext cx="282575" cy="385762"/>
          </a:xfrm>
          <a:prstGeom prst="arc">
            <a:avLst>
              <a:gd name="adj1" fmla="val 16200000"/>
              <a:gd name="adj2" fmla="val 19535900"/>
            </a:avLst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Дуга 18"/>
          <p:cNvSpPr/>
          <p:nvPr/>
        </p:nvSpPr>
        <p:spPr>
          <a:xfrm rot="6179944">
            <a:off x="7607300" y="1074738"/>
            <a:ext cx="192088" cy="233362"/>
          </a:xfrm>
          <a:prstGeom prst="arc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Дуга 19"/>
          <p:cNvSpPr/>
          <p:nvPr/>
        </p:nvSpPr>
        <p:spPr>
          <a:xfrm rot="6179944">
            <a:off x="7585075" y="1074738"/>
            <a:ext cx="192088" cy="233362"/>
          </a:xfrm>
          <a:prstGeom prst="arc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Дуга 20"/>
          <p:cNvSpPr/>
          <p:nvPr/>
        </p:nvSpPr>
        <p:spPr>
          <a:xfrm rot="19000887">
            <a:off x="7453313" y="2622550"/>
            <a:ext cx="257175" cy="249238"/>
          </a:xfrm>
          <a:prstGeom prst="arc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500813" y="3000375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759575" y="2214563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043863" y="1846263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429625" y="3000375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173913" y="1262063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7154863" y="126365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7678696" y="796272"/>
            <a:ext cx="1071570" cy="3571900"/>
          </a:xfrm>
          <a:prstGeom prst="triangle">
            <a:avLst>
              <a:gd name="adj" fmla="val 0"/>
            </a:avLst>
          </a:prstGeom>
          <a:gradFill flip="none" rotWithShape="1">
            <a:gsLst>
              <a:gs pos="47000">
                <a:schemeClr val="accent1">
                  <a:tint val="66000"/>
                  <a:satMod val="160000"/>
                  <a:alpha val="9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7688263" y="3097213"/>
            <a:ext cx="571500" cy="1238250"/>
          </a:xfrm>
          <a:prstGeom prst="triangle">
            <a:avLst>
              <a:gd name="adj" fmla="val 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6402388" y="4249738"/>
            <a:ext cx="4810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518400" y="274638"/>
            <a:ext cx="458788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543925" y="4238625"/>
            <a:ext cx="481013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59575" y="1714500"/>
            <a:ext cx="4826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70838" y="4249738"/>
            <a:ext cx="434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259638" y="2928938"/>
            <a:ext cx="5048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03300" y="1774825"/>
            <a:ext cx="2214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BDC=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О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1073150" y="2309813"/>
            <a:ext cx="2214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ОР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D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BCD</a:t>
            </a: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473950" y="4286250"/>
            <a:ext cx="4445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106488" y="2746375"/>
            <a:ext cx="2143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DBC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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DOP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042988" y="3246438"/>
            <a:ext cx="1928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BO=OD=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ky-KG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en-US" sz="2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522538" y="3249613"/>
            <a:ext cx="1357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BD=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endParaRPr lang="en-US" sz="24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817938"/>
            <a:ext cx="13557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4746625"/>
            <a:ext cx="1165225" cy="7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2" y="5476875"/>
            <a:ext cx="1951037" cy="414338"/>
          </a:xfrm>
          <a:prstGeom prst="rect">
            <a:avLst/>
          </a:prstGeom>
          <a:noFill/>
          <a:ln>
            <a:noFill/>
          </a:ln>
        </p:spPr>
      </p:pic>
      <p:sp>
        <p:nvSpPr>
          <p:cNvPr id="208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k-KZ">
              <a:latin typeface="Calibri" pitchFamily="34" charset="0"/>
            </a:endParaRPr>
          </a:p>
        </p:txBody>
      </p:sp>
      <p:sp>
        <p:nvSpPr>
          <p:cNvPr id="57" name="Rectangle 1"/>
          <p:cNvSpPr>
            <a:spLocks noChangeArrowheads="1"/>
          </p:cNvSpPr>
          <p:nvPr/>
        </p:nvSpPr>
        <p:spPr bwMode="auto">
          <a:xfrm>
            <a:off x="3792538" y="1785938"/>
            <a:ext cx="2214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А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BD=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CBD</a:t>
            </a: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3792538" y="2428875"/>
            <a:ext cx="2214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CBD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POD</a:t>
            </a:r>
          </a:p>
        </p:txBody>
      </p:sp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3935413" y="3000375"/>
            <a:ext cx="2214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KOB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POD</a:t>
            </a:r>
          </a:p>
        </p:txBody>
      </p:sp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3935413" y="3500438"/>
            <a:ext cx="2214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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KOB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KBO</a:t>
            </a:r>
          </a:p>
        </p:txBody>
      </p:sp>
      <p:sp>
        <p:nvSpPr>
          <p:cNvPr id="61" name="Rectangle 3"/>
          <p:cNvSpPr>
            <a:spLocks noChangeArrowheads="1"/>
          </p:cNvSpPr>
          <p:nvPr/>
        </p:nvSpPr>
        <p:spPr bwMode="auto">
          <a:xfrm>
            <a:off x="3419872" y="4058468"/>
            <a:ext cx="3196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BKO </a:t>
            </a:r>
            <a:r>
              <a:rPr lang="kk-KZ" sz="20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равнобедренный</a:t>
            </a:r>
            <a:endParaRPr lang="en-US" sz="2000" b="1" dirty="0">
              <a:solidFill>
                <a:srgbClr val="0066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4000500" y="4429125"/>
            <a:ext cx="1714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KB=KO=3</a:t>
            </a: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3" name="Rectangle 1"/>
          <p:cNvSpPr>
            <a:spLocks noChangeArrowheads="1"/>
          </p:cNvSpPr>
          <p:nvPr/>
        </p:nvSpPr>
        <p:spPr bwMode="auto">
          <a:xfrm>
            <a:off x="3998782" y="4869758"/>
            <a:ext cx="2143140" cy="461665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KP=KO+OP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4" name="Rectangle 1"/>
          <p:cNvSpPr>
            <a:spLocks noChangeArrowheads="1"/>
          </p:cNvSpPr>
          <p:nvPr/>
        </p:nvSpPr>
        <p:spPr bwMode="auto">
          <a:xfrm>
            <a:off x="4000500" y="5429250"/>
            <a:ext cx="214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KP=3+6</a:t>
            </a: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5" name="Rectangle 1"/>
          <p:cNvSpPr>
            <a:spLocks noChangeArrowheads="1"/>
          </p:cNvSpPr>
          <p:nvPr/>
        </p:nvSpPr>
        <p:spPr bwMode="auto">
          <a:xfrm>
            <a:off x="4022725" y="5805264"/>
            <a:ext cx="214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KP=9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6" name="Rectangle 1"/>
          <p:cNvSpPr>
            <a:spLocks noChangeArrowheads="1"/>
          </p:cNvSpPr>
          <p:nvPr/>
        </p:nvSpPr>
        <p:spPr bwMode="auto">
          <a:xfrm>
            <a:off x="1115616" y="5733256"/>
            <a:ext cx="1143000" cy="460375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OP=6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42875" y="357188"/>
            <a:ext cx="287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1643063" y="357188"/>
            <a:ext cx="3357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А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kk-KZ" sz="24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kk-KZ" sz="24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равнобедренный</a:t>
            </a:r>
            <a:endParaRPr lang="en-US" sz="2000" b="1" dirty="0">
              <a:solidFill>
                <a:srgbClr val="0066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9" name="Rectangle 4"/>
          <p:cNvSpPr>
            <a:spLocks noChangeArrowheads="1"/>
          </p:cNvSpPr>
          <p:nvPr/>
        </p:nvSpPr>
        <p:spPr bwMode="auto">
          <a:xfrm>
            <a:off x="1714500" y="785813"/>
            <a:ext cx="2357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kk-KZ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B=</a:t>
            </a:r>
            <a:r>
              <a:rPr lang="kk-KZ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ВС=12 см</a:t>
            </a:r>
            <a:endParaRPr lang="en-US" sz="2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1785938" y="1214438"/>
            <a:ext cx="1928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BO=OD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en-US" sz="2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" name="Rectangle 2"/>
          <p:cNvSpPr>
            <a:spLocks noChangeArrowheads="1"/>
          </p:cNvSpPr>
          <p:nvPr/>
        </p:nvSpPr>
        <p:spPr bwMode="auto">
          <a:xfrm>
            <a:off x="3212187" y="1234244"/>
            <a:ext cx="1143008" cy="400110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KP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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BC</a:t>
            </a:r>
          </a:p>
        </p:txBody>
      </p:sp>
      <p:sp>
        <p:nvSpPr>
          <p:cNvPr id="72" name="Rectangle 1"/>
          <p:cNvSpPr>
            <a:spLocks noChangeArrowheads="1"/>
          </p:cNvSpPr>
          <p:nvPr/>
        </p:nvSpPr>
        <p:spPr bwMode="auto">
          <a:xfrm>
            <a:off x="5000628" y="928670"/>
            <a:ext cx="1071570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KP=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214313" y="1428750"/>
            <a:ext cx="14950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4786313" y="357188"/>
            <a:ext cx="1186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Найти</a:t>
            </a:r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1585913" y="4892675"/>
            <a:ext cx="500062" cy="3571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 flipH="1" flipV="1">
            <a:off x="1500188" y="4857750"/>
            <a:ext cx="571500" cy="4286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16200000" flipH="1">
            <a:off x="7286625" y="3357563"/>
            <a:ext cx="1357313" cy="64293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16200000" flipH="1">
            <a:off x="7036594" y="2393156"/>
            <a:ext cx="857250" cy="3571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7-конечная звезда 92"/>
          <p:cNvSpPr/>
          <p:nvPr/>
        </p:nvSpPr>
        <p:spPr>
          <a:xfrm>
            <a:off x="8060260" y="246789"/>
            <a:ext cx="881070" cy="802504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7000875" y="142875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7286625" y="2106613"/>
            <a:ext cx="357188" cy="158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3989164" y="6272126"/>
            <a:ext cx="29161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ky-KG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=9 см</a:t>
            </a:r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457950"/>
            <a:ext cx="857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>
              <a:defRPr/>
            </a:pPr>
            <a:fld id="{FDEEEE22-C8E0-4ACE-A232-7C95E783BBD6}" type="slidenum">
              <a:rPr lang="ru-RU" smtClean="0">
                <a:solidFill>
                  <a:srgbClr val="0000CC"/>
                </a:solidFill>
              </a:rPr>
              <a:pPr>
                <a:defRPr/>
              </a:pPr>
              <a:t>18</a:t>
            </a:fld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6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093 L 0.00104 0.30597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15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0139 L 0.00052 0.16513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8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0" grpId="1" animBg="1"/>
      <p:bldP spid="21" grpId="0" animBg="1"/>
      <p:bldP spid="25" grpId="0"/>
      <p:bldP spid="26" grpId="0"/>
      <p:bldP spid="27" grpId="0"/>
      <p:bldP spid="28" grpId="0"/>
      <p:bldP spid="29" grpId="0"/>
      <p:bldP spid="30" grpId="0"/>
      <p:bldP spid="30" grpId="1"/>
      <p:bldP spid="32" grpId="0" animBg="1"/>
      <p:bldP spid="32" grpId="1" animBg="1"/>
      <p:bldP spid="13313" grpId="0"/>
      <p:bldP spid="41" grpId="0"/>
      <p:bldP spid="13315" grpId="0"/>
      <p:bldP spid="13316" grpId="0"/>
      <p:bldP spid="13317" grpId="0"/>
      <p:bldP spid="57" grpId="0"/>
      <p:bldP spid="58" grpId="0"/>
      <p:bldP spid="59" grpId="0"/>
      <p:bldP spid="60" grpId="0"/>
      <p:bldP spid="61" grpId="0"/>
      <p:bldP spid="62" grpId="0"/>
      <p:bldP spid="64" grpId="0"/>
      <p:bldP spid="65" grpId="0"/>
      <p:bldP spid="66" grpId="0"/>
      <p:bldP spid="68" grpId="0"/>
      <p:bldP spid="69" grpId="0"/>
      <p:bldP spid="70" grpId="0"/>
      <p:bldP spid="73" grpId="0"/>
      <p:bldP spid="74" grpId="0"/>
      <p:bldP spid="94" grpId="0"/>
      <p:bldP spid="94" grpId="1"/>
      <p:bldP spid="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7" name="Text Box 9"/>
          <p:cNvSpPr txBox="1">
            <a:spLocks noChangeArrowheads="1"/>
          </p:cNvSpPr>
          <p:nvPr/>
        </p:nvSpPr>
        <p:spPr bwMode="auto">
          <a:xfrm>
            <a:off x="362072" y="1295400"/>
            <a:ext cx="858768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Отрезки АВ   и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пропорциональны  отрезкам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  С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  <a:p>
            <a:r>
              <a:rPr lang="ru-RU" sz="2400" dirty="0"/>
              <a:t>                         </a:t>
            </a:r>
          </a:p>
          <a:p>
            <a:endParaRPr lang="ru-RU" sz="2400" dirty="0"/>
          </a:p>
          <a:p>
            <a:r>
              <a:rPr lang="ru-RU" sz="2400" dirty="0"/>
              <a:t>                         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1628665" y="377973"/>
            <a:ext cx="55356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Пропорциональные отрезки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3124200" y="2514347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</a:p>
        </p:txBody>
      </p:sp>
      <p:sp>
        <p:nvSpPr>
          <p:cNvPr id="145414" name="Text Box 6"/>
          <p:cNvSpPr txBox="1">
            <a:spLocks noChangeArrowheads="1"/>
          </p:cNvSpPr>
          <p:nvPr/>
        </p:nvSpPr>
        <p:spPr bwMode="auto">
          <a:xfrm>
            <a:off x="3106688" y="295177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4305300" y="2504796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4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4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4282935" y="2980774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baseline="-25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8" name="Freeform 10"/>
          <p:cNvSpPr>
            <a:spLocks/>
          </p:cNvSpPr>
          <p:nvPr/>
        </p:nvSpPr>
        <p:spPr bwMode="auto">
          <a:xfrm>
            <a:off x="3091543" y="2971547"/>
            <a:ext cx="609600" cy="1588"/>
          </a:xfrm>
          <a:custGeom>
            <a:avLst/>
            <a:gdLst>
              <a:gd name="T0" fmla="*/ 0 w 384"/>
              <a:gd name="T1" fmla="*/ 0 h 1"/>
              <a:gd name="T2" fmla="*/ 384 w 384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4" h="1">
                <a:moveTo>
                  <a:pt x="0" y="0"/>
                </a:moveTo>
                <a:lnTo>
                  <a:pt x="384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5419" name="Text Box 11"/>
          <p:cNvSpPr txBox="1">
            <a:spLocks noChangeArrowheads="1"/>
          </p:cNvSpPr>
          <p:nvPr/>
        </p:nvSpPr>
        <p:spPr bwMode="auto">
          <a:xfrm>
            <a:off x="3899501" y="2744535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</a:p>
        </p:txBody>
      </p:sp>
      <p:sp>
        <p:nvSpPr>
          <p:cNvPr id="145420" name="Freeform 12"/>
          <p:cNvSpPr>
            <a:spLocks/>
          </p:cNvSpPr>
          <p:nvPr/>
        </p:nvSpPr>
        <p:spPr bwMode="auto">
          <a:xfrm>
            <a:off x="4351112" y="2969959"/>
            <a:ext cx="609600" cy="1588"/>
          </a:xfrm>
          <a:custGeom>
            <a:avLst/>
            <a:gdLst>
              <a:gd name="T0" fmla="*/ 0 w 384"/>
              <a:gd name="T1" fmla="*/ 0 h 1"/>
              <a:gd name="T2" fmla="*/ 384 w 384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4" h="1">
                <a:moveTo>
                  <a:pt x="0" y="0"/>
                </a:moveTo>
                <a:lnTo>
                  <a:pt x="384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5422" name="Text Box 14"/>
          <p:cNvSpPr txBox="1">
            <a:spLocks noChangeArrowheads="1"/>
          </p:cNvSpPr>
          <p:nvPr/>
        </p:nvSpPr>
        <p:spPr bwMode="auto">
          <a:xfrm>
            <a:off x="516331" y="4631980"/>
            <a:ext cx="1181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АВ=2,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23" name="Text Box 15"/>
          <p:cNvSpPr txBox="1">
            <a:spLocks noChangeArrowheads="1"/>
          </p:cNvSpPr>
          <p:nvPr/>
        </p:nvSpPr>
        <p:spPr bwMode="auto">
          <a:xfrm>
            <a:off x="1819300" y="4615218"/>
            <a:ext cx="167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=1,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3083257" y="4617450"/>
            <a:ext cx="24440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3,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25" name="Text Box 17"/>
          <p:cNvSpPr txBox="1">
            <a:spLocks noChangeArrowheads="1"/>
          </p:cNvSpPr>
          <p:nvPr/>
        </p:nvSpPr>
        <p:spPr bwMode="auto">
          <a:xfrm>
            <a:off x="4724400" y="4648228"/>
            <a:ext cx="25839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1,5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26" name="Freeform 18"/>
          <p:cNvSpPr>
            <a:spLocks/>
          </p:cNvSpPr>
          <p:nvPr/>
        </p:nvSpPr>
        <p:spPr bwMode="auto">
          <a:xfrm>
            <a:off x="2428900" y="5621584"/>
            <a:ext cx="457200" cy="1588"/>
          </a:xfrm>
          <a:custGeom>
            <a:avLst/>
            <a:gdLst>
              <a:gd name="T0" fmla="*/ 0 w 288"/>
              <a:gd name="T1" fmla="*/ 0 h 1"/>
              <a:gd name="T2" fmla="*/ 288 w 28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8" h="1">
                <a:moveTo>
                  <a:pt x="0" y="0"/>
                </a:moveTo>
                <a:lnTo>
                  <a:pt x="288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5427" name="Text Box 19"/>
          <p:cNvSpPr txBox="1">
            <a:spLocks noChangeArrowheads="1"/>
          </p:cNvSpPr>
          <p:nvPr/>
        </p:nvSpPr>
        <p:spPr bwMode="auto">
          <a:xfrm>
            <a:off x="2932512" y="543529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</a:t>
            </a:r>
          </a:p>
        </p:txBody>
      </p:sp>
      <p:sp>
        <p:nvSpPr>
          <p:cNvPr id="145428" name="Freeform 20"/>
          <p:cNvSpPr>
            <a:spLocks/>
          </p:cNvSpPr>
          <p:nvPr/>
        </p:nvSpPr>
        <p:spPr bwMode="auto">
          <a:xfrm>
            <a:off x="3396343" y="5663890"/>
            <a:ext cx="609600" cy="1588"/>
          </a:xfrm>
          <a:custGeom>
            <a:avLst/>
            <a:gdLst>
              <a:gd name="T0" fmla="*/ 0 w 384"/>
              <a:gd name="T1" fmla="*/ 0 h 1"/>
              <a:gd name="T2" fmla="*/ 384 w 384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84" h="1">
                <a:moveTo>
                  <a:pt x="0" y="0"/>
                </a:moveTo>
                <a:lnTo>
                  <a:pt x="384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5429" name="Text Box 21"/>
          <p:cNvSpPr txBox="1">
            <a:spLocks noChangeArrowheads="1"/>
          </p:cNvSpPr>
          <p:nvPr/>
        </p:nvSpPr>
        <p:spPr bwMode="auto">
          <a:xfrm>
            <a:off x="304800" y="4113608"/>
            <a:ext cx="18189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5430" name="Group 22"/>
          <p:cNvGrpSpPr>
            <a:grpSpLocks/>
          </p:cNvGrpSpPr>
          <p:nvPr/>
        </p:nvGrpSpPr>
        <p:grpSpPr bwMode="auto">
          <a:xfrm>
            <a:off x="76200" y="152400"/>
            <a:ext cx="8991600" cy="6515100"/>
            <a:chOff x="168" y="176"/>
            <a:chExt cx="5408" cy="3928"/>
          </a:xfrm>
        </p:grpSpPr>
        <p:sp>
          <p:nvSpPr>
            <p:cNvPr id="145431" name="Freeform 2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432" name="Freeform 2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433" name="Freeform 2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434" name="Freeform 2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435" name="Freeform 2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436" name="Freeform 2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437" name="Freeform 2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5438" name="Freeform 3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5091505" y="2659390"/>
            <a:ext cx="7489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=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75399" y="514067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2398" y="557007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CC"/>
                </a:solidFill>
              </a:rPr>
              <a:t>1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77516" y="517144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49633" y="562158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4032748" y="5371502"/>
            <a:ext cx="7264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645" y="3542169"/>
            <a:ext cx="3878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>k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</a:rPr>
              <a:t>-коэффициент подобия</a:t>
            </a:r>
            <a:endParaRPr lang="ru-RU" sz="2800" dirty="0">
              <a:solidFill>
                <a:srgbClr val="0000CC"/>
              </a:solidFill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457950"/>
            <a:ext cx="857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>
              <a:defRPr/>
            </a:pPr>
            <a:fld id="{410983D1-81A0-4751-A265-E639FDAACF8E}" type="slidenum">
              <a:rPr lang="ru-RU" smtClean="0">
                <a:solidFill>
                  <a:srgbClr val="0000CC"/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4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7" grpId="0"/>
      <p:bldP spid="145413" grpId="0"/>
      <p:bldP spid="145414" grpId="0"/>
      <p:bldP spid="145415" grpId="0"/>
      <p:bldP spid="145416" grpId="0"/>
      <p:bldP spid="145418" grpId="0" animBg="1"/>
      <p:bldP spid="145419" grpId="0"/>
      <p:bldP spid="145420" grpId="0" animBg="1"/>
      <p:bldP spid="145422" grpId="0"/>
      <p:bldP spid="145423" grpId="0"/>
      <p:bldP spid="145424" grpId="0"/>
      <p:bldP spid="145425" grpId="0"/>
      <p:bldP spid="145426" grpId="0" animBg="1"/>
      <p:bldP spid="145427" grpId="0"/>
      <p:bldP spid="145428" grpId="0" animBg="1"/>
      <p:bldP spid="145429" grpId="0"/>
      <p:bldP spid="29" grpId="0"/>
      <p:bldP spid="2" grpId="0"/>
      <p:bldP spid="31" grpId="0"/>
      <p:bldP spid="32" grpId="0"/>
      <p:bldP spid="33" grpId="0"/>
      <p:bldP spid="3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323528" y="228600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геометрии фигуры одинаковой формы было принято называть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подобными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399" name="Group 39"/>
          <p:cNvGrpSpPr>
            <a:grpSpLocks/>
          </p:cNvGrpSpPr>
          <p:nvPr/>
        </p:nvGrpSpPr>
        <p:grpSpPr bwMode="auto">
          <a:xfrm>
            <a:off x="3302631" y="1761481"/>
            <a:ext cx="3148337" cy="1948203"/>
            <a:chOff x="240" y="720"/>
            <a:chExt cx="5232" cy="2773"/>
          </a:xfrm>
        </p:grpSpPr>
        <p:pic>
          <p:nvPicPr>
            <p:cNvPr id="143364" name="Picture 4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728"/>
              <a:ext cx="1536" cy="1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65" name="Picture 5" descr="j030493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720"/>
              <a:ext cx="3024" cy="2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3397" name="Group 37"/>
          <p:cNvGrpSpPr>
            <a:grpSpLocks/>
          </p:cNvGrpSpPr>
          <p:nvPr/>
        </p:nvGrpSpPr>
        <p:grpSpPr bwMode="auto">
          <a:xfrm>
            <a:off x="6488830" y="1928641"/>
            <a:ext cx="2430215" cy="1613881"/>
            <a:chOff x="144" y="1776"/>
            <a:chExt cx="4164" cy="2424"/>
          </a:xfrm>
        </p:grpSpPr>
        <p:pic>
          <p:nvPicPr>
            <p:cNvPr id="143394" name="Picture 34" descr="j030549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3264"/>
              <a:ext cx="1140" cy="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395" name="Picture 35" descr="j030549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776"/>
              <a:ext cx="2880" cy="2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3401" name="Group 41"/>
          <p:cNvGrpSpPr>
            <a:grpSpLocks/>
          </p:cNvGrpSpPr>
          <p:nvPr/>
        </p:nvGrpSpPr>
        <p:grpSpPr bwMode="auto">
          <a:xfrm>
            <a:off x="76200" y="152400"/>
            <a:ext cx="8991600" cy="6515100"/>
            <a:chOff x="168" y="176"/>
            <a:chExt cx="5408" cy="3928"/>
          </a:xfrm>
        </p:grpSpPr>
        <p:sp>
          <p:nvSpPr>
            <p:cNvPr id="143402" name="Freeform 42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03" name="Freeform 43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04" name="Freeform 44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05" name="Freeform 45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06" name="Freeform 46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07" name="Freeform 47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08" name="Freeform 48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09" name="Freeform 49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076056" y="4005064"/>
            <a:ext cx="3512901" cy="1981200"/>
            <a:chOff x="5076056" y="4005064"/>
            <a:chExt cx="3512901" cy="1981200"/>
          </a:xfrm>
        </p:grpSpPr>
        <p:sp>
          <p:nvSpPr>
            <p:cNvPr id="39" name="Oval 6"/>
            <p:cNvSpPr>
              <a:spLocks noChangeArrowheads="1"/>
            </p:cNvSpPr>
            <p:nvPr/>
          </p:nvSpPr>
          <p:spPr bwMode="auto">
            <a:xfrm>
              <a:off x="6607757" y="4005064"/>
              <a:ext cx="1981200" cy="19812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5076056" y="4624671"/>
              <a:ext cx="990600" cy="99060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41741" y="3873783"/>
            <a:ext cx="4116508" cy="2492375"/>
            <a:chOff x="541741" y="3873783"/>
            <a:chExt cx="4116508" cy="2492375"/>
          </a:xfrm>
        </p:grpSpPr>
        <p:sp>
          <p:nvSpPr>
            <p:cNvPr id="41" name="AutoShape 6"/>
            <p:cNvSpPr>
              <a:spLocks noChangeArrowheads="1"/>
            </p:cNvSpPr>
            <p:nvPr/>
          </p:nvSpPr>
          <p:spPr bwMode="auto">
            <a:xfrm>
              <a:off x="541741" y="3873783"/>
              <a:ext cx="2492375" cy="2492375"/>
            </a:xfrm>
            <a:prstGeom prst="irregularSeal1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AutoShape 10"/>
            <p:cNvSpPr>
              <a:spLocks noChangeArrowheads="1"/>
            </p:cNvSpPr>
            <p:nvPr/>
          </p:nvSpPr>
          <p:spPr bwMode="auto">
            <a:xfrm>
              <a:off x="3107262" y="4690864"/>
              <a:ext cx="1550987" cy="1550987"/>
            </a:xfrm>
            <a:prstGeom prst="irregularSeal1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15621" y="1471727"/>
            <a:ext cx="2764799" cy="2226567"/>
            <a:chOff x="315621" y="1471727"/>
            <a:chExt cx="2764799" cy="2226567"/>
          </a:xfrm>
        </p:grpSpPr>
        <p:pic>
          <p:nvPicPr>
            <p:cNvPr id="43" name="Picture 2" descr="j035360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621" y="1471727"/>
              <a:ext cx="1612102" cy="2226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3" descr="j035360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255711"/>
              <a:ext cx="1028700" cy="1420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457950"/>
            <a:ext cx="857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>
              <a:defRPr/>
            </a:pPr>
            <a:fld id="{410983D1-81A0-4751-A265-E639FDAACF8E}" type="slidenum">
              <a:rPr lang="ru-RU" smtClean="0">
                <a:solidFill>
                  <a:srgbClr val="0000CC"/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1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45" name="Group 41"/>
          <p:cNvGrpSpPr>
            <a:grpSpLocks/>
          </p:cNvGrpSpPr>
          <p:nvPr/>
        </p:nvGrpSpPr>
        <p:grpSpPr bwMode="auto">
          <a:xfrm>
            <a:off x="228600" y="1600200"/>
            <a:ext cx="4114800" cy="4891088"/>
            <a:chOff x="144" y="1008"/>
            <a:chExt cx="2592" cy="3081"/>
          </a:xfrm>
        </p:grpSpPr>
        <p:grpSp>
          <p:nvGrpSpPr>
            <p:cNvPr id="149512" name="Group 8"/>
            <p:cNvGrpSpPr>
              <a:grpSpLocks/>
            </p:cNvGrpSpPr>
            <p:nvPr/>
          </p:nvGrpSpPr>
          <p:grpSpPr bwMode="auto">
            <a:xfrm>
              <a:off x="240" y="2345"/>
              <a:ext cx="2496" cy="1744"/>
              <a:chOff x="240" y="1520"/>
              <a:chExt cx="2496" cy="1744"/>
            </a:xfrm>
          </p:grpSpPr>
          <p:sp>
            <p:nvSpPr>
              <p:cNvPr id="149513" name="Freeform 9"/>
              <p:cNvSpPr>
                <a:spLocks/>
              </p:cNvSpPr>
              <p:nvPr/>
            </p:nvSpPr>
            <p:spPr bwMode="auto">
              <a:xfrm>
                <a:off x="1872" y="2624"/>
                <a:ext cx="864" cy="640"/>
              </a:xfrm>
              <a:custGeom>
                <a:avLst/>
                <a:gdLst>
                  <a:gd name="T0" fmla="*/ 0 w 864"/>
                  <a:gd name="T1" fmla="*/ 640 h 640"/>
                  <a:gd name="T2" fmla="*/ 816 w 864"/>
                  <a:gd name="T3" fmla="*/ 640 h 640"/>
                  <a:gd name="T4" fmla="*/ 864 w 864"/>
                  <a:gd name="T5" fmla="*/ 400 h 640"/>
                  <a:gd name="T6" fmla="*/ 816 w 864"/>
                  <a:gd name="T7" fmla="*/ 208 h 640"/>
                  <a:gd name="T8" fmla="*/ 752 w 864"/>
                  <a:gd name="T9" fmla="*/ 80 h 640"/>
                  <a:gd name="T10" fmla="*/ 608 w 864"/>
                  <a:gd name="T11" fmla="*/ 0 h 640"/>
                  <a:gd name="T12" fmla="*/ 0 w 864"/>
                  <a:gd name="T13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4" h="640">
                    <a:moveTo>
                      <a:pt x="0" y="640"/>
                    </a:moveTo>
                    <a:lnTo>
                      <a:pt x="816" y="640"/>
                    </a:lnTo>
                    <a:lnTo>
                      <a:pt x="864" y="400"/>
                    </a:lnTo>
                    <a:lnTo>
                      <a:pt x="816" y="208"/>
                    </a:lnTo>
                    <a:lnTo>
                      <a:pt x="752" y="80"/>
                    </a:lnTo>
                    <a:lnTo>
                      <a:pt x="608" y="0"/>
                    </a:lnTo>
                    <a:lnTo>
                      <a:pt x="0" y="64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chemeClr val="bg1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514" name="Freeform 10"/>
              <p:cNvSpPr>
                <a:spLocks/>
              </p:cNvSpPr>
              <p:nvPr/>
            </p:nvSpPr>
            <p:spPr bwMode="auto">
              <a:xfrm>
                <a:off x="240" y="1520"/>
                <a:ext cx="864" cy="640"/>
              </a:xfrm>
              <a:custGeom>
                <a:avLst/>
                <a:gdLst>
                  <a:gd name="T0" fmla="*/ 0 w 864"/>
                  <a:gd name="T1" fmla="*/ 640 h 640"/>
                  <a:gd name="T2" fmla="*/ 816 w 864"/>
                  <a:gd name="T3" fmla="*/ 640 h 640"/>
                  <a:gd name="T4" fmla="*/ 864 w 864"/>
                  <a:gd name="T5" fmla="*/ 400 h 640"/>
                  <a:gd name="T6" fmla="*/ 816 w 864"/>
                  <a:gd name="T7" fmla="*/ 208 h 640"/>
                  <a:gd name="T8" fmla="*/ 752 w 864"/>
                  <a:gd name="T9" fmla="*/ 80 h 640"/>
                  <a:gd name="T10" fmla="*/ 608 w 864"/>
                  <a:gd name="T11" fmla="*/ 0 h 640"/>
                  <a:gd name="T12" fmla="*/ 0 w 864"/>
                  <a:gd name="T13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4" h="640">
                    <a:moveTo>
                      <a:pt x="0" y="640"/>
                    </a:moveTo>
                    <a:lnTo>
                      <a:pt x="816" y="640"/>
                    </a:lnTo>
                    <a:lnTo>
                      <a:pt x="864" y="400"/>
                    </a:lnTo>
                    <a:lnTo>
                      <a:pt x="816" y="208"/>
                    </a:lnTo>
                    <a:lnTo>
                      <a:pt x="752" y="80"/>
                    </a:lnTo>
                    <a:lnTo>
                      <a:pt x="608" y="0"/>
                    </a:lnTo>
                    <a:lnTo>
                      <a:pt x="0" y="64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FF00"/>
                  </a:gs>
                  <a:gs pos="100000">
                    <a:schemeClr val="bg1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149516" name="Object 12"/>
            <p:cNvGraphicFramePr>
              <a:graphicFrameLocks noChangeAspect="1"/>
            </p:cNvGraphicFramePr>
            <p:nvPr/>
          </p:nvGraphicFramePr>
          <p:xfrm>
            <a:off x="144" y="1008"/>
            <a:ext cx="1033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2" name="Формула" r:id="rId3" imgW="711000" imgH="215640" progId="Equation.3">
                    <p:embed/>
                  </p:oleObj>
                </mc:Choice>
                <mc:Fallback>
                  <p:oleObj name="Формула" r:id="rId3" imgW="7110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1008"/>
                          <a:ext cx="1033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9546" name="Group 42"/>
          <p:cNvGrpSpPr>
            <a:grpSpLocks/>
          </p:cNvGrpSpPr>
          <p:nvPr/>
        </p:nvGrpSpPr>
        <p:grpSpPr bwMode="auto">
          <a:xfrm>
            <a:off x="1549400" y="1600200"/>
            <a:ext cx="5791200" cy="2819400"/>
            <a:chOff x="976" y="1008"/>
            <a:chExt cx="3648" cy="1776"/>
          </a:xfrm>
        </p:grpSpPr>
        <p:grpSp>
          <p:nvGrpSpPr>
            <p:cNvPr id="149509" name="Group 5"/>
            <p:cNvGrpSpPr>
              <a:grpSpLocks/>
            </p:cNvGrpSpPr>
            <p:nvPr/>
          </p:nvGrpSpPr>
          <p:grpSpPr bwMode="auto">
            <a:xfrm>
              <a:off x="976" y="1593"/>
              <a:ext cx="3648" cy="1191"/>
              <a:chOff x="976" y="768"/>
              <a:chExt cx="3648" cy="1191"/>
            </a:xfrm>
          </p:grpSpPr>
          <p:sp>
            <p:nvSpPr>
              <p:cNvPr id="149510" name="Freeform 6"/>
              <p:cNvSpPr>
                <a:spLocks/>
              </p:cNvSpPr>
              <p:nvPr/>
            </p:nvSpPr>
            <p:spPr bwMode="auto">
              <a:xfrm>
                <a:off x="3456" y="1008"/>
                <a:ext cx="1168" cy="951"/>
              </a:xfrm>
              <a:custGeom>
                <a:avLst/>
                <a:gdLst>
                  <a:gd name="T0" fmla="*/ 656 w 1168"/>
                  <a:gd name="T1" fmla="*/ 0 h 951"/>
                  <a:gd name="T2" fmla="*/ 0 w 1168"/>
                  <a:gd name="T3" fmla="*/ 656 h 951"/>
                  <a:gd name="T4" fmla="*/ 134 w 1168"/>
                  <a:gd name="T5" fmla="*/ 785 h 951"/>
                  <a:gd name="T6" fmla="*/ 297 w 1168"/>
                  <a:gd name="T7" fmla="*/ 897 h 951"/>
                  <a:gd name="T8" fmla="*/ 430 w 1168"/>
                  <a:gd name="T9" fmla="*/ 951 h 951"/>
                  <a:gd name="T10" fmla="*/ 1168 w 1168"/>
                  <a:gd name="T11" fmla="*/ 912 h 951"/>
                  <a:gd name="T12" fmla="*/ 656 w 1168"/>
                  <a:gd name="T13" fmla="*/ 0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8" h="951">
                    <a:moveTo>
                      <a:pt x="656" y="0"/>
                    </a:moveTo>
                    <a:lnTo>
                      <a:pt x="0" y="656"/>
                    </a:lnTo>
                    <a:lnTo>
                      <a:pt x="134" y="785"/>
                    </a:lnTo>
                    <a:lnTo>
                      <a:pt x="297" y="897"/>
                    </a:lnTo>
                    <a:lnTo>
                      <a:pt x="430" y="951"/>
                    </a:lnTo>
                    <a:lnTo>
                      <a:pt x="1168" y="912"/>
                    </a:lnTo>
                    <a:lnTo>
                      <a:pt x="6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511" name="Freeform 7"/>
              <p:cNvSpPr>
                <a:spLocks/>
              </p:cNvSpPr>
              <p:nvPr/>
            </p:nvSpPr>
            <p:spPr bwMode="auto">
              <a:xfrm>
                <a:off x="976" y="768"/>
                <a:ext cx="1168" cy="951"/>
              </a:xfrm>
              <a:custGeom>
                <a:avLst/>
                <a:gdLst>
                  <a:gd name="T0" fmla="*/ 640 w 1168"/>
                  <a:gd name="T1" fmla="*/ 0 h 951"/>
                  <a:gd name="T2" fmla="*/ 0 w 1168"/>
                  <a:gd name="T3" fmla="*/ 656 h 951"/>
                  <a:gd name="T4" fmla="*/ 134 w 1168"/>
                  <a:gd name="T5" fmla="*/ 785 h 951"/>
                  <a:gd name="T6" fmla="*/ 297 w 1168"/>
                  <a:gd name="T7" fmla="*/ 897 h 951"/>
                  <a:gd name="T8" fmla="*/ 430 w 1168"/>
                  <a:gd name="T9" fmla="*/ 951 h 951"/>
                  <a:gd name="T10" fmla="*/ 1168 w 1168"/>
                  <a:gd name="T11" fmla="*/ 912 h 951"/>
                  <a:gd name="T12" fmla="*/ 640 w 1168"/>
                  <a:gd name="T13" fmla="*/ 0 h 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8" h="951">
                    <a:moveTo>
                      <a:pt x="640" y="0"/>
                    </a:moveTo>
                    <a:lnTo>
                      <a:pt x="0" y="656"/>
                    </a:lnTo>
                    <a:lnTo>
                      <a:pt x="134" y="785"/>
                    </a:lnTo>
                    <a:lnTo>
                      <a:pt x="297" y="897"/>
                    </a:lnTo>
                    <a:lnTo>
                      <a:pt x="430" y="951"/>
                    </a:lnTo>
                    <a:lnTo>
                      <a:pt x="1168" y="912"/>
                    </a:lnTo>
                    <a:lnTo>
                      <a:pt x="64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chemeClr val="bg1"/>
                  </a:gs>
                </a:gsLst>
                <a:path path="rect">
                  <a:fillToRect l="100000" b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149541" name="Object 37"/>
            <p:cNvGraphicFramePr>
              <a:graphicFrameLocks noChangeAspect="1"/>
            </p:cNvGraphicFramePr>
            <p:nvPr/>
          </p:nvGraphicFramePr>
          <p:xfrm>
            <a:off x="1200" y="1008"/>
            <a:ext cx="1219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3" name="Формула" r:id="rId5" imgW="838080" imgH="215640" progId="Equation.3">
                    <p:embed/>
                  </p:oleObj>
                </mc:Choice>
                <mc:Fallback>
                  <p:oleObj name="Формула" r:id="rId5" imgW="8380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1008"/>
                          <a:ext cx="1219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9547" name="Group 43"/>
          <p:cNvGrpSpPr>
            <a:grpSpLocks/>
          </p:cNvGrpSpPr>
          <p:nvPr/>
        </p:nvGrpSpPr>
        <p:grpSpPr bwMode="auto">
          <a:xfrm>
            <a:off x="2514600" y="1600200"/>
            <a:ext cx="6019800" cy="4891088"/>
            <a:chOff x="1584" y="1008"/>
            <a:chExt cx="3792" cy="3081"/>
          </a:xfrm>
        </p:grpSpPr>
        <p:grpSp>
          <p:nvGrpSpPr>
            <p:cNvPr id="149506" name="Group 2"/>
            <p:cNvGrpSpPr>
              <a:grpSpLocks/>
            </p:cNvGrpSpPr>
            <p:nvPr/>
          </p:nvGrpSpPr>
          <p:grpSpPr bwMode="auto">
            <a:xfrm>
              <a:off x="1584" y="2281"/>
              <a:ext cx="3792" cy="1808"/>
              <a:chOff x="1584" y="1456"/>
              <a:chExt cx="3792" cy="1808"/>
            </a:xfrm>
          </p:grpSpPr>
          <p:sp>
            <p:nvSpPr>
              <p:cNvPr id="149507" name="Freeform 3"/>
              <p:cNvSpPr>
                <a:spLocks/>
              </p:cNvSpPr>
              <p:nvPr/>
            </p:nvSpPr>
            <p:spPr bwMode="auto">
              <a:xfrm>
                <a:off x="4576" y="2560"/>
                <a:ext cx="800" cy="704"/>
              </a:xfrm>
              <a:custGeom>
                <a:avLst/>
                <a:gdLst>
                  <a:gd name="T0" fmla="*/ 800 w 800"/>
                  <a:gd name="T1" fmla="*/ 688 h 704"/>
                  <a:gd name="T2" fmla="*/ 48 w 800"/>
                  <a:gd name="T3" fmla="*/ 704 h 704"/>
                  <a:gd name="T4" fmla="*/ 0 w 800"/>
                  <a:gd name="T5" fmla="*/ 480 h 704"/>
                  <a:gd name="T6" fmla="*/ 48 w 800"/>
                  <a:gd name="T7" fmla="*/ 288 h 704"/>
                  <a:gd name="T8" fmla="*/ 112 w 800"/>
                  <a:gd name="T9" fmla="*/ 160 h 704"/>
                  <a:gd name="T10" fmla="*/ 400 w 800"/>
                  <a:gd name="T11" fmla="*/ 0 h 704"/>
                  <a:gd name="T12" fmla="*/ 800 w 800"/>
                  <a:gd name="T13" fmla="*/ 688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704">
                    <a:moveTo>
                      <a:pt x="800" y="688"/>
                    </a:moveTo>
                    <a:lnTo>
                      <a:pt x="48" y="704"/>
                    </a:lnTo>
                    <a:lnTo>
                      <a:pt x="0" y="480"/>
                    </a:lnTo>
                    <a:lnTo>
                      <a:pt x="48" y="288"/>
                    </a:lnTo>
                    <a:lnTo>
                      <a:pt x="112" y="160"/>
                    </a:lnTo>
                    <a:lnTo>
                      <a:pt x="400" y="0"/>
                    </a:lnTo>
                    <a:lnTo>
                      <a:pt x="800" y="6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CCFF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508" name="Freeform 4"/>
              <p:cNvSpPr>
                <a:spLocks/>
              </p:cNvSpPr>
              <p:nvPr/>
            </p:nvSpPr>
            <p:spPr bwMode="auto">
              <a:xfrm>
                <a:off x="1584" y="1456"/>
                <a:ext cx="800" cy="704"/>
              </a:xfrm>
              <a:custGeom>
                <a:avLst/>
                <a:gdLst>
                  <a:gd name="T0" fmla="*/ 800 w 800"/>
                  <a:gd name="T1" fmla="*/ 688 h 704"/>
                  <a:gd name="T2" fmla="*/ 48 w 800"/>
                  <a:gd name="T3" fmla="*/ 704 h 704"/>
                  <a:gd name="T4" fmla="*/ 0 w 800"/>
                  <a:gd name="T5" fmla="*/ 480 h 704"/>
                  <a:gd name="T6" fmla="*/ 48 w 800"/>
                  <a:gd name="T7" fmla="*/ 288 h 704"/>
                  <a:gd name="T8" fmla="*/ 112 w 800"/>
                  <a:gd name="T9" fmla="*/ 160 h 704"/>
                  <a:gd name="T10" fmla="*/ 400 w 800"/>
                  <a:gd name="T11" fmla="*/ 0 h 704"/>
                  <a:gd name="T12" fmla="*/ 800 w 800"/>
                  <a:gd name="T13" fmla="*/ 688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0" h="704">
                    <a:moveTo>
                      <a:pt x="800" y="688"/>
                    </a:moveTo>
                    <a:lnTo>
                      <a:pt x="48" y="704"/>
                    </a:lnTo>
                    <a:lnTo>
                      <a:pt x="0" y="480"/>
                    </a:lnTo>
                    <a:lnTo>
                      <a:pt x="48" y="288"/>
                    </a:lnTo>
                    <a:lnTo>
                      <a:pt x="112" y="160"/>
                    </a:lnTo>
                    <a:lnTo>
                      <a:pt x="400" y="0"/>
                    </a:lnTo>
                    <a:lnTo>
                      <a:pt x="800" y="68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6CCFF"/>
                  </a:gs>
                  <a:gs pos="100000">
                    <a:schemeClr val="bg1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149542" name="Object 38"/>
            <p:cNvGraphicFramePr>
              <a:graphicFrameLocks noChangeAspect="1"/>
            </p:cNvGraphicFramePr>
            <p:nvPr/>
          </p:nvGraphicFramePr>
          <p:xfrm>
            <a:off x="2304" y="1008"/>
            <a:ext cx="1071" cy="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4" name="Формула" r:id="rId7" imgW="736560" imgH="215640" progId="Equation.3">
                    <p:embed/>
                  </p:oleObj>
                </mc:Choice>
                <mc:Fallback>
                  <p:oleObj name="Формула" r:id="rId7" imgW="7365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4" y="1008"/>
                          <a:ext cx="1071" cy="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9518" name="AutoShape 14"/>
          <p:cNvSpPr>
            <a:spLocks noChangeArrowheads="1"/>
          </p:cNvSpPr>
          <p:nvPr/>
        </p:nvSpPr>
        <p:spPr bwMode="auto">
          <a:xfrm>
            <a:off x="381000" y="2528888"/>
            <a:ext cx="3429000" cy="2209800"/>
          </a:xfrm>
          <a:prstGeom prst="triangle">
            <a:avLst>
              <a:gd name="adj" fmla="val 6407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00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9519" name="AutoShape 15"/>
          <p:cNvSpPr>
            <a:spLocks noChangeArrowheads="1"/>
          </p:cNvSpPr>
          <p:nvPr/>
        </p:nvSpPr>
        <p:spPr bwMode="auto">
          <a:xfrm>
            <a:off x="2971800" y="2909888"/>
            <a:ext cx="5562600" cy="3581400"/>
          </a:xfrm>
          <a:prstGeom prst="triangle">
            <a:avLst>
              <a:gd name="adj" fmla="val 6407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rgbClr val="00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9520" name="Text Box 16"/>
          <p:cNvSpPr txBox="1">
            <a:spLocks noChangeArrowheads="1"/>
          </p:cNvSpPr>
          <p:nvPr/>
        </p:nvSpPr>
        <p:spPr bwMode="auto">
          <a:xfrm>
            <a:off x="152400" y="4705980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49521" name="Text Box 17"/>
          <p:cNvSpPr txBox="1">
            <a:spLocks noChangeArrowheads="1"/>
          </p:cNvSpPr>
          <p:nvPr/>
        </p:nvSpPr>
        <p:spPr bwMode="auto">
          <a:xfrm>
            <a:off x="2133600" y="2224088"/>
            <a:ext cx="4206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49522" name="Text Box 18"/>
          <p:cNvSpPr txBox="1">
            <a:spLocks noChangeArrowheads="1"/>
          </p:cNvSpPr>
          <p:nvPr/>
        </p:nvSpPr>
        <p:spPr bwMode="auto">
          <a:xfrm>
            <a:off x="3581400" y="4676775"/>
            <a:ext cx="4235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149523" name="Text Box 19"/>
          <p:cNvSpPr txBox="1">
            <a:spLocks noChangeArrowheads="1"/>
          </p:cNvSpPr>
          <p:nvPr/>
        </p:nvSpPr>
        <p:spPr bwMode="auto">
          <a:xfrm>
            <a:off x="8534400" y="6021288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524" name="Text Box 20"/>
          <p:cNvSpPr txBox="1">
            <a:spLocks noChangeArrowheads="1"/>
          </p:cNvSpPr>
          <p:nvPr/>
        </p:nvSpPr>
        <p:spPr bwMode="auto">
          <a:xfrm>
            <a:off x="6477000" y="2452688"/>
            <a:ext cx="555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525" name="Text Box 21"/>
          <p:cNvSpPr txBox="1">
            <a:spLocks noChangeArrowheads="1"/>
          </p:cNvSpPr>
          <p:nvPr/>
        </p:nvSpPr>
        <p:spPr bwMode="auto">
          <a:xfrm>
            <a:off x="2667000" y="6262688"/>
            <a:ext cx="5645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543" name="Text Box 39"/>
          <p:cNvSpPr txBox="1">
            <a:spLocks noChangeArrowheads="1"/>
          </p:cNvSpPr>
          <p:nvPr/>
        </p:nvSpPr>
        <p:spPr bwMode="auto">
          <a:xfrm>
            <a:off x="152400" y="0"/>
            <a:ext cx="8928100" cy="124649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Два треугольника называются подобными, если их углы соответственно равны и стороны одного треугольника пропорциональны сходственным </a:t>
            </a:r>
            <a:r>
              <a:rPr lang="ru-RU" sz="2500" smtClean="0">
                <a:latin typeface="Times New Roman" pitchFamily="18" charset="0"/>
                <a:cs typeface="Times New Roman" pitchFamily="18" charset="0"/>
              </a:rPr>
              <a:t>сторонам другого.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9550" name="Group 46"/>
          <p:cNvGrpSpPr>
            <a:grpSpLocks/>
          </p:cNvGrpSpPr>
          <p:nvPr/>
        </p:nvGrpSpPr>
        <p:grpSpPr bwMode="auto">
          <a:xfrm>
            <a:off x="381000" y="1295400"/>
            <a:ext cx="6294438" cy="5181600"/>
            <a:chOff x="240" y="816"/>
            <a:chExt cx="3965" cy="3264"/>
          </a:xfrm>
        </p:grpSpPr>
        <p:sp>
          <p:nvSpPr>
            <p:cNvPr id="149533" name="Freeform 29"/>
            <p:cNvSpPr>
              <a:spLocks/>
            </p:cNvSpPr>
            <p:nvPr/>
          </p:nvSpPr>
          <p:spPr bwMode="auto">
            <a:xfrm>
              <a:off x="240" y="1584"/>
              <a:ext cx="1408" cy="1392"/>
            </a:xfrm>
            <a:custGeom>
              <a:avLst/>
              <a:gdLst>
                <a:gd name="T0" fmla="*/ 1408 w 1408"/>
                <a:gd name="T1" fmla="*/ 0 h 1392"/>
                <a:gd name="T2" fmla="*/ 0 w 1408"/>
                <a:gd name="T3" fmla="*/ 139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8" h="1392">
                  <a:moveTo>
                    <a:pt x="1408" y="0"/>
                  </a:moveTo>
                  <a:lnTo>
                    <a:pt x="0" y="1392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9534" name="Freeform 30"/>
            <p:cNvSpPr>
              <a:spLocks/>
            </p:cNvSpPr>
            <p:nvPr/>
          </p:nvSpPr>
          <p:spPr bwMode="auto">
            <a:xfrm>
              <a:off x="1888" y="1808"/>
              <a:ext cx="2240" cy="2272"/>
            </a:xfrm>
            <a:custGeom>
              <a:avLst/>
              <a:gdLst>
                <a:gd name="T0" fmla="*/ 2240 w 2240"/>
                <a:gd name="T1" fmla="*/ 0 h 2272"/>
                <a:gd name="T2" fmla="*/ 0 w 2240"/>
                <a:gd name="T3" fmla="*/ 2272 h 2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40" h="2272">
                  <a:moveTo>
                    <a:pt x="2240" y="0"/>
                  </a:moveTo>
                  <a:lnTo>
                    <a:pt x="0" y="2272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49544" name="Object 40"/>
            <p:cNvGraphicFramePr>
              <a:graphicFrameLocks noChangeAspect="1"/>
            </p:cNvGraphicFramePr>
            <p:nvPr/>
          </p:nvGraphicFramePr>
          <p:xfrm>
            <a:off x="3637" y="816"/>
            <a:ext cx="568" cy="7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5" name="Формула" r:id="rId9" imgW="342720" imgH="431640" progId="Equation.3">
                    <p:embed/>
                  </p:oleObj>
                </mc:Choice>
                <mc:Fallback>
                  <p:oleObj name="Формула" r:id="rId9" imgW="34272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7" y="816"/>
                          <a:ext cx="568" cy="7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9551" name="Group 47"/>
          <p:cNvGrpSpPr>
            <a:grpSpLocks/>
          </p:cNvGrpSpPr>
          <p:nvPr/>
        </p:nvGrpSpPr>
        <p:grpSpPr bwMode="auto">
          <a:xfrm>
            <a:off x="2590800" y="1295400"/>
            <a:ext cx="5943600" cy="5181600"/>
            <a:chOff x="1632" y="816"/>
            <a:chExt cx="3744" cy="3264"/>
          </a:xfrm>
        </p:grpSpPr>
        <p:grpSp>
          <p:nvGrpSpPr>
            <p:cNvPr id="149526" name="Group 22"/>
            <p:cNvGrpSpPr>
              <a:grpSpLocks/>
            </p:cNvGrpSpPr>
            <p:nvPr/>
          </p:nvGrpSpPr>
          <p:grpSpPr bwMode="auto">
            <a:xfrm>
              <a:off x="1632" y="1584"/>
              <a:ext cx="3744" cy="2496"/>
              <a:chOff x="1632" y="768"/>
              <a:chExt cx="3744" cy="2496"/>
            </a:xfrm>
          </p:grpSpPr>
          <p:sp>
            <p:nvSpPr>
              <p:cNvPr id="149527" name="Line 23"/>
              <p:cNvSpPr>
                <a:spLocks noChangeShapeType="1"/>
              </p:cNvSpPr>
              <p:nvPr/>
            </p:nvSpPr>
            <p:spPr bwMode="auto">
              <a:xfrm>
                <a:off x="1632" y="768"/>
                <a:ext cx="768" cy="1392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528" name="Freeform 24"/>
              <p:cNvSpPr>
                <a:spLocks/>
              </p:cNvSpPr>
              <p:nvPr/>
            </p:nvSpPr>
            <p:spPr bwMode="auto">
              <a:xfrm>
                <a:off x="4128" y="1008"/>
                <a:ext cx="1248" cy="2256"/>
              </a:xfrm>
              <a:custGeom>
                <a:avLst/>
                <a:gdLst>
                  <a:gd name="T0" fmla="*/ 0 w 1248"/>
                  <a:gd name="T1" fmla="*/ 0 h 2256"/>
                  <a:gd name="T2" fmla="*/ 1248 w 1248"/>
                  <a:gd name="T3" fmla="*/ 2256 h 2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48" h="2256">
                    <a:moveTo>
                      <a:pt x="0" y="0"/>
                    </a:moveTo>
                    <a:lnTo>
                      <a:pt x="1248" y="2256"/>
                    </a:lnTo>
                  </a:path>
                </a:pathLst>
              </a:custGeom>
              <a:noFill/>
              <a:ln w="38100" cmpd="sng">
                <a:solidFill>
                  <a:srgbClr val="33CC33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149548" name="Object 44"/>
            <p:cNvGraphicFramePr>
              <a:graphicFrameLocks noChangeAspect="1"/>
            </p:cNvGraphicFramePr>
            <p:nvPr/>
          </p:nvGraphicFramePr>
          <p:xfrm>
            <a:off x="4165" y="816"/>
            <a:ext cx="779" cy="7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6" name="Формула" r:id="rId11" imgW="469800" imgH="431640" progId="Equation.3">
                    <p:embed/>
                  </p:oleObj>
                </mc:Choice>
                <mc:Fallback>
                  <p:oleObj name="Формула" r:id="rId11" imgW="4698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5" y="816"/>
                          <a:ext cx="779" cy="7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9552" name="Group 48"/>
          <p:cNvGrpSpPr>
            <a:grpSpLocks/>
          </p:cNvGrpSpPr>
          <p:nvPr/>
        </p:nvGrpSpPr>
        <p:grpSpPr bwMode="auto">
          <a:xfrm>
            <a:off x="355600" y="1295401"/>
            <a:ext cx="8636001" cy="5197476"/>
            <a:chOff x="224" y="816"/>
            <a:chExt cx="5440" cy="3274"/>
          </a:xfrm>
        </p:grpSpPr>
        <p:grpSp>
          <p:nvGrpSpPr>
            <p:cNvPr id="149529" name="Group 25"/>
            <p:cNvGrpSpPr>
              <a:grpSpLocks/>
            </p:cNvGrpSpPr>
            <p:nvPr/>
          </p:nvGrpSpPr>
          <p:grpSpPr bwMode="auto">
            <a:xfrm>
              <a:off x="224" y="2985"/>
              <a:ext cx="5152" cy="1105"/>
              <a:chOff x="224" y="2160"/>
              <a:chExt cx="5152" cy="1105"/>
            </a:xfrm>
          </p:grpSpPr>
          <p:sp>
            <p:nvSpPr>
              <p:cNvPr id="149530" name="Freeform 26"/>
              <p:cNvSpPr>
                <a:spLocks/>
              </p:cNvSpPr>
              <p:nvPr/>
            </p:nvSpPr>
            <p:spPr bwMode="auto">
              <a:xfrm>
                <a:off x="224" y="2160"/>
                <a:ext cx="2160" cy="1"/>
              </a:xfrm>
              <a:custGeom>
                <a:avLst/>
                <a:gdLst>
                  <a:gd name="T0" fmla="*/ 0 w 2160"/>
                  <a:gd name="T1" fmla="*/ 0 h 1"/>
                  <a:gd name="T2" fmla="*/ 2160 w 2160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160" h="1">
                    <a:moveTo>
                      <a:pt x="0" y="0"/>
                    </a:moveTo>
                    <a:lnTo>
                      <a:pt x="2160" y="0"/>
                    </a:ln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531" name="Freeform 27"/>
              <p:cNvSpPr>
                <a:spLocks/>
              </p:cNvSpPr>
              <p:nvPr/>
            </p:nvSpPr>
            <p:spPr bwMode="auto">
              <a:xfrm>
                <a:off x="1872" y="3264"/>
                <a:ext cx="3504" cy="1"/>
              </a:xfrm>
              <a:custGeom>
                <a:avLst/>
                <a:gdLst>
                  <a:gd name="T0" fmla="*/ 0 w 3504"/>
                  <a:gd name="T1" fmla="*/ 0 h 1"/>
                  <a:gd name="T2" fmla="*/ 3504 w 3504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504" h="1">
                    <a:moveTo>
                      <a:pt x="0" y="0"/>
                    </a:moveTo>
                    <a:lnTo>
                      <a:pt x="3504" y="0"/>
                    </a:ln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149549" name="Object 45"/>
            <p:cNvGraphicFramePr>
              <a:graphicFrameLocks noChangeAspect="1"/>
            </p:cNvGraphicFramePr>
            <p:nvPr/>
          </p:nvGraphicFramePr>
          <p:xfrm>
            <a:off x="4885" y="816"/>
            <a:ext cx="779" cy="7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7" name="Формула" r:id="rId13" imgW="469800" imgH="431640" progId="Equation.3">
                    <p:embed/>
                  </p:oleObj>
                </mc:Choice>
                <mc:Fallback>
                  <p:oleObj name="Формула" r:id="rId13" imgW="4698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85" y="816"/>
                          <a:ext cx="779" cy="7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Group 17"/>
          <p:cNvGrpSpPr>
            <a:grpSpLocks/>
          </p:cNvGrpSpPr>
          <p:nvPr/>
        </p:nvGrpSpPr>
        <p:grpSpPr bwMode="auto">
          <a:xfrm>
            <a:off x="3031940" y="2552697"/>
            <a:ext cx="3055039" cy="523876"/>
            <a:chOff x="2208" y="1645"/>
            <a:chExt cx="2105" cy="330"/>
          </a:xfrm>
        </p:grpSpPr>
        <p:graphicFrame>
          <p:nvGraphicFramePr>
            <p:cNvPr id="41" name="Object 18"/>
            <p:cNvGraphicFramePr>
              <a:graphicFrameLocks noChangeAspect="1"/>
            </p:cNvGraphicFramePr>
            <p:nvPr/>
          </p:nvGraphicFramePr>
          <p:xfrm>
            <a:off x="2208" y="1680"/>
            <a:ext cx="232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8" name="Формула" r:id="rId15" imgW="139680" imgH="164880" progId="Equation.3">
                    <p:embed/>
                  </p:oleObj>
                </mc:Choice>
                <mc:Fallback>
                  <p:oleObj name="Формула" r:id="rId15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1680"/>
                          <a:ext cx="232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>
              <a:off x="2400" y="1680"/>
              <a:ext cx="5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ABC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Freeform 20"/>
            <p:cNvSpPr>
              <a:spLocks/>
            </p:cNvSpPr>
            <p:nvPr/>
          </p:nvSpPr>
          <p:spPr bwMode="auto">
            <a:xfrm rot="206182">
              <a:off x="2979" y="1788"/>
              <a:ext cx="291" cy="126"/>
            </a:xfrm>
            <a:custGeom>
              <a:avLst/>
              <a:gdLst>
                <a:gd name="T0" fmla="*/ 203 w 540"/>
                <a:gd name="T1" fmla="*/ 138 h 205"/>
                <a:gd name="T2" fmla="*/ 160 w 540"/>
                <a:gd name="T3" fmla="*/ 181 h 205"/>
                <a:gd name="T4" fmla="*/ 73 w 540"/>
                <a:gd name="T5" fmla="*/ 199 h 205"/>
                <a:gd name="T6" fmla="*/ 11 w 540"/>
                <a:gd name="T7" fmla="*/ 148 h 205"/>
                <a:gd name="T8" fmla="*/ 11 w 540"/>
                <a:gd name="T9" fmla="*/ 66 h 205"/>
                <a:gd name="T10" fmla="*/ 68 w 540"/>
                <a:gd name="T11" fmla="*/ 26 h 205"/>
                <a:gd name="T12" fmla="*/ 160 w 540"/>
                <a:gd name="T13" fmla="*/ 39 h 205"/>
                <a:gd name="T14" fmla="*/ 285 w 540"/>
                <a:gd name="T15" fmla="*/ 110 h 205"/>
                <a:gd name="T16" fmla="*/ 378 w 540"/>
                <a:gd name="T17" fmla="*/ 172 h 205"/>
                <a:gd name="T18" fmla="*/ 485 w 540"/>
                <a:gd name="T19" fmla="*/ 167 h 205"/>
                <a:gd name="T20" fmla="*/ 535 w 540"/>
                <a:gd name="T21" fmla="*/ 113 h 205"/>
                <a:gd name="T22" fmla="*/ 517 w 540"/>
                <a:gd name="T23" fmla="*/ 31 h 205"/>
                <a:gd name="T24" fmla="*/ 433 w 540"/>
                <a:gd name="T25" fmla="*/ 3 h 205"/>
                <a:gd name="T26" fmla="*/ 348 w 540"/>
                <a:gd name="T27" fmla="*/ 49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0" h="205">
                  <a:moveTo>
                    <a:pt x="203" y="138"/>
                  </a:moveTo>
                  <a:cubicBezTo>
                    <a:pt x="196" y="145"/>
                    <a:pt x="182" y="171"/>
                    <a:pt x="160" y="181"/>
                  </a:cubicBezTo>
                  <a:cubicBezTo>
                    <a:pt x="139" y="191"/>
                    <a:pt x="98" y="205"/>
                    <a:pt x="73" y="199"/>
                  </a:cubicBezTo>
                  <a:cubicBezTo>
                    <a:pt x="48" y="194"/>
                    <a:pt x="21" y="170"/>
                    <a:pt x="11" y="148"/>
                  </a:cubicBezTo>
                  <a:cubicBezTo>
                    <a:pt x="0" y="126"/>
                    <a:pt x="1" y="86"/>
                    <a:pt x="11" y="66"/>
                  </a:cubicBezTo>
                  <a:cubicBezTo>
                    <a:pt x="20" y="45"/>
                    <a:pt x="43" y="31"/>
                    <a:pt x="68" y="26"/>
                  </a:cubicBezTo>
                  <a:cubicBezTo>
                    <a:pt x="93" y="22"/>
                    <a:pt x="124" y="24"/>
                    <a:pt x="160" y="39"/>
                  </a:cubicBezTo>
                  <a:cubicBezTo>
                    <a:pt x="197" y="53"/>
                    <a:pt x="249" y="88"/>
                    <a:pt x="285" y="110"/>
                  </a:cubicBezTo>
                  <a:cubicBezTo>
                    <a:pt x="322" y="133"/>
                    <a:pt x="345" y="162"/>
                    <a:pt x="378" y="172"/>
                  </a:cubicBezTo>
                  <a:cubicBezTo>
                    <a:pt x="411" y="182"/>
                    <a:pt x="459" y="177"/>
                    <a:pt x="485" y="167"/>
                  </a:cubicBezTo>
                  <a:cubicBezTo>
                    <a:pt x="511" y="158"/>
                    <a:pt x="530" y="136"/>
                    <a:pt x="535" y="113"/>
                  </a:cubicBezTo>
                  <a:cubicBezTo>
                    <a:pt x="540" y="90"/>
                    <a:pt x="534" y="49"/>
                    <a:pt x="517" y="31"/>
                  </a:cubicBezTo>
                  <a:cubicBezTo>
                    <a:pt x="500" y="13"/>
                    <a:pt x="461" y="0"/>
                    <a:pt x="433" y="3"/>
                  </a:cubicBezTo>
                  <a:cubicBezTo>
                    <a:pt x="405" y="6"/>
                    <a:pt x="366" y="40"/>
                    <a:pt x="348" y="49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44" name="Object 21"/>
            <p:cNvGraphicFramePr>
              <a:graphicFrameLocks noChangeAspect="1"/>
            </p:cNvGraphicFramePr>
            <p:nvPr/>
          </p:nvGraphicFramePr>
          <p:xfrm>
            <a:off x="3312" y="1680"/>
            <a:ext cx="232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49" name="Формула" r:id="rId17" imgW="139680" imgH="164880" progId="Equation.3">
                    <p:embed/>
                  </p:oleObj>
                </mc:Choice>
                <mc:Fallback>
                  <p:oleObj name="Формула" r:id="rId17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1680"/>
                          <a:ext cx="232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Text Box 22"/>
            <p:cNvSpPr txBox="1">
              <a:spLocks noChangeArrowheads="1"/>
            </p:cNvSpPr>
            <p:nvPr/>
          </p:nvSpPr>
          <p:spPr bwMode="auto">
            <a:xfrm>
              <a:off x="3504" y="1645"/>
              <a:ext cx="80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800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457950"/>
            <a:ext cx="857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>
              <a:defRPr/>
            </a:pPr>
            <a:fld id="{410983D1-81A0-4751-A265-E639FDAACF8E}" type="slidenum">
              <a:rPr lang="ru-RU" smtClean="0">
                <a:solidFill>
                  <a:srgbClr val="0000CC"/>
                </a:solidFill>
              </a:rPr>
              <a:pPr>
                <a:defRPr/>
              </a:pPr>
              <a:t>4</a:t>
            </a:fld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0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9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897291"/>
              </p:ext>
            </p:extLst>
          </p:nvPr>
        </p:nvGraphicFramePr>
        <p:xfrm>
          <a:off x="323528" y="836712"/>
          <a:ext cx="8496943" cy="57126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7118"/>
                <a:gridCol w="2955459"/>
                <a:gridCol w="2364366"/>
              </a:tblGrid>
              <a:tr h="18962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202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962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Freeform 4"/>
          <p:cNvSpPr>
            <a:spLocks/>
          </p:cNvSpPr>
          <p:nvPr/>
        </p:nvSpPr>
        <p:spPr bwMode="auto">
          <a:xfrm>
            <a:off x="5500999" y="1862636"/>
            <a:ext cx="576756" cy="526078"/>
          </a:xfrm>
          <a:custGeom>
            <a:avLst/>
            <a:gdLst>
              <a:gd name="T0" fmla="*/ 800 w 800"/>
              <a:gd name="T1" fmla="*/ 688 h 704"/>
              <a:gd name="T2" fmla="*/ 48 w 800"/>
              <a:gd name="T3" fmla="*/ 704 h 704"/>
              <a:gd name="T4" fmla="*/ 0 w 800"/>
              <a:gd name="T5" fmla="*/ 480 h 704"/>
              <a:gd name="T6" fmla="*/ 48 w 800"/>
              <a:gd name="T7" fmla="*/ 288 h 704"/>
              <a:gd name="T8" fmla="*/ 112 w 800"/>
              <a:gd name="T9" fmla="*/ 160 h 704"/>
              <a:gd name="T10" fmla="*/ 400 w 800"/>
              <a:gd name="T11" fmla="*/ 0 h 704"/>
              <a:gd name="T12" fmla="*/ 800 w 800"/>
              <a:gd name="T13" fmla="*/ 688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0" h="704">
                <a:moveTo>
                  <a:pt x="800" y="688"/>
                </a:moveTo>
                <a:lnTo>
                  <a:pt x="48" y="704"/>
                </a:lnTo>
                <a:lnTo>
                  <a:pt x="0" y="480"/>
                </a:lnTo>
                <a:lnTo>
                  <a:pt x="48" y="288"/>
                </a:lnTo>
                <a:lnTo>
                  <a:pt x="112" y="160"/>
                </a:lnTo>
                <a:lnTo>
                  <a:pt x="400" y="0"/>
                </a:lnTo>
                <a:lnTo>
                  <a:pt x="800" y="688"/>
                </a:ln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Freeform 4"/>
          <p:cNvSpPr>
            <a:spLocks/>
          </p:cNvSpPr>
          <p:nvPr/>
        </p:nvSpPr>
        <p:spPr bwMode="auto">
          <a:xfrm>
            <a:off x="4318067" y="1480524"/>
            <a:ext cx="513255" cy="458977"/>
          </a:xfrm>
          <a:custGeom>
            <a:avLst/>
            <a:gdLst>
              <a:gd name="T0" fmla="*/ 800 w 800"/>
              <a:gd name="T1" fmla="*/ 688 h 704"/>
              <a:gd name="T2" fmla="*/ 48 w 800"/>
              <a:gd name="T3" fmla="*/ 704 h 704"/>
              <a:gd name="T4" fmla="*/ 0 w 800"/>
              <a:gd name="T5" fmla="*/ 480 h 704"/>
              <a:gd name="T6" fmla="*/ 48 w 800"/>
              <a:gd name="T7" fmla="*/ 288 h 704"/>
              <a:gd name="T8" fmla="*/ 112 w 800"/>
              <a:gd name="T9" fmla="*/ 160 h 704"/>
              <a:gd name="T10" fmla="*/ 400 w 800"/>
              <a:gd name="T11" fmla="*/ 0 h 704"/>
              <a:gd name="T12" fmla="*/ 800 w 800"/>
              <a:gd name="T13" fmla="*/ 688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0" h="704">
                <a:moveTo>
                  <a:pt x="800" y="688"/>
                </a:moveTo>
                <a:lnTo>
                  <a:pt x="48" y="704"/>
                </a:lnTo>
                <a:lnTo>
                  <a:pt x="0" y="480"/>
                </a:lnTo>
                <a:lnTo>
                  <a:pt x="48" y="288"/>
                </a:lnTo>
                <a:lnTo>
                  <a:pt x="112" y="160"/>
                </a:lnTo>
                <a:lnTo>
                  <a:pt x="400" y="0"/>
                </a:lnTo>
                <a:lnTo>
                  <a:pt x="800" y="688"/>
                </a:ln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791811" y="1012460"/>
            <a:ext cx="1060704" cy="914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852515" y="1239986"/>
            <a:ext cx="1253424" cy="115557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>
            <a:off x="4873475" y="1784942"/>
            <a:ext cx="490613" cy="602765"/>
          </a:xfrm>
          <a:custGeom>
            <a:avLst/>
            <a:gdLst>
              <a:gd name="T0" fmla="*/ 0 w 864"/>
              <a:gd name="T1" fmla="*/ 640 h 640"/>
              <a:gd name="T2" fmla="*/ 816 w 864"/>
              <a:gd name="T3" fmla="*/ 640 h 640"/>
              <a:gd name="T4" fmla="*/ 864 w 864"/>
              <a:gd name="T5" fmla="*/ 400 h 640"/>
              <a:gd name="T6" fmla="*/ 816 w 864"/>
              <a:gd name="T7" fmla="*/ 208 h 640"/>
              <a:gd name="T8" fmla="*/ 752 w 864"/>
              <a:gd name="T9" fmla="*/ 80 h 640"/>
              <a:gd name="T10" fmla="*/ 608 w 864"/>
              <a:gd name="T11" fmla="*/ 0 h 640"/>
              <a:gd name="T12" fmla="*/ 0 w 864"/>
              <a:gd name="T13" fmla="*/ 64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4" h="640">
                <a:moveTo>
                  <a:pt x="0" y="640"/>
                </a:moveTo>
                <a:lnTo>
                  <a:pt x="816" y="640"/>
                </a:lnTo>
                <a:lnTo>
                  <a:pt x="864" y="400"/>
                </a:lnTo>
                <a:lnTo>
                  <a:pt x="816" y="208"/>
                </a:lnTo>
                <a:lnTo>
                  <a:pt x="752" y="80"/>
                </a:lnTo>
                <a:lnTo>
                  <a:pt x="608" y="0"/>
                </a:lnTo>
                <a:lnTo>
                  <a:pt x="0" y="640"/>
                </a:ln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Freeform 10"/>
          <p:cNvSpPr>
            <a:spLocks/>
          </p:cNvSpPr>
          <p:nvPr/>
        </p:nvSpPr>
        <p:spPr bwMode="auto">
          <a:xfrm>
            <a:off x="3798734" y="1466086"/>
            <a:ext cx="418361" cy="457200"/>
          </a:xfrm>
          <a:custGeom>
            <a:avLst/>
            <a:gdLst>
              <a:gd name="T0" fmla="*/ 0 w 864"/>
              <a:gd name="T1" fmla="*/ 640 h 640"/>
              <a:gd name="T2" fmla="*/ 816 w 864"/>
              <a:gd name="T3" fmla="*/ 640 h 640"/>
              <a:gd name="T4" fmla="*/ 864 w 864"/>
              <a:gd name="T5" fmla="*/ 400 h 640"/>
              <a:gd name="T6" fmla="*/ 816 w 864"/>
              <a:gd name="T7" fmla="*/ 208 h 640"/>
              <a:gd name="T8" fmla="*/ 752 w 864"/>
              <a:gd name="T9" fmla="*/ 80 h 640"/>
              <a:gd name="T10" fmla="*/ 608 w 864"/>
              <a:gd name="T11" fmla="*/ 0 h 640"/>
              <a:gd name="T12" fmla="*/ 0 w 864"/>
              <a:gd name="T13" fmla="*/ 64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4" h="640">
                <a:moveTo>
                  <a:pt x="0" y="640"/>
                </a:moveTo>
                <a:lnTo>
                  <a:pt x="816" y="640"/>
                </a:lnTo>
                <a:lnTo>
                  <a:pt x="864" y="400"/>
                </a:lnTo>
                <a:lnTo>
                  <a:pt x="816" y="208"/>
                </a:lnTo>
                <a:lnTo>
                  <a:pt x="752" y="80"/>
                </a:lnTo>
                <a:lnTo>
                  <a:pt x="608" y="0"/>
                </a:lnTo>
                <a:lnTo>
                  <a:pt x="0" y="640"/>
                </a:ln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2491" y="879103"/>
            <a:ext cx="30780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Если два угла одного треугольника соответственно равны двум углам другого треугольника. То такие треугольники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подобны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879103"/>
            <a:ext cx="1252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АВ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1963" y="1447829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СЕ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1963" y="2061413"/>
            <a:ext cx="1910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АСКВЕР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617640" y="840857"/>
            <a:ext cx="1341219" cy="1405222"/>
            <a:chOff x="3617640" y="840857"/>
            <a:chExt cx="1341219" cy="1405222"/>
          </a:xfrm>
        </p:grpSpPr>
        <p:sp>
          <p:nvSpPr>
            <p:cNvPr id="13" name="TextBox 12"/>
            <p:cNvSpPr txBox="1"/>
            <p:nvPr/>
          </p:nvSpPr>
          <p:spPr>
            <a:xfrm>
              <a:off x="3617640" y="187674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07481" y="1869483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22163" y="84085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673541" y="1055320"/>
            <a:ext cx="1551719" cy="1652424"/>
            <a:chOff x="4673541" y="1055320"/>
            <a:chExt cx="1551719" cy="1652424"/>
          </a:xfrm>
        </p:grpSpPr>
        <p:sp>
          <p:nvSpPr>
            <p:cNvPr id="16" name="TextBox 15"/>
            <p:cNvSpPr txBox="1"/>
            <p:nvPr/>
          </p:nvSpPr>
          <p:spPr>
            <a:xfrm>
              <a:off x="4673541" y="233841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86706" y="233578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79227" y="105532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365381" y="2694379"/>
            <a:ext cx="3252259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две стороны одного треугольника пропорциональны двум сторонам другого треугольника и углы заключенные между этими сторонами равны, то такие треугольники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подобны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3722466" y="2924944"/>
            <a:ext cx="1060704" cy="914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4939666" y="3078393"/>
            <a:ext cx="1253424" cy="115557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3516520" y="2744021"/>
            <a:ext cx="1341219" cy="1405222"/>
            <a:chOff x="3617640" y="840857"/>
            <a:chExt cx="1341219" cy="1405222"/>
          </a:xfrm>
        </p:grpSpPr>
        <p:sp>
          <p:nvSpPr>
            <p:cNvPr id="28" name="TextBox 27"/>
            <p:cNvSpPr txBox="1"/>
            <p:nvPr/>
          </p:nvSpPr>
          <p:spPr>
            <a:xfrm>
              <a:off x="3617640" y="187674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07481" y="1869483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22163" y="84085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749853" y="2876887"/>
            <a:ext cx="1551719" cy="1652424"/>
            <a:chOff x="4673541" y="1055320"/>
            <a:chExt cx="1551719" cy="1652424"/>
          </a:xfrm>
        </p:grpSpPr>
        <p:sp>
          <p:nvSpPr>
            <p:cNvPr id="34" name="TextBox 33"/>
            <p:cNvSpPr txBox="1"/>
            <p:nvPr/>
          </p:nvSpPr>
          <p:spPr>
            <a:xfrm>
              <a:off x="4673541" y="233841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886706" y="233578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79227" y="105532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9" name="Прямая соединительная линия 38"/>
          <p:cNvCxnSpPr/>
          <p:nvPr/>
        </p:nvCxnSpPr>
        <p:spPr>
          <a:xfrm>
            <a:off x="3732773" y="3826987"/>
            <a:ext cx="1043599" cy="26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946502" y="4233969"/>
            <a:ext cx="12539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4240460" y="2920637"/>
            <a:ext cx="547839" cy="92301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36" idx="1"/>
          </p:cNvCxnSpPr>
          <p:nvPr/>
        </p:nvCxnSpPr>
        <p:spPr>
          <a:xfrm>
            <a:off x="5555539" y="3061553"/>
            <a:ext cx="644937" cy="11893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4"/>
          <p:cNvSpPr>
            <a:spLocks/>
          </p:cNvSpPr>
          <p:nvPr/>
        </p:nvSpPr>
        <p:spPr bwMode="auto">
          <a:xfrm>
            <a:off x="4203391" y="3363610"/>
            <a:ext cx="547839" cy="457200"/>
          </a:xfrm>
          <a:custGeom>
            <a:avLst/>
            <a:gdLst>
              <a:gd name="T0" fmla="*/ 800 w 800"/>
              <a:gd name="T1" fmla="*/ 688 h 704"/>
              <a:gd name="T2" fmla="*/ 48 w 800"/>
              <a:gd name="T3" fmla="*/ 704 h 704"/>
              <a:gd name="T4" fmla="*/ 0 w 800"/>
              <a:gd name="T5" fmla="*/ 480 h 704"/>
              <a:gd name="T6" fmla="*/ 48 w 800"/>
              <a:gd name="T7" fmla="*/ 288 h 704"/>
              <a:gd name="T8" fmla="*/ 112 w 800"/>
              <a:gd name="T9" fmla="*/ 160 h 704"/>
              <a:gd name="T10" fmla="*/ 400 w 800"/>
              <a:gd name="T11" fmla="*/ 0 h 704"/>
              <a:gd name="T12" fmla="*/ 800 w 800"/>
              <a:gd name="T13" fmla="*/ 688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0" h="704">
                <a:moveTo>
                  <a:pt x="800" y="688"/>
                </a:moveTo>
                <a:lnTo>
                  <a:pt x="48" y="704"/>
                </a:lnTo>
                <a:lnTo>
                  <a:pt x="0" y="480"/>
                </a:lnTo>
                <a:lnTo>
                  <a:pt x="48" y="288"/>
                </a:lnTo>
                <a:lnTo>
                  <a:pt x="112" y="160"/>
                </a:lnTo>
                <a:lnTo>
                  <a:pt x="400" y="0"/>
                </a:lnTo>
                <a:lnTo>
                  <a:pt x="800" y="688"/>
                </a:lnTo>
                <a:close/>
              </a:path>
            </a:pathLst>
          </a:custGeom>
          <a:solidFill>
            <a:srgbClr val="CC99FF">
              <a:alpha val="25000"/>
            </a:srgbClr>
          </a:solidFill>
          <a:ln>
            <a:noFill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67" name="Freeform 4"/>
          <p:cNvSpPr>
            <a:spLocks/>
          </p:cNvSpPr>
          <p:nvPr/>
        </p:nvSpPr>
        <p:spPr bwMode="auto">
          <a:xfrm>
            <a:off x="5663404" y="3796280"/>
            <a:ext cx="547839" cy="457200"/>
          </a:xfrm>
          <a:custGeom>
            <a:avLst/>
            <a:gdLst>
              <a:gd name="T0" fmla="*/ 800 w 800"/>
              <a:gd name="T1" fmla="*/ 688 h 704"/>
              <a:gd name="T2" fmla="*/ 48 w 800"/>
              <a:gd name="T3" fmla="*/ 704 h 704"/>
              <a:gd name="T4" fmla="*/ 0 w 800"/>
              <a:gd name="T5" fmla="*/ 480 h 704"/>
              <a:gd name="T6" fmla="*/ 48 w 800"/>
              <a:gd name="T7" fmla="*/ 288 h 704"/>
              <a:gd name="T8" fmla="*/ 112 w 800"/>
              <a:gd name="T9" fmla="*/ 160 h 704"/>
              <a:gd name="T10" fmla="*/ 400 w 800"/>
              <a:gd name="T11" fmla="*/ 0 h 704"/>
              <a:gd name="T12" fmla="*/ 800 w 800"/>
              <a:gd name="T13" fmla="*/ 688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0" h="704">
                <a:moveTo>
                  <a:pt x="800" y="688"/>
                </a:moveTo>
                <a:lnTo>
                  <a:pt x="48" y="704"/>
                </a:lnTo>
                <a:lnTo>
                  <a:pt x="0" y="480"/>
                </a:lnTo>
                <a:lnTo>
                  <a:pt x="48" y="288"/>
                </a:lnTo>
                <a:lnTo>
                  <a:pt x="112" y="160"/>
                </a:lnTo>
                <a:lnTo>
                  <a:pt x="400" y="0"/>
                </a:lnTo>
                <a:lnTo>
                  <a:pt x="800" y="688"/>
                </a:lnTo>
                <a:close/>
              </a:path>
            </a:pathLst>
          </a:custGeom>
          <a:solidFill>
            <a:srgbClr val="CC99FF">
              <a:alpha val="41000"/>
            </a:srgbClr>
          </a:solidFill>
          <a:ln>
            <a:noFill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6883122" y="3680005"/>
            <a:ext cx="1217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СЕ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21962" y="4113812"/>
            <a:ext cx="1910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АСКВЕР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14370" y="4725144"/>
            <a:ext cx="31021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три стороны одного треугольника пропорциональны  трем сторонам другого треугольника, то такие треугольники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подобны</a:t>
            </a:r>
            <a:endParaRPr lang="ru-RU" dirty="0"/>
          </a:p>
        </p:txBody>
      </p:sp>
      <p:sp>
        <p:nvSpPr>
          <p:cNvPr id="71" name="Равнобедренный треугольник 70"/>
          <p:cNvSpPr/>
          <p:nvPr/>
        </p:nvSpPr>
        <p:spPr>
          <a:xfrm>
            <a:off x="3743455" y="4869160"/>
            <a:ext cx="1060704" cy="9144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внобедренный треугольник 71"/>
          <p:cNvSpPr/>
          <p:nvPr/>
        </p:nvSpPr>
        <p:spPr>
          <a:xfrm>
            <a:off x="4852515" y="5024519"/>
            <a:ext cx="1253424" cy="1155576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72"/>
          <p:cNvGrpSpPr/>
          <p:nvPr/>
        </p:nvGrpSpPr>
        <p:grpSpPr>
          <a:xfrm>
            <a:off x="3543380" y="4694663"/>
            <a:ext cx="1341219" cy="1405222"/>
            <a:chOff x="3617640" y="840857"/>
            <a:chExt cx="1341219" cy="1405222"/>
          </a:xfrm>
        </p:grpSpPr>
        <p:sp>
          <p:nvSpPr>
            <p:cNvPr id="74" name="TextBox 73"/>
            <p:cNvSpPr txBox="1"/>
            <p:nvPr/>
          </p:nvSpPr>
          <p:spPr>
            <a:xfrm>
              <a:off x="3617640" y="187674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607481" y="1869483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322163" y="84085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4660784" y="4824131"/>
            <a:ext cx="1551719" cy="1652424"/>
            <a:chOff x="4673541" y="1055320"/>
            <a:chExt cx="1551719" cy="1652424"/>
          </a:xfrm>
        </p:grpSpPr>
        <p:sp>
          <p:nvSpPr>
            <p:cNvPr id="78" name="TextBox 77"/>
            <p:cNvSpPr txBox="1"/>
            <p:nvPr/>
          </p:nvSpPr>
          <p:spPr>
            <a:xfrm>
              <a:off x="4673541" y="233841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886706" y="233578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endPara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479227" y="105532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1" name="Прямая соединительная линия 80"/>
          <p:cNvCxnSpPr/>
          <p:nvPr/>
        </p:nvCxnSpPr>
        <p:spPr>
          <a:xfrm>
            <a:off x="3779970" y="5783560"/>
            <a:ext cx="1043599" cy="26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4845410" y="6180095"/>
            <a:ext cx="12539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5451855" y="4990739"/>
            <a:ext cx="644937" cy="1189356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4263945" y="4869650"/>
            <a:ext cx="547839" cy="92301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H="1">
            <a:off x="3747562" y="4869160"/>
            <a:ext cx="510203" cy="92350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>
            <a:off x="4868557" y="4994260"/>
            <a:ext cx="631885" cy="114831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737219" y="5823849"/>
            <a:ext cx="1910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АСКВЕР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Табличка 95"/>
          <p:cNvSpPr/>
          <p:nvPr/>
        </p:nvSpPr>
        <p:spPr>
          <a:xfrm>
            <a:off x="822387" y="111122"/>
            <a:ext cx="7453141" cy="581573"/>
          </a:xfrm>
          <a:prstGeom prst="plaqu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Признаки подобия треугольников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1" name="Группа 100"/>
          <p:cNvGrpSpPr/>
          <p:nvPr/>
        </p:nvGrpSpPr>
        <p:grpSpPr>
          <a:xfrm>
            <a:off x="6883122" y="2851166"/>
            <a:ext cx="597343" cy="830997"/>
            <a:chOff x="6938797" y="2767350"/>
            <a:chExt cx="597343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6938797" y="2767350"/>
              <a:ext cx="5973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24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АС</a:t>
              </a:r>
            </a:p>
            <a:p>
              <a:r>
                <a:rPr lang="ru-RU" sz="24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ВЕ</a:t>
              </a:r>
              <a:endPara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8" name="Прямая соединительная линия 97"/>
            <p:cNvCxnSpPr/>
            <p:nvPr/>
          </p:nvCxnSpPr>
          <p:spPr>
            <a:xfrm>
              <a:off x="7008059" y="3182848"/>
              <a:ext cx="35031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Группа 102"/>
          <p:cNvGrpSpPr/>
          <p:nvPr/>
        </p:nvGrpSpPr>
        <p:grpSpPr>
          <a:xfrm>
            <a:off x="7573808" y="2871655"/>
            <a:ext cx="587340" cy="830997"/>
            <a:chOff x="7938963" y="2952015"/>
            <a:chExt cx="587340" cy="830997"/>
          </a:xfrm>
        </p:grpSpPr>
        <p:sp>
          <p:nvSpPr>
            <p:cNvPr id="62" name="TextBox 61"/>
            <p:cNvSpPr txBox="1"/>
            <p:nvPr/>
          </p:nvSpPr>
          <p:spPr>
            <a:xfrm>
              <a:off x="7938963" y="2952015"/>
              <a:ext cx="5873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24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КС</a:t>
              </a:r>
            </a:p>
            <a:p>
              <a:r>
                <a:rPr lang="ru-RU" sz="24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РЕ</a:t>
              </a:r>
              <a:endPara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8057476" y="3368197"/>
              <a:ext cx="35031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TextBox 103"/>
          <p:cNvSpPr txBox="1"/>
          <p:nvPr/>
        </p:nvSpPr>
        <p:spPr>
          <a:xfrm>
            <a:off x="7310485" y="3047556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5" name="Группа 104"/>
          <p:cNvGrpSpPr/>
          <p:nvPr/>
        </p:nvGrpSpPr>
        <p:grpSpPr>
          <a:xfrm>
            <a:off x="6584450" y="4847349"/>
            <a:ext cx="597343" cy="830997"/>
            <a:chOff x="6938797" y="2767350"/>
            <a:chExt cx="597343" cy="830997"/>
          </a:xfrm>
        </p:grpSpPr>
        <p:sp>
          <p:nvSpPr>
            <p:cNvPr id="106" name="TextBox 105"/>
            <p:cNvSpPr txBox="1"/>
            <p:nvPr/>
          </p:nvSpPr>
          <p:spPr>
            <a:xfrm>
              <a:off x="6938797" y="2767350"/>
              <a:ext cx="5973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24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АС</a:t>
              </a:r>
            </a:p>
            <a:p>
              <a:r>
                <a:rPr lang="ru-RU" sz="24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ВЕ</a:t>
              </a:r>
              <a:endPara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7" name="Прямая соединительная линия 106"/>
            <p:cNvCxnSpPr/>
            <p:nvPr/>
          </p:nvCxnSpPr>
          <p:spPr>
            <a:xfrm>
              <a:off x="7008059" y="3182848"/>
              <a:ext cx="35031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Группа 107"/>
          <p:cNvGrpSpPr/>
          <p:nvPr/>
        </p:nvGrpSpPr>
        <p:grpSpPr>
          <a:xfrm>
            <a:off x="7398651" y="4851096"/>
            <a:ext cx="587340" cy="830997"/>
            <a:chOff x="7938963" y="2952015"/>
            <a:chExt cx="587340" cy="830997"/>
          </a:xfrm>
        </p:grpSpPr>
        <p:sp>
          <p:nvSpPr>
            <p:cNvPr id="109" name="TextBox 108"/>
            <p:cNvSpPr txBox="1"/>
            <p:nvPr/>
          </p:nvSpPr>
          <p:spPr>
            <a:xfrm>
              <a:off x="7938963" y="2952015"/>
              <a:ext cx="5873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24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КС</a:t>
              </a:r>
            </a:p>
            <a:p>
              <a:r>
                <a:rPr lang="ru-RU" sz="24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РЕ</a:t>
              </a:r>
              <a:endPara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8057476" y="3368197"/>
              <a:ext cx="35031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Группа 111"/>
          <p:cNvGrpSpPr/>
          <p:nvPr/>
        </p:nvGrpSpPr>
        <p:grpSpPr>
          <a:xfrm>
            <a:off x="8236548" y="4824131"/>
            <a:ext cx="612668" cy="830997"/>
            <a:chOff x="8161148" y="4771310"/>
            <a:chExt cx="612668" cy="830997"/>
          </a:xfrm>
        </p:grpSpPr>
        <p:sp>
          <p:nvSpPr>
            <p:cNvPr id="94" name="TextBox 93"/>
            <p:cNvSpPr txBox="1"/>
            <p:nvPr/>
          </p:nvSpPr>
          <p:spPr>
            <a:xfrm>
              <a:off x="8161148" y="4771310"/>
              <a:ext cx="61266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sz="24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АК</a:t>
              </a:r>
            </a:p>
            <a:p>
              <a:r>
                <a:rPr lang="ru-RU" sz="24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ВР</a:t>
              </a:r>
              <a:endPara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1" name="Прямая соединительная линия 110"/>
            <p:cNvCxnSpPr/>
            <p:nvPr/>
          </p:nvCxnSpPr>
          <p:spPr>
            <a:xfrm>
              <a:off x="8275528" y="5186808"/>
              <a:ext cx="35031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112"/>
          <p:cNvSpPr txBox="1"/>
          <p:nvPr/>
        </p:nvSpPr>
        <p:spPr>
          <a:xfrm>
            <a:off x="7909204" y="4978019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028395" y="4978019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457950"/>
            <a:ext cx="857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>
              <a:defRPr/>
            </a:pPr>
            <a:fld id="{410983D1-81A0-4751-A265-E639FDAACF8E}" type="slidenum">
              <a:rPr lang="ru-RU" smtClean="0">
                <a:solidFill>
                  <a:srgbClr val="0000CC"/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6" grpId="0" animBg="1"/>
      <p:bldP spid="7" grpId="0" animBg="1"/>
      <p:bldP spid="20" grpId="0" animBg="1"/>
      <p:bldP spid="19" grpId="0" animBg="1"/>
      <p:bldP spid="5" grpId="0"/>
      <p:bldP spid="10" grpId="0"/>
      <p:bldP spid="11" grpId="0"/>
      <p:bldP spid="12" grpId="0"/>
      <p:bldP spid="23" grpId="0"/>
      <p:bldP spid="24" grpId="0" animBg="1"/>
      <p:bldP spid="25" grpId="0" animBg="1"/>
      <p:bldP spid="66" grpId="0" animBg="1"/>
      <p:bldP spid="67" grpId="0" animBg="1"/>
      <p:bldP spid="68" grpId="0"/>
      <p:bldP spid="69" grpId="0"/>
      <p:bldP spid="70" grpId="0"/>
      <p:bldP spid="71" grpId="0" animBg="1"/>
      <p:bldP spid="72" grpId="0" animBg="1"/>
      <p:bldP spid="95" grpId="0"/>
      <p:bldP spid="104" grpId="0"/>
      <p:bldP spid="113" grpId="0"/>
      <p:bldP spid="1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438275" y="116434"/>
            <a:ext cx="5689599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Подобны ли треугольники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6" name="Freeform 12"/>
          <p:cNvSpPr>
            <a:spLocks/>
          </p:cNvSpPr>
          <p:nvPr/>
        </p:nvSpPr>
        <p:spPr bwMode="auto">
          <a:xfrm>
            <a:off x="5854956" y="1195810"/>
            <a:ext cx="2665412" cy="936625"/>
          </a:xfrm>
          <a:custGeom>
            <a:avLst/>
            <a:gdLst>
              <a:gd name="T0" fmla="*/ 499 w 1679"/>
              <a:gd name="T1" fmla="*/ 0 h 590"/>
              <a:gd name="T2" fmla="*/ 0 w 1679"/>
              <a:gd name="T3" fmla="*/ 590 h 590"/>
              <a:gd name="T4" fmla="*/ 1679 w 1679"/>
              <a:gd name="T5" fmla="*/ 590 h 590"/>
              <a:gd name="T6" fmla="*/ 499 w 1679"/>
              <a:gd name="T7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79" h="590">
                <a:moveTo>
                  <a:pt x="499" y="0"/>
                </a:moveTo>
                <a:lnTo>
                  <a:pt x="0" y="590"/>
                </a:lnTo>
                <a:lnTo>
                  <a:pt x="1679" y="590"/>
                </a:lnTo>
                <a:lnTo>
                  <a:pt x="499" y="0"/>
                </a:lnTo>
                <a:close/>
              </a:path>
            </a:pathLst>
          </a:cu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41997" name="Freeform 13"/>
          <p:cNvSpPr>
            <a:spLocks/>
          </p:cNvSpPr>
          <p:nvPr/>
        </p:nvSpPr>
        <p:spPr bwMode="auto">
          <a:xfrm>
            <a:off x="741618" y="837035"/>
            <a:ext cx="4103688" cy="1223962"/>
          </a:xfrm>
          <a:custGeom>
            <a:avLst/>
            <a:gdLst>
              <a:gd name="T0" fmla="*/ 499 w 1679"/>
              <a:gd name="T1" fmla="*/ 0 h 590"/>
              <a:gd name="T2" fmla="*/ 0 w 1679"/>
              <a:gd name="T3" fmla="*/ 590 h 590"/>
              <a:gd name="T4" fmla="*/ 1679 w 1679"/>
              <a:gd name="T5" fmla="*/ 590 h 590"/>
              <a:gd name="T6" fmla="*/ 499 w 1679"/>
              <a:gd name="T7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79" h="590">
                <a:moveTo>
                  <a:pt x="499" y="0"/>
                </a:moveTo>
                <a:lnTo>
                  <a:pt x="0" y="590"/>
                </a:lnTo>
                <a:lnTo>
                  <a:pt x="1679" y="590"/>
                </a:lnTo>
                <a:lnTo>
                  <a:pt x="499" y="0"/>
                </a:lnTo>
                <a:close/>
              </a:path>
            </a:pathLst>
          </a:cu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8315647" y="2028452"/>
            <a:ext cx="504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6575681" y="837035"/>
            <a:ext cx="504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5603337" y="2028453"/>
            <a:ext cx="719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4594480" y="1987972"/>
            <a:ext cx="358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1894143" y="476672"/>
            <a:ext cx="358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685251" y="2002000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957197" y="1700635"/>
            <a:ext cx="5261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0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3815962" y="1738675"/>
            <a:ext cx="5261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5999418" y="1772072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2"/>
                </a:solidFill>
              </a:rPr>
              <a:t>40</a:t>
            </a:r>
            <a:r>
              <a:rPr lang="ru-RU" b="1" baseline="30000">
                <a:solidFill>
                  <a:schemeClr val="bg2"/>
                </a:solidFill>
              </a:rPr>
              <a:t>0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6431218" y="1268835"/>
            <a:ext cx="719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ru-RU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08" name="Freeform 24"/>
          <p:cNvSpPr>
            <a:spLocks/>
          </p:cNvSpPr>
          <p:nvPr/>
        </p:nvSpPr>
        <p:spPr bwMode="auto">
          <a:xfrm>
            <a:off x="682874" y="4293989"/>
            <a:ext cx="2160587" cy="1152525"/>
          </a:xfrm>
          <a:custGeom>
            <a:avLst/>
            <a:gdLst>
              <a:gd name="T0" fmla="*/ 0 w 1361"/>
              <a:gd name="T1" fmla="*/ 0 h 726"/>
              <a:gd name="T2" fmla="*/ 409 w 1361"/>
              <a:gd name="T3" fmla="*/ 726 h 726"/>
              <a:gd name="T4" fmla="*/ 1361 w 1361"/>
              <a:gd name="T5" fmla="*/ 726 h 726"/>
              <a:gd name="T6" fmla="*/ 0 w 1361"/>
              <a:gd name="T7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1" h="726">
                <a:moveTo>
                  <a:pt x="0" y="0"/>
                </a:moveTo>
                <a:lnTo>
                  <a:pt x="409" y="726"/>
                </a:lnTo>
                <a:lnTo>
                  <a:pt x="1361" y="726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42009" name="Freeform 25"/>
          <p:cNvSpPr>
            <a:spLocks/>
          </p:cNvSpPr>
          <p:nvPr/>
        </p:nvSpPr>
        <p:spPr bwMode="auto">
          <a:xfrm>
            <a:off x="3059361" y="4220964"/>
            <a:ext cx="3384550" cy="1223962"/>
          </a:xfrm>
          <a:custGeom>
            <a:avLst/>
            <a:gdLst>
              <a:gd name="T0" fmla="*/ 0 w 1361"/>
              <a:gd name="T1" fmla="*/ 0 h 726"/>
              <a:gd name="T2" fmla="*/ 409 w 1361"/>
              <a:gd name="T3" fmla="*/ 726 h 726"/>
              <a:gd name="T4" fmla="*/ 1361 w 1361"/>
              <a:gd name="T5" fmla="*/ 726 h 726"/>
              <a:gd name="T6" fmla="*/ 0 w 1361"/>
              <a:gd name="T7" fmla="*/ 0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61" h="726">
                <a:moveTo>
                  <a:pt x="0" y="0"/>
                </a:moveTo>
                <a:lnTo>
                  <a:pt x="409" y="726"/>
                </a:lnTo>
                <a:lnTo>
                  <a:pt x="1361" y="726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endParaRPr lang="ru-RU"/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931006" y="5397616"/>
            <a:ext cx="503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395536" y="4005064"/>
            <a:ext cx="503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2786132" y="5344261"/>
            <a:ext cx="4333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3674479" y="5402816"/>
            <a:ext cx="720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6410957" y="5287118"/>
            <a:ext cx="5762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15" name="Text Box 31"/>
          <p:cNvSpPr txBox="1">
            <a:spLocks noChangeArrowheads="1"/>
          </p:cNvSpPr>
          <p:nvPr/>
        </p:nvSpPr>
        <p:spPr bwMode="auto">
          <a:xfrm>
            <a:off x="2698999" y="4005064"/>
            <a:ext cx="576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16" name="Text Box 32"/>
          <p:cNvSpPr txBox="1">
            <a:spLocks noChangeArrowheads="1"/>
          </p:cNvSpPr>
          <p:nvPr/>
        </p:nvSpPr>
        <p:spPr bwMode="auto">
          <a:xfrm>
            <a:off x="755899" y="4797226"/>
            <a:ext cx="358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1763961" y="5517951"/>
            <a:ext cx="431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18" name="Text Box 34"/>
          <p:cNvSpPr txBox="1">
            <a:spLocks noChangeArrowheads="1"/>
          </p:cNvSpPr>
          <p:nvPr/>
        </p:nvSpPr>
        <p:spPr bwMode="auto">
          <a:xfrm>
            <a:off x="1716365" y="4470141"/>
            <a:ext cx="6492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19" name="Text Box 35"/>
          <p:cNvSpPr txBox="1">
            <a:spLocks noChangeArrowheads="1"/>
          </p:cNvSpPr>
          <p:nvPr/>
        </p:nvSpPr>
        <p:spPr bwMode="auto">
          <a:xfrm>
            <a:off x="3275580" y="4757794"/>
            <a:ext cx="5032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4855163" y="5424335"/>
            <a:ext cx="7207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4522448" y="4470141"/>
            <a:ext cx="5762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62588"/>
              </p:ext>
            </p:extLst>
          </p:nvPr>
        </p:nvGraphicFramePr>
        <p:xfrm>
          <a:off x="1182624" y="2237879"/>
          <a:ext cx="1429858" cy="50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5" name="Формула" r:id="rId3" imgW="647640" imgH="228600" progId="Equation.3">
                  <p:embed/>
                </p:oleObj>
              </mc:Choice>
              <mc:Fallback>
                <p:oleObj name="Формула" r:id="rId3" imgW="647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24" y="2237879"/>
                        <a:ext cx="1429858" cy="50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86384"/>
              </p:ext>
            </p:extLst>
          </p:nvPr>
        </p:nvGraphicFramePr>
        <p:xfrm>
          <a:off x="2636019" y="2266197"/>
          <a:ext cx="1690932" cy="498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6" name="Формула" r:id="rId5" imgW="774360" imgH="228600" progId="Equation.3">
                  <p:embed/>
                </p:oleObj>
              </mc:Choice>
              <mc:Fallback>
                <p:oleObj name="Формула" r:id="rId5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019" y="2266197"/>
                        <a:ext cx="1690932" cy="4981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484965"/>
              </p:ext>
            </p:extLst>
          </p:nvPr>
        </p:nvGraphicFramePr>
        <p:xfrm>
          <a:off x="515480" y="2649393"/>
          <a:ext cx="4367038" cy="4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7" name="Формула" r:id="rId7" imgW="1981080" imgH="228600" progId="Equation.3">
                  <p:embed/>
                </p:oleObj>
              </mc:Choice>
              <mc:Fallback>
                <p:oleObj name="Формула" r:id="rId7" imgW="1981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80" y="2649393"/>
                        <a:ext cx="4367038" cy="49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205480"/>
              </p:ext>
            </p:extLst>
          </p:nvPr>
        </p:nvGraphicFramePr>
        <p:xfrm>
          <a:off x="5730352" y="2613382"/>
          <a:ext cx="1640474" cy="477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8" name="Формула" r:id="rId9" imgW="787320" imgH="228600" progId="Equation.3">
                  <p:embed/>
                </p:oleObj>
              </mc:Choice>
              <mc:Fallback>
                <p:oleObj name="Формула" r:id="rId9" imgW="787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352" y="2613382"/>
                        <a:ext cx="1640474" cy="477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4199594" y="2686048"/>
            <a:ext cx="671124" cy="3600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724620" y="2686048"/>
            <a:ext cx="639640" cy="3600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абличка 2"/>
          <p:cNvSpPr/>
          <p:nvPr/>
        </p:nvSpPr>
        <p:spPr>
          <a:xfrm>
            <a:off x="395536" y="3067968"/>
            <a:ext cx="8344712" cy="496664"/>
          </a:xfrm>
          <a:prstGeom prst="plaque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подобных треугольников соответственные углы должны быть  </a:t>
            </a:r>
            <a:r>
              <a:rPr lang="kk-K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равны</a:t>
            </a:r>
            <a:r>
              <a:rPr lang="kk-KZ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74479" y="3645024"/>
            <a:ext cx="4987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ти треугольники не подобны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2158" y="3645024"/>
            <a:ext cx="1297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Ответ</a:t>
            </a:r>
            <a:r>
              <a:rPr lang="kk-K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97603"/>
              </p:ext>
            </p:extLst>
          </p:nvPr>
        </p:nvGraphicFramePr>
        <p:xfrm>
          <a:off x="6932950" y="4427414"/>
          <a:ext cx="1739767" cy="962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9" name="Формула" r:id="rId11" imgW="711000" imgH="393480" progId="Equation.3">
                  <p:embed/>
                </p:oleObj>
              </mc:Choice>
              <mc:Fallback>
                <p:oleObj name="Формула" r:id="rId11" imgW="711000" imgH="393480" progId="Equation.3">
                  <p:embed/>
                  <p:pic>
                    <p:nvPicPr>
                      <p:cNvPr id="0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950" y="4427414"/>
                        <a:ext cx="1739767" cy="962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Табличка 58"/>
          <p:cNvSpPr/>
          <p:nvPr/>
        </p:nvSpPr>
        <p:spPr>
          <a:xfrm>
            <a:off x="145956" y="5873442"/>
            <a:ext cx="5218132" cy="779760"/>
          </a:xfrm>
          <a:prstGeom prst="plaque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 подобных треугольников соответственные стороны должны быть  </a:t>
            </a:r>
            <a:r>
              <a:rPr lang="kk-KZ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пропорциональны</a:t>
            </a:r>
            <a:r>
              <a:rPr lang="kk-KZ" sz="2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453156" y="5877272"/>
            <a:ext cx="1130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699088" y="5905585"/>
            <a:ext cx="2156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Эти треугольники</a:t>
            </a:r>
          </a:p>
          <a:p>
            <a:pPr algn="ctr"/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не подобны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7-конечная звезда 61"/>
          <p:cNvSpPr/>
          <p:nvPr/>
        </p:nvSpPr>
        <p:spPr>
          <a:xfrm>
            <a:off x="134411" y="178765"/>
            <a:ext cx="765181" cy="682047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457950"/>
            <a:ext cx="857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>
              <a:defRPr/>
            </a:pPr>
            <a:fld id="{410983D1-81A0-4751-A265-E639FDAACF8E}" type="slidenum">
              <a:rPr lang="ru-RU" smtClean="0">
                <a:solidFill>
                  <a:srgbClr val="0000CC"/>
                </a:solidFill>
              </a:rPr>
              <a:pPr>
                <a:defRPr/>
              </a:pPr>
              <a:t>6</a:t>
            </a:fld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2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8" grpId="0" animBg="1"/>
      <p:bldP spid="42009" grpId="0" animBg="1"/>
      <p:bldP spid="42010" grpId="0"/>
      <p:bldP spid="42011" grpId="0"/>
      <p:bldP spid="42012" grpId="0"/>
      <p:bldP spid="42013" grpId="0"/>
      <p:bldP spid="42014" grpId="0"/>
      <p:bldP spid="42015" grpId="0"/>
      <p:bldP spid="42016" grpId="0"/>
      <p:bldP spid="42017" grpId="0"/>
      <p:bldP spid="42018" grpId="0"/>
      <p:bldP spid="42019" grpId="0"/>
      <p:bldP spid="42020" grpId="0"/>
      <p:bldP spid="42021" grpId="0"/>
      <p:bldP spid="2" grpId="0" animBg="1"/>
      <p:bldP spid="53" grpId="0" animBg="1"/>
      <p:bldP spid="3" grpId="0" animBg="1"/>
      <p:bldP spid="4" grpId="0"/>
      <p:bldP spid="5" grpId="0"/>
      <p:bldP spid="59" grpId="0" animBg="1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-конечная звезда 5"/>
          <p:cNvSpPr/>
          <p:nvPr/>
        </p:nvSpPr>
        <p:spPr>
          <a:xfrm>
            <a:off x="134411" y="178765"/>
            <a:ext cx="765181" cy="682047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38656" y="178765"/>
            <a:ext cx="7386767" cy="52322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Квадратка окшош фигура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эмнени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билдирет?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89546" y="2141279"/>
            <a:ext cx="1529995" cy="6983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анные 8"/>
          <p:cNvSpPr/>
          <p:nvPr/>
        </p:nvSpPr>
        <p:spPr>
          <a:xfrm>
            <a:off x="3185122" y="2110562"/>
            <a:ext cx="1415830" cy="698376"/>
          </a:xfrm>
          <a:prstGeom prst="flowChartInputOutp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3435837" y="3209062"/>
            <a:ext cx="914400" cy="1202432"/>
          </a:xfrm>
          <a:prstGeom prst="diamo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193646" y="2116967"/>
            <a:ext cx="803073" cy="6983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260022" y="3355518"/>
            <a:ext cx="914400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10-конечная звезда 11"/>
          <p:cNvSpPr/>
          <p:nvPr/>
        </p:nvSpPr>
        <p:spPr>
          <a:xfrm>
            <a:off x="1104066" y="1916832"/>
            <a:ext cx="914400" cy="914400"/>
          </a:xfrm>
          <a:prstGeom prst="star10">
            <a:avLst>
              <a:gd name="adj" fmla="val 23130"/>
              <a:gd name="hf" fmla="val 105146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10-конечная звезда 21"/>
          <p:cNvSpPr/>
          <p:nvPr/>
        </p:nvSpPr>
        <p:spPr>
          <a:xfrm>
            <a:off x="4932040" y="1981551"/>
            <a:ext cx="914400" cy="914400"/>
          </a:xfrm>
          <a:prstGeom prst="star10">
            <a:avLst>
              <a:gd name="adj" fmla="val 23130"/>
              <a:gd name="hf" fmla="val 105146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lang="ru-RU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10-конечная звезда 22"/>
          <p:cNvSpPr/>
          <p:nvPr/>
        </p:nvSpPr>
        <p:spPr>
          <a:xfrm>
            <a:off x="1104066" y="3281070"/>
            <a:ext cx="914400" cy="914400"/>
          </a:xfrm>
          <a:prstGeom prst="star10">
            <a:avLst>
              <a:gd name="adj" fmla="val 23130"/>
              <a:gd name="hf" fmla="val 105146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10-конечная звезда 23"/>
          <p:cNvSpPr/>
          <p:nvPr/>
        </p:nvSpPr>
        <p:spPr>
          <a:xfrm>
            <a:off x="4949778" y="3389082"/>
            <a:ext cx="914400" cy="914400"/>
          </a:xfrm>
          <a:prstGeom prst="star10">
            <a:avLst>
              <a:gd name="adj" fmla="val 23130"/>
              <a:gd name="hf" fmla="val 105146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10-конечная звезда 24"/>
          <p:cNvSpPr/>
          <p:nvPr/>
        </p:nvSpPr>
        <p:spPr>
          <a:xfrm>
            <a:off x="2727922" y="4649222"/>
            <a:ext cx="914400" cy="914400"/>
          </a:xfrm>
          <a:prstGeom prst="star10">
            <a:avLst>
              <a:gd name="adj" fmla="val 23130"/>
              <a:gd name="hf" fmla="val 105146"/>
            </a:avLst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38656" y="901891"/>
            <a:ext cx="26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параллелограмм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47082" y="1486141"/>
            <a:ext cx="1164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в) ромб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56977" y="904733"/>
            <a:ext cx="251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прямоугольник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91880" y="1480939"/>
            <a:ext cx="1568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г)  квадрат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39886" y="1475737"/>
            <a:ext cx="1718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д) трапеция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84728" y="2141279"/>
            <a:ext cx="803073" cy="6983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193646" y="3497094"/>
            <a:ext cx="803073" cy="6983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139886" y="3571542"/>
            <a:ext cx="803073" cy="6983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874788" y="4757234"/>
            <a:ext cx="803073" cy="6983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рапеция 12"/>
          <p:cNvSpPr/>
          <p:nvPr/>
        </p:nvSpPr>
        <p:spPr>
          <a:xfrm>
            <a:off x="4949778" y="4777180"/>
            <a:ext cx="1370752" cy="698376"/>
          </a:xfrm>
          <a:prstGeom prst="trapezoid">
            <a:avLst>
              <a:gd name="adj" fmla="val 56174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851920" y="6334780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76981" y="6334780"/>
            <a:ext cx="1799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г)  квадрат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333752" y="5558132"/>
            <a:ext cx="8534400" cy="83099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Геометрияда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бирдей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формадагы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фигураларды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окшош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фигуралар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атоо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кабыл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алынган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457950"/>
            <a:ext cx="857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pPr>
              <a:defRPr/>
            </a:pPr>
            <a:fld id="{410983D1-81A0-4751-A265-E639FDAACF8E}" type="slidenum">
              <a:rPr lang="ru-RU" smtClean="0">
                <a:solidFill>
                  <a:srgbClr val="0000CC"/>
                </a:solidFill>
              </a:rPr>
              <a:pPr>
                <a:defRPr/>
              </a:pPr>
              <a:t>7</a:t>
            </a:fld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73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9" grpId="0" animBg="1"/>
      <p:bldP spid="20" grpId="0" animBg="1"/>
      <p:bldP spid="12" grpId="0" animBg="1"/>
      <p:bldP spid="22" grpId="0" animBg="1"/>
      <p:bldP spid="23" grpId="0" animBg="1"/>
      <p:bldP spid="24" grpId="0" animBg="1"/>
      <p:bldP spid="25" grpId="0" animBg="1"/>
      <p:bldP spid="30" grpId="0" animBg="1"/>
      <p:bldP spid="31" grpId="0" animBg="1"/>
      <p:bldP spid="32" grpId="0" animBg="1"/>
      <p:bldP spid="33" grpId="0" animBg="1"/>
      <p:bldP spid="13" grpId="0" animBg="1"/>
      <p:bldP spid="14" grpId="0"/>
      <p:bldP spid="34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34411" y="178765"/>
            <a:ext cx="765181" cy="682047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1115616" y="20557"/>
                <a:ext cx="7776864" cy="1200329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2400" b="1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Треугольник </a:t>
                </a:r>
                <a:r>
                  <a:rPr lang="en-US" sz="2400" b="1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ABC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подобен треугольнику</a:t>
                </a:r>
                <a:r>
                  <a:rPr lang="ru-RU" sz="24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ru-RU" sz="2400" b="1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А</m:t>
                        </m:r>
                      </m:e>
                      <m:sub>
                        <m:r>
                          <a:rPr lang="ru-RU" sz="2400" b="1" i="1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2400" b="1" i="1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𝐁</m:t>
                        </m:r>
                      </m:e>
                      <m:sub>
                        <m:r>
                          <a:rPr lang="en-US" sz="2400" b="1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2400" b="1" i="1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𝐂</m:t>
                        </m:r>
                      </m:e>
                      <m:sub>
                        <m:r>
                          <a:rPr lang="en-US" sz="2400" b="1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.  Найдите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dirty="0">
                            <a:latin typeface="Cambria Math"/>
                            <a:cs typeface="Times New Roman" pitchFamily="18" charset="0"/>
                          </a:rPr>
                          <m:t>𝐀</m:t>
                        </m:r>
                      </m:e>
                      <m:sub>
                        <m:r>
                          <a:rPr lang="en-US" sz="2400" b="1" dirty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2400" b="1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dirty="0">
                            <a:latin typeface="Cambria Math"/>
                            <a:cs typeface="Times New Roman" pitchFamily="18" charset="0"/>
                          </a:rPr>
                          <m:t>𝐁</m:t>
                        </m:r>
                      </m:e>
                      <m:sub>
                        <m:r>
                          <a:rPr lang="en-US" sz="2400" b="1" dirty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ru-RU" sz="2400" b="0" i="0" dirty="0" smtClean="0">
                        <a:latin typeface="Cambria Math"/>
                        <a:cs typeface="Times New Roman" pitchFamily="18" charset="0"/>
                      </a:rPr>
                      <m:t>если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ВС = 2</a:t>
                </a:r>
                <a:r>
                  <a:rPr lang="ru-RU" sz="2400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АС = 3</a:t>
                </a:r>
                <a:r>
                  <a:rPr lang="ru-RU" sz="2400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АВ </a:t>
                </a:r>
                <a:r>
                  <a:rPr lang="ru-RU" sz="24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ru-RU" sz="2400" b="1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4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𝐁</m:t>
                        </m:r>
                      </m:e>
                      <m:sub>
                        <m:r>
                          <a:rPr lang="en-US" sz="2400" b="1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2400" b="1" i="1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𝐂</m:t>
                        </m:r>
                      </m:e>
                      <m:sub>
                        <m:r>
                          <a:rPr lang="en-US" sz="2400" b="1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dirty="0">
                        <a:solidFill>
                          <a:schemeClr val="tx1"/>
                        </a:solidFill>
                        <a:effectLst/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=10</a:t>
                </a:r>
                <a:r>
                  <a:rPr lang="ru-RU" sz="2400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𝐀</m:t>
                        </m:r>
                      </m:e>
                      <m:sub>
                        <m:r>
                          <a:rPr lang="en-US" sz="2400" b="1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2400" b="1" i="1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𝐂</m:t>
                        </m:r>
                      </m:e>
                      <m:sub>
                        <m:r>
                          <a:rPr lang="en-US" sz="2400" b="1" dirty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dirty="0">
                        <a:solidFill>
                          <a:schemeClr val="tx1"/>
                        </a:solidFill>
                        <a:effectLst/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l</a:t>
                </a:r>
                <a:r>
                  <a:rPr lang="ru-RU" sz="2400" b="1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5 </a:t>
                </a:r>
                <a:r>
                  <a:rPr lang="ru-RU" sz="24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sz="24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0557"/>
                <a:ext cx="7776864" cy="120032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4917" y="1443402"/>
            <a:ext cx="984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Дано</a:t>
            </a:r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338560" y="1543308"/>
            <a:ext cx="1574350" cy="1152128"/>
          </a:xfrm>
          <a:prstGeom prst="triangle">
            <a:avLst>
              <a:gd name="adj" fmla="val 8113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3923928" y="1221208"/>
            <a:ext cx="2294430" cy="1591079"/>
            <a:chOff x="3923928" y="1221208"/>
            <a:chExt cx="2294430" cy="1591079"/>
          </a:xfrm>
        </p:grpSpPr>
        <p:sp>
          <p:nvSpPr>
            <p:cNvPr id="8" name="TextBox 7"/>
            <p:cNvSpPr txBox="1"/>
            <p:nvPr/>
          </p:nvSpPr>
          <p:spPr>
            <a:xfrm>
              <a:off x="5858318" y="2412177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751" y="1221208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23928" y="2403049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Равнобедренный треугольник 10"/>
          <p:cNvSpPr/>
          <p:nvPr/>
        </p:nvSpPr>
        <p:spPr>
          <a:xfrm>
            <a:off x="6517908" y="1327973"/>
            <a:ext cx="2016224" cy="1656184"/>
          </a:xfrm>
          <a:prstGeom prst="triangle">
            <a:avLst>
              <a:gd name="adj" fmla="val 8113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2" name="Группа 41"/>
          <p:cNvGrpSpPr/>
          <p:nvPr/>
        </p:nvGrpSpPr>
        <p:grpSpPr>
          <a:xfrm>
            <a:off x="6104090" y="1211745"/>
            <a:ext cx="2987909" cy="2093530"/>
            <a:chOff x="6104090" y="1211745"/>
            <a:chExt cx="2987909" cy="20935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104090" y="2900107"/>
                  <a:ext cx="9591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𝐀</m:t>
                            </m:r>
                          </m:e>
                          <m:sub>
                            <m:r>
                              <a:rPr lang="en-US" sz="2000" b="1" i="0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sz="2000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4090" y="2900107"/>
                  <a:ext cx="959141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7933338" y="1211745"/>
                  <a:ext cx="9591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𝐁</m:t>
                            </m:r>
                          </m:e>
                          <m:sub>
                            <m:r>
                              <a:rPr lang="en-US" sz="2000" b="1" i="0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sz="2000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3338" y="1211745"/>
                  <a:ext cx="959141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132858" y="2905165"/>
                  <a:ext cx="9591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en-US" sz="2000" b="1" i="0" smtClean="0">
                                <a:solidFill>
                                  <a:srgbClr val="0000CC"/>
                                </a:solidFill>
                                <a:effectLst/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ru-RU" sz="2000" b="1" dirty="0">
                    <a:solidFill>
                      <a:srgbClr val="0000C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2858" y="2905165"/>
                  <a:ext cx="959141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/>
          <p:cNvSpPr txBox="1"/>
          <p:nvPr/>
        </p:nvSpPr>
        <p:spPr>
          <a:xfrm>
            <a:off x="7044666" y="1625607"/>
            <a:ext cx="480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99684" y="1964421"/>
            <a:ext cx="1172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 =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2,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43633" y="174871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82432" y="1977303"/>
            <a:ext cx="1097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АС = 3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04048" y="260150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24343" y="2403049"/>
            <a:ext cx="1247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АВ =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613136" y="174871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559387" y="2386897"/>
                <a:ext cx="13645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dirty="0" smtClean="0">
                            <a:effectLst/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effectLst/>
                            <a:latin typeface="Cambria Math"/>
                            <a:cs typeface="Times New Roman" pitchFamily="18" charset="0"/>
                          </a:rPr>
                          <m:t>B</m:t>
                        </m:r>
                      </m:e>
                      <m:sub>
                        <m:r>
                          <a:rPr lang="en-US" sz="2400" b="0" i="0" dirty="0">
                            <a:effectLst/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400" i="1" dirty="0">
                            <a:effectLst/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effectLst/>
                            <a:latin typeface="Cambria Math"/>
                            <a:cs typeface="Times New Roman" pitchFamily="18" charset="0"/>
                          </a:rPr>
                          <m:t>C</m:t>
                        </m:r>
                      </m:e>
                      <m:sub>
                        <m:r>
                          <a:rPr lang="en-US" sz="2400" b="0" i="0" dirty="0">
                            <a:effectLst/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dirty="0">
                        <a:effectLst/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effectLst/>
                    <a:latin typeface="Times New Roman" pitchFamily="18" charset="0"/>
                    <a:cs typeface="Times New Roman" pitchFamily="18" charset="0"/>
                  </a:rPr>
                  <a:t>=10</a:t>
                </a:r>
                <a:endParaRPr lang="ru-RU" sz="2400" dirty="0">
                  <a:effectLst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387" y="2386897"/>
                <a:ext cx="1364541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339" t="-10667" r="-5804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8349001" y="188853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546982" y="2918842"/>
                <a:ext cx="15128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dirty="0" smtClean="0">
                            <a:effectLst/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effectLst/>
                            <a:latin typeface="Cambria Math"/>
                            <a:cs typeface="Times New Roman" pitchFamily="18" charset="0"/>
                          </a:rPr>
                          <m:t>A</m:t>
                        </m:r>
                      </m:e>
                      <m:sub>
                        <m:r>
                          <a:rPr lang="en-US" sz="2400" b="0" i="0" dirty="0">
                            <a:effectLst/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400" i="1" dirty="0">
                            <a:effectLst/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>
                            <a:effectLst/>
                            <a:latin typeface="Cambria Math"/>
                            <a:cs typeface="Times New Roman" pitchFamily="18" charset="0"/>
                          </a:rPr>
                          <m:t>C</m:t>
                        </m:r>
                      </m:e>
                      <m:sub>
                        <m:r>
                          <a:rPr lang="en-US" sz="2400" b="0" i="0" dirty="0">
                            <a:effectLst/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dirty="0">
                        <a:effectLst/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effectLst/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400" dirty="0">
                    <a:effectLst/>
                    <a:latin typeface="Times New Roman" pitchFamily="18" charset="0"/>
                    <a:cs typeface="Times New Roman" pitchFamily="18" charset="0"/>
                  </a:rPr>
                  <a:t> l</a:t>
                </a:r>
                <a:r>
                  <a:rPr lang="ru-RU" sz="2400" dirty="0">
                    <a:effectLst/>
                    <a:latin typeface="Times New Roman" pitchFamily="18" charset="0"/>
                    <a:cs typeface="Times New Roman" pitchFamily="18" charset="0"/>
                  </a:rPr>
                  <a:t>5 </a:t>
                </a: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982" y="2918842"/>
                <a:ext cx="1512850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210" t="-10526" r="-161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Прямоугольник 24"/>
          <p:cNvSpPr/>
          <p:nvPr/>
        </p:nvSpPr>
        <p:spPr>
          <a:xfrm>
            <a:off x="7236509" y="295649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47676" y="3412429"/>
            <a:ext cx="1186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Найти</a:t>
            </a:r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1889100" y="3425644"/>
                <a:ext cx="14384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dirty="0" smtClean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1" dirty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sz="2400" b="0" i="1" dirty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2400" i="1" dirty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1" dirty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B</m:t>
                          </m:r>
                        </m:e>
                        <m:sub>
                          <m:r>
                            <a:rPr lang="en-US" sz="2400" b="0" i="1" dirty="0">
                              <a:solidFill>
                                <a:srgbClr val="002060"/>
                              </a:solidFill>
                              <a:effectLst/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ky-KG" sz="2400" b="0" i="1" dirty="0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ru-RU" sz="2400" b="0" i="1" dirty="0" smtClean="0">
                          <a:solidFill>
                            <a:srgbClr val="002060"/>
                          </a:solidFill>
                          <a:effectLst/>
                          <a:latin typeface="Cambria Math"/>
                          <a:cs typeface="Times New Roman" pitchFamily="18" charset="0"/>
                        </a:rPr>
                        <m:t>?</m:t>
                      </m:r>
                      <m:r>
                        <a:rPr lang="en-US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m:oMathPara>
                </a14:m>
                <a:endParaRPr lang="ru-RU" sz="2400" dirty="0">
                  <a:effectLst/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100" y="3425644"/>
                <a:ext cx="1438407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9275" y="3903354"/>
            <a:ext cx="14950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808566" y="3902244"/>
                <a:ext cx="2691426" cy="4616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∆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ABC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~∆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A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B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C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ru-RU" sz="24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566" y="3902244"/>
                <a:ext cx="2691426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868551" y="3932888"/>
            <a:ext cx="2713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условию задачи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1636" y="4482562"/>
                <a:ext cx="453650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𝐀𝐁</m:t>
                          </m:r>
                        </m:den>
                      </m:f>
                      <m:r>
                        <a:rPr lang="en-US" sz="24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𝐂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𝐀𝐂</m:t>
                          </m:r>
                        </m:den>
                      </m:f>
                      <m:r>
                        <a:rPr lang="en-US" sz="24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𝐁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4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𝐂</m:t>
                              </m:r>
                            </m:e>
                            <m:sub>
                              <m:r>
                                <a:rPr lang="en-US" sz="24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4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𝐁𝐂</m:t>
                          </m:r>
                        </m:den>
                      </m:f>
                      <m:r>
                        <a:rPr lang="en-US" sz="24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𝒌</m:t>
                      </m:r>
                    </m:oMath>
                  </m:oMathPara>
                </a14:m>
                <a:endParaRPr lang="ru-RU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6" y="4482562"/>
                <a:ext cx="4536504" cy="7861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Табличка 31"/>
          <p:cNvSpPr/>
          <p:nvPr/>
        </p:nvSpPr>
        <p:spPr>
          <a:xfrm>
            <a:off x="4497996" y="4361922"/>
            <a:ext cx="4464496" cy="1443759"/>
          </a:xfrm>
          <a:prstGeom prst="plaque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Соответственные стороны треугольника  </a:t>
            </a:r>
            <a:r>
              <a:rPr lang="kk-KZ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пропорциональны.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0" y="5445224"/>
                <a:ext cx="266691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B</m:t>
                              </m:r>
                            </m:e>
                            <m:sub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45224"/>
                <a:ext cx="2666915" cy="7861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467544" y="6165304"/>
                <a:ext cx="13224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A</m:t>
                        </m:r>
                      </m:e>
                      <m:sub>
                        <m:r>
                          <a:rPr lang="en-US" sz="24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a:rPr lang="en-US" sz="2400" b="0" i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=20</a:t>
                </a:r>
                <a:endParaRPr lang="ru-RU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165304"/>
                <a:ext cx="1322478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1382" t="-10526" r="-5991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4338560" y="6210234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5595368" y="6209425"/>
                <a:ext cx="15858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0">
                            <a:solidFill>
                              <a:srgbClr val="0000CC"/>
                            </a:solidFill>
                            <a:latin typeface="Cambria Math"/>
                          </a:rPr>
                          <m:t>𝐀</m:t>
                        </m:r>
                      </m:e>
                      <m:sub>
                        <m:r>
                          <a:rPr lang="en-US" sz="2800" b="1" i="0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ru-RU" sz="2800" b="1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0">
                            <a:solidFill>
                              <a:srgbClr val="0000CC"/>
                            </a:solidFill>
                            <a:latin typeface="Cambria Math"/>
                          </a:rPr>
                          <m:t>𝐁</m:t>
                        </m:r>
                      </m:e>
                      <m:sub>
                        <m:r>
                          <a:rPr lang="en-US" sz="2800" b="1" i="0">
                            <a:solidFill>
                              <a:srgbClr val="0000CC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=20</a:t>
                </a:r>
                <a:endParaRPr lang="ru-RU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368" y="6209425"/>
                <a:ext cx="1585883" cy="523220"/>
              </a:xfrm>
              <a:prstGeom prst="rect">
                <a:avLst/>
              </a:prstGeom>
              <a:blipFill rotWithShape="1">
                <a:blip r:embed="rId13"/>
                <a:stretch>
                  <a:fillRect t="-11765" r="-6538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592542" y="1473857"/>
                <a:ext cx="2691426" cy="4616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∆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ABC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Cambria Math"/>
                      </a:rPr>
                      <m:t>~∆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A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B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C</m:t>
                        </m:r>
                      </m:e>
                      <m:sub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ru-RU" sz="24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542" y="1473857"/>
                <a:ext cx="2691426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457950"/>
            <a:ext cx="857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>
              <a:defRPr/>
            </a:pPr>
            <a:fld id="{410983D1-81A0-4751-A265-E639FDAACF8E}" type="slidenum">
              <a:rPr lang="ru-RU" smtClean="0">
                <a:solidFill>
                  <a:srgbClr val="0000CC"/>
                </a:solidFill>
              </a:rPr>
              <a:pPr>
                <a:defRPr/>
              </a:pPr>
              <a:t>8</a:t>
            </a:fld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8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  <p:bldP spid="15" grpId="0"/>
      <p:bldP spid="15" grpId="1"/>
      <p:bldP spid="16" grpId="0"/>
      <p:bldP spid="17" grpId="0"/>
      <p:bldP spid="18" grpId="0"/>
      <p:bldP spid="19" grpId="0"/>
      <p:bldP spid="19" grpId="1"/>
      <p:bldP spid="20" grpId="0"/>
      <p:bldP spid="21" grpId="0"/>
      <p:bldP spid="21" grpId="1"/>
      <p:bldP spid="22" grpId="0"/>
      <p:bldP spid="23" grpId="0"/>
      <p:bldP spid="24" grpId="0"/>
      <p:bldP spid="25" grpId="0"/>
      <p:bldP spid="25" grpId="1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5" grpId="0"/>
      <p:bldP spid="38" grpId="0"/>
      <p:bldP spid="39" grpId="0"/>
      <p:bldP spid="40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85401" y="198515"/>
            <a:ext cx="769182" cy="657947"/>
          </a:xfrm>
          <a:prstGeom prst="star7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7673" y="198515"/>
            <a:ext cx="7642799" cy="1200329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Стороны одного треугольника равны: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см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 см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 см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Найдите стороны другого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подобного треугольника, если одна из меньших его сторон равна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012916" y="1902713"/>
            <a:ext cx="1655428" cy="830136"/>
          </a:xfrm>
          <a:prstGeom prst="triangle">
            <a:avLst>
              <a:gd name="adj" fmla="val 23466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722922" y="2895976"/>
            <a:ext cx="3134748" cy="1275014"/>
          </a:xfrm>
          <a:prstGeom prst="triangle">
            <a:avLst>
              <a:gd name="adj" fmla="val 23466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03500" y="1742309"/>
            <a:ext cx="351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0679" y="2432432"/>
            <a:ext cx="351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7368" y="2445494"/>
            <a:ext cx="351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42326" y="3823132"/>
                <a:ext cx="7028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solidFill>
                                <a:srgbClr val="0000CC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 smtClean="0">
                              <a:solidFill>
                                <a:srgbClr val="0000C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𝐊</m:t>
                          </m:r>
                        </m:e>
                        <m:sub>
                          <m:r>
                            <a:rPr lang="en-US" sz="2000" b="1" i="0" dirty="0" smtClean="0">
                              <a:solidFill>
                                <a:srgbClr val="0000C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326" y="3823132"/>
                <a:ext cx="702852" cy="400110"/>
              </a:xfrm>
              <a:prstGeom prst="rect">
                <a:avLst/>
              </a:prstGeom>
              <a:blipFill rotWithShape="1">
                <a:blip r:embed="rId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66976" y="2734731"/>
                <a:ext cx="7028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solidFill>
                                <a:srgbClr val="0000CC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 smtClean="0">
                              <a:solidFill>
                                <a:srgbClr val="0000C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2000" b="1" i="0" dirty="0" smtClean="0">
                              <a:solidFill>
                                <a:srgbClr val="0000C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976" y="2734731"/>
                <a:ext cx="702852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571778" y="3823132"/>
                <a:ext cx="7028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solidFill>
                                <a:srgbClr val="0000CC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000" b="1" i="0" dirty="0" smtClean="0">
                              <a:solidFill>
                                <a:srgbClr val="0000C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2000" b="1" i="0" dirty="0" smtClean="0">
                              <a:solidFill>
                                <a:srgbClr val="0000C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778" y="3823132"/>
                <a:ext cx="702852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 rot="17711809">
            <a:off x="5606247" y="1958583"/>
            <a:ext cx="1041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см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2020308">
            <a:off x="6777398" y="2165465"/>
            <a:ext cx="11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 c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15904" y="2632487"/>
            <a:ext cx="1056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см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>
            <a:endCxn id="6" idx="2"/>
          </p:cNvCxnSpPr>
          <p:nvPr/>
        </p:nvCxnSpPr>
        <p:spPr>
          <a:xfrm flipH="1">
            <a:off x="6012916" y="1902713"/>
            <a:ext cx="383890" cy="83013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5722922" y="2910564"/>
            <a:ext cx="729700" cy="126042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17918897">
            <a:off x="5564422" y="3155625"/>
            <a:ext cx="923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см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28255" y="2922900"/>
            <a:ext cx="480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948077" y="4079812"/>
            <a:ext cx="480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9512" y="1812861"/>
            <a:ext cx="984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Дано</a:t>
            </a:r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394591" y="2331688"/>
            <a:ext cx="2086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KE </a:t>
            </a:r>
            <a:r>
              <a:rPr lang="kk-KZ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c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м,</a:t>
            </a:r>
            <a:endParaRPr lang="en-US" sz="2400" dirty="0">
              <a:solidFill>
                <a:srgbClr val="006600"/>
              </a:solidFill>
              <a:latin typeface="Times New Roman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2884888" y="2331687"/>
            <a:ext cx="2357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 =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</a:t>
            </a:r>
            <a:endParaRPr lang="en-US" sz="2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394591" y="2762331"/>
            <a:ext cx="1928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KD = 4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см,</a:t>
            </a:r>
            <a:endParaRPr lang="en-US" sz="2400" dirty="0">
              <a:ea typeface="Calibri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1"/>
              <p:cNvSpPr>
                <a:spLocks noChangeArrowheads="1"/>
              </p:cNvSpPr>
              <p:nvPr/>
            </p:nvSpPr>
            <p:spPr bwMode="auto">
              <a:xfrm>
                <a:off x="2078903" y="3184049"/>
                <a:ext cx="1821175" cy="46166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E</m:t>
                        </m:r>
                      </m:e>
                      <m:sub>
                        <m:r>
                          <a:rPr lang="en-US" sz="2400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D</m:t>
                        </m:r>
                      </m:e>
                      <m:sub>
                        <m:r>
                          <a:rPr lang="en-US" sz="2400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=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?</a:t>
                </a:r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8903" y="3184049"/>
                <a:ext cx="182117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79559" y="3163996"/>
            <a:ext cx="1186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Найти</a:t>
            </a:r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92278" y="1851603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0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1" i="0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1" i="0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𝐊𝐄𝐃</m:t>
                      </m:r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sym typeface="Symbol"/>
                        </a:rPr>
                        <m:t></m:t>
                      </m:r>
                      <m:r>
                        <a:rPr lang="en-US" sz="2400" b="1" i="0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∆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𝐊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𝐄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𝐃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78" y="1851603"/>
                <a:ext cx="3384376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775478" y="2732849"/>
                <a:ext cx="19888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1">
                              <a:latin typeface="Cambria Math"/>
                              <a:ea typeface="Calibri" pitchFamily="34" charset="0"/>
                              <a:cs typeface="Times New Roman" pitchFamily="18" charset="0"/>
                            </a:rPr>
                            <m:t>K</m:t>
                          </m:r>
                        </m:e>
                        <m:sub>
                          <m:r>
                            <a:rPr lang="en-US" sz="2400" b="0" i="1">
                              <a:latin typeface="Cambria Math"/>
                              <a:ea typeface="Calibri" pitchFamily="34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2400" i="1">
                              <a:latin typeface="Cambria Math"/>
                              <a:ea typeface="Calibri" pitchFamily="34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1">
                              <a:latin typeface="Cambria Math"/>
                              <a:ea typeface="Calibri" pitchFamily="34" charset="0"/>
                              <a:cs typeface="Times New Roman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sz="2400" b="0" i="1">
                              <a:latin typeface="Cambria Math"/>
                              <a:ea typeface="Calibri" pitchFamily="34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>
                          <a:latin typeface="Cambria Math"/>
                          <a:ea typeface="Calibri" pitchFamily="34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400" b="0" i="0">
                          <a:latin typeface="Cambria Math"/>
                          <a:ea typeface="Calibri" pitchFamily="34" charset="0"/>
                          <a:cs typeface="Times New Roman" pitchFamily="18" charset="0"/>
                        </a:rPr>
                        <m:t>5 см</m:t>
                      </m:r>
                    </m:oMath>
                  </m:oMathPara>
                </a14:m>
                <a:endParaRPr lang="ru-RU" sz="2400" dirty="0">
                  <a:latin typeface="Times New Roman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478" y="2732849"/>
                <a:ext cx="1988898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1"/>
              <p:cNvSpPr>
                <a:spLocks noChangeArrowheads="1"/>
              </p:cNvSpPr>
              <p:nvPr/>
            </p:nvSpPr>
            <p:spPr bwMode="auto">
              <a:xfrm>
                <a:off x="2078903" y="3645714"/>
                <a:ext cx="1821175" cy="461665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K</m:t>
                        </m:r>
                      </m:e>
                      <m:sub>
                        <m:r>
                          <a:rPr lang="en-US" sz="2400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D</m:t>
                        </m:r>
                      </m:e>
                      <m:sub>
                        <m:r>
                          <a:rPr lang="en-US" sz="2400" i="0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=</a:t>
                </a:r>
                <a:r>
                  <a:rPr lang="en-US" sz="2400" dirty="0" smtClean="0">
                    <a:solidFill>
                      <a:schemeClr val="tx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 </a:t>
                </a:r>
                <a:r>
                  <a:rPr lang="ru-RU" sz="2400" dirty="0">
                    <a:solidFill>
                      <a:schemeClr val="tx1"/>
                    </a:solidFill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?</a:t>
                </a:r>
                <a:endParaRPr lang="en-US" sz="2400" dirty="0"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1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8903" y="3645714"/>
                <a:ext cx="1821175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4968" y="4006266"/>
            <a:ext cx="14950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kk-KZ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92700" y="4023187"/>
                <a:ext cx="338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0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1" i="0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1" i="0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𝐊𝐄𝐃</m:t>
                      </m:r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  <a:sym typeface="Symbol"/>
                        </a:rPr>
                        <m:t></m:t>
                      </m:r>
                      <m:r>
                        <a:rPr lang="en-US" sz="2400" b="1" i="0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∆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𝐊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𝐄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𝐃</m:t>
                          </m:r>
                        </m:e>
                        <m:sub>
                          <m:r>
                            <a:rPr lang="en-US" sz="2400" b="1" i="0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00" y="4023187"/>
                <a:ext cx="3384376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373221" y="4457172"/>
                <a:ext cx="4559899" cy="936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28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𝐊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𝐄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800" b="1" i="0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𝐊𝐄</m:t>
                          </m:r>
                        </m:den>
                      </m:f>
                      <m:r>
                        <a:rPr lang="en-US" sz="2800" b="1" i="0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221" y="4457172"/>
                <a:ext cx="4559899" cy="9361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72474" y="5210094"/>
                <a:ext cx="2617016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280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D</m:t>
                          </m:r>
                        </m:e>
                        <m:sub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=2,5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ED</m:t>
                      </m:r>
                    </m:oMath>
                  </m:oMathPara>
                </a14:m>
                <a:endParaRPr lang="ru-RU" sz="28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74" y="5210094"/>
                <a:ext cx="2617016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9707" y="5752829"/>
                <a:ext cx="3534768" cy="52322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/>
                            </a:rPr>
                            <m:t>𝐄</m:t>
                          </m:r>
                        </m:e>
                        <m:sub>
                          <m:r>
                            <a:rPr lang="en-US" sz="2800" b="1" i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/>
                            </a:rPr>
                            <m:t>𝐃</m:t>
                          </m:r>
                        </m:e>
                        <m:sub>
                          <m:r>
                            <a:rPr lang="en-US" sz="2800" b="1" i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0" smtClean="0">
                          <a:latin typeface="Cambria Math"/>
                        </a:rPr>
                        <m:t>=</m:t>
                      </m:r>
                      <m:r>
                        <a:rPr lang="en-US" sz="2800" b="1" i="0" smtClean="0">
                          <a:latin typeface="Cambria Math"/>
                        </a:rPr>
                        <m:t>𝟐</m:t>
                      </m:r>
                      <m:r>
                        <a:rPr lang="en-US" sz="2800" b="1" i="0" smtClean="0">
                          <a:latin typeface="Cambria Math"/>
                        </a:rPr>
                        <m:t>,</m:t>
                      </m:r>
                      <m:r>
                        <a:rPr lang="en-US" sz="2800" b="1" i="0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07" y="5752829"/>
                <a:ext cx="3534768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221156" y="5249283"/>
                <a:ext cx="2617016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K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D</m:t>
                          </m:r>
                        </m:e>
                        <m:sub>
                          <m:r>
                            <a:rPr lang="en-US" sz="2800" b="0" i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0" smtClean="0">
                          <a:latin typeface="Cambria Math"/>
                        </a:rPr>
                        <m:t>=2,5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KD</m:t>
                      </m:r>
                    </m:oMath>
                  </m:oMathPara>
                </a14:m>
                <a:endParaRPr lang="ru-RU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156" y="5249283"/>
                <a:ext cx="2617016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651535" y="5748213"/>
                <a:ext cx="3543619" cy="52322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/>
                            </a:rPr>
                            <m:t>𝐊</m:t>
                          </m:r>
                        </m:e>
                        <m:sub>
                          <m:r>
                            <a:rPr lang="en-US" sz="2800" b="1" i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/>
                            </a:rPr>
                            <m:t>𝐃</m:t>
                          </m:r>
                        </m:e>
                        <m:sub>
                          <m:r>
                            <a:rPr lang="en-US" sz="2800" b="1" i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0" smtClean="0">
                          <a:latin typeface="Cambria Math"/>
                        </a:rPr>
                        <m:t>=</m:t>
                      </m:r>
                      <m:r>
                        <a:rPr lang="en-US" sz="2800" b="1" i="0" smtClean="0">
                          <a:latin typeface="Cambria Math"/>
                        </a:rPr>
                        <m:t>𝟐</m:t>
                      </m:r>
                      <m:r>
                        <a:rPr lang="en-US" sz="2800" b="1" i="0" smtClean="0">
                          <a:latin typeface="Cambria Math"/>
                        </a:rPr>
                        <m:t>,</m:t>
                      </m:r>
                      <m:r>
                        <a:rPr lang="en-US" sz="2800" b="1" i="0" smtClean="0"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0" smtClean="0">
                          <a:latin typeface="Cambria Math"/>
                          <a:ea typeface="Cambria Math"/>
                        </a:rPr>
                        <m:t>𝟏𝟎</m:t>
                      </m:r>
                    </m:oMath>
                  </m:oMathPara>
                </a14:m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535" y="5748213"/>
                <a:ext cx="3543619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059832" y="6237312"/>
            <a:ext cx="40879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5c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м; 7,5см; 10см.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413" y="6457950"/>
            <a:ext cx="8572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pPr>
              <a:defRPr/>
            </a:pPr>
            <a:fld id="{410983D1-81A0-4751-A265-E639FDAACF8E}" type="slidenum">
              <a:rPr lang="ru-RU" smtClean="0">
                <a:solidFill>
                  <a:srgbClr val="0000CC"/>
                </a:solidFill>
              </a:rPr>
              <a:pPr>
                <a:defRPr/>
              </a:pPr>
              <a:t>9</a:t>
            </a:fld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4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37" grpId="0"/>
      <p:bldP spid="38" grpId="0"/>
      <p:bldP spid="39" grpId="0"/>
      <p:bldP spid="22" grpId="0"/>
      <p:bldP spid="23" grpId="0"/>
      <p:bldP spid="24" grpId="0"/>
      <p:bldP spid="26" grpId="0"/>
      <p:bldP spid="28" grpId="0"/>
      <p:bldP spid="29" grpId="0"/>
      <p:bldP spid="30" grpId="0"/>
      <p:bldP spid="33" grpId="0"/>
      <p:bldP spid="35" grpId="0"/>
      <p:bldP spid="36" grpId="0"/>
      <p:bldP spid="40" grpId="0"/>
      <p:bldP spid="41" grpId="0" animBg="1"/>
      <p:bldP spid="42" grpId="0"/>
      <p:bldP spid="43" grpId="0" animBg="1"/>
      <p:bldP spid="4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</TotalTime>
  <Words>1642</Words>
  <Application>Microsoft Office PowerPoint</Application>
  <PresentationFormat>Экран (4:3)</PresentationFormat>
  <Paragraphs>412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Формула</vt:lpstr>
      <vt:lpstr>Геометрия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Геометрия</dc:title>
  <dc:creator>Admin</dc:creator>
  <dc:description>http;//aida.ucoz.ru</dc:description>
  <cp:lastModifiedBy>Admin</cp:lastModifiedBy>
  <cp:revision>149</cp:revision>
  <dcterms:created xsi:type="dcterms:W3CDTF">2014-01-18T09:20:49Z</dcterms:created>
  <dcterms:modified xsi:type="dcterms:W3CDTF">2014-12-14T13:23:47Z</dcterms:modified>
</cp:coreProperties>
</file>