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2.xml" ContentType="application/vnd.openxmlformats-officedocument.drawingml.chartshapes+xml"/>
  <Override PartName="/ppt/charts/chart17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4"/>
  </p:notesMasterIdLst>
  <p:sldIdLst>
    <p:sldId id="256" r:id="rId2"/>
    <p:sldId id="271" r:id="rId3"/>
    <p:sldId id="278" r:id="rId4"/>
    <p:sldId id="280" r:id="rId5"/>
    <p:sldId id="286" r:id="rId6"/>
    <p:sldId id="279" r:id="rId7"/>
    <p:sldId id="281" r:id="rId8"/>
    <p:sldId id="282" r:id="rId9"/>
    <p:sldId id="283" r:id="rId10"/>
    <p:sldId id="285" r:id="rId11"/>
    <p:sldId id="287" r:id="rId12"/>
    <p:sldId id="284" r:id="rId13"/>
    <p:sldId id="290" r:id="rId14"/>
    <p:sldId id="292" r:id="rId15"/>
    <p:sldId id="295" r:id="rId16"/>
    <p:sldId id="296" r:id="rId17"/>
    <p:sldId id="257" r:id="rId18"/>
    <p:sldId id="293" r:id="rId19"/>
    <p:sldId id="291" r:id="rId20"/>
    <p:sldId id="294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6" r:id="rId29"/>
    <p:sldId id="305" r:id="rId30"/>
    <p:sldId id="304" r:id="rId31"/>
    <p:sldId id="307" r:id="rId32"/>
    <p:sldId id="30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84;&#1086;&#1085;&#1080;&#1090;&#1086;&#1088;&#1080;&#1085;&#1075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84;&#1086;&#1085;&#1080;&#1090;&#1086;&#1088;&#1080;&#1085;&#1075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84;&#1086;&#1085;&#1080;&#1090;&#1086;&#1088;&#1080;&#1085;&#1075;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87;&#1088;&#1077;&#1079;&#1077;&#1085;&#1090;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87;&#1088;&#1077;&#1079;&#1077;&#1085;&#1090;.xlsx" TargetMode="Externa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87;&#1088;&#1077;&#1079;&#1077;&#1085;&#1090;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87;&#1088;&#1077;&#1079;&#1077;&#1085;&#1090;.xlsx" TargetMode="Externa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2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84;&#1086;&#1085;&#1080;&#1090;&#1086;&#1088;&#1080;&#1085;&#1075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84;&#1086;&#1085;&#1080;&#1090;&#1086;&#1088;&#1080;&#1085;&#1075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84;&#1086;&#1085;&#1080;&#1090;&#1086;&#1088;&#1080;&#1085;&#1075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84;&#1086;&#1085;&#1080;&#1090;&#1086;&#1088;&#1080;&#1085;&#1075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84;&#1086;&#1085;&#1080;&#1090;&#1086;&#1088;&#1080;&#1085;&#1075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84;&#1086;&#1085;&#1080;&#1090;&#1086;&#1088;&#1080;&#1085;&#1075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84;&#1086;&#1085;&#1080;&#1090;&#1086;&#1088;&#1080;&#1085;&#1075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475308641975315E-2"/>
          <c:y val="1.3508529916429044E-2"/>
          <c:w val="0.91820987654320985"/>
          <c:h val="0.8970461615376069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37E-4C19-AD80-365166AEF8C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37E-4C19-AD80-365166AEF8CC}"/>
              </c:ext>
            </c:extLst>
          </c:dPt>
          <c:dPt>
            <c:idx val="2"/>
            <c:bubble3D val="0"/>
            <c:spPr>
              <a:solidFill>
                <a:srgbClr val="0000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37E-4C19-AD80-365166AEF8CC}"/>
              </c:ext>
            </c:extLst>
          </c:dPt>
          <c:dPt>
            <c:idx val="3"/>
            <c:bubble3D val="0"/>
            <c:spPr>
              <a:solidFill>
                <a:srgbClr val="00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037E-4C19-AD80-365166AEF8CC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037E-4C19-AD80-365166AEF8C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037E-4C19-AD80-365166AEF8CC}"/>
                </c:ext>
              </c:extLst>
            </c:dLbl>
            <c:dLbl>
              <c:idx val="1"/>
              <c:layout>
                <c:manualLayout>
                  <c:x val="-9.5679012345679132E-2"/>
                  <c:y val="5.87897641002851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7E-4C19-AD80-365166AEF8CC}"/>
                </c:ext>
              </c:extLst>
            </c:dLbl>
            <c:dLbl>
              <c:idx val="2"/>
              <c:layout>
                <c:manualLayout>
                  <c:x val="-0.12962962962962962"/>
                  <c:y val="-0.154323130763248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7E-4C19-AD80-365166AEF8CC}"/>
                </c:ext>
              </c:extLst>
            </c:dLbl>
            <c:dLbl>
              <c:idx val="3"/>
              <c:layout>
                <c:manualLayout>
                  <c:x val="0.25694444444444448"/>
                  <c:y val="-0.2523060709303904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8641975308642"/>
                      <c:h val="0.165076758446592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037E-4C19-AD80-365166AEF8CC}"/>
                </c:ext>
              </c:extLst>
            </c:dLbl>
            <c:dLbl>
              <c:idx val="4"/>
              <c:layout>
                <c:manualLayout>
                  <c:x val="-2.6234567901234566E-2"/>
                  <c:y val="5.63401905961066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37E-4C19-AD80-365166AEF8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spc="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Лист1!$B$2:$B$6</c:f>
              <c:strCache>
                <c:ptCount val="5"/>
                <c:pt idx="0">
                  <c:v>аттестацияланган аттестованы</c:v>
                </c:pt>
                <c:pt idx="1">
                  <c:v>"5"</c:v>
                </c:pt>
                <c:pt idx="2">
                  <c:v>"5", "4"</c:v>
                </c:pt>
                <c:pt idx="3">
                  <c:v>"3"</c:v>
                </c:pt>
                <c:pt idx="4">
                  <c:v>"2"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1">
                  <c:v>150</c:v>
                </c:pt>
                <c:pt idx="2">
                  <c:v>370</c:v>
                </c:pt>
                <c:pt idx="3">
                  <c:v>784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37E-4C19-AD80-365166AEF8CC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636929230085547E-2"/>
          <c:y val="0.17588217305093273"/>
          <c:w val="0.93746906909333305"/>
          <c:h val="0.6970585188765794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Б/С</c:v>
                </c:pt>
              </c:strCache>
            </c:strRef>
          </c:tx>
          <c:spPr>
            <a:solidFill>
              <a:srgbClr val="00FFFF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Лист1!$B$3:$B$5</c:f>
              <c:strCache>
                <c:ptCount val="3"/>
                <c:pt idx="0">
                  <c:v>7 кл.</c:v>
                </c:pt>
                <c:pt idx="1">
                  <c:v>8 кл.</c:v>
                </c:pt>
                <c:pt idx="2">
                  <c:v>9 кл.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90</c:v>
                </c:pt>
                <c:pt idx="1">
                  <c:v>58.5</c:v>
                </c:pt>
                <c:pt idx="2">
                  <c:v>62.9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0D-4B60-A591-7BC98F85769F}"/>
            </c:ext>
          </c:extLst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Жет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Лист1!$B$3:$B$5</c:f>
              <c:strCache>
                <c:ptCount val="3"/>
                <c:pt idx="0">
                  <c:v>7 кл.</c:v>
                </c:pt>
                <c:pt idx="1">
                  <c:v>8 кл.</c:v>
                </c:pt>
                <c:pt idx="2">
                  <c:v>9 кл.</c:v>
                </c:pt>
              </c:strCache>
            </c:strRef>
          </c:cat>
          <c:val>
            <c:numRef>
              <c:f>Лист1!$D$3:$D$5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0D-4B60-A591-7BC98F8576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407366480"/>
        <c:axId val="407362544"/>
        <c:axId val="0"/>
      </c:bar3DChart>
      <c:catAx>
        <c:axId val="407366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07362544"/>
        <c:crosses val="autoZero"/>
        <c:auto val="1"/>
        <c:lblAlgn val="ctr"/>
        <c:lblOffset val="100"/>
        <c:noMultiLvlLbl val="0"/>
      </c:catAx>
      <c:valAx>
        <c:axId val="4073625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07366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7107417357667316"/>
          <c:y val="2.7406061024573589E-2"/>
          <c:w val="0.11083768470169982"/>
          <c:h val="0.555424365437165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.15215441819772529"/>
          <c:w val="0.9"/>
          <c:h val="0.69759915427238262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Б/С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Лист1!$B$3:$B$7</c:f>
              <c:strCache>
                <c:ptCount val="5"/>
                <c:pt idx="0">
                  <c:v>5 кл.</c:v>
                </c:pt>
                <c:pt idx="1">
                  <c:v>6 кл.</c:v>
                </c:pt>
                <c:pt idx="2">
                  <c:v>7 кл.</c:v>
                </c:pt>
                <c:pt idx="3">
                  <c:v>8 кл.</c:v>
                </c:pt>
                <c:pt idx="4">
                  <c:v>9 кл.</c:v>
                </c:pt>
              </c:strCache>
            </c:strRef>
          </c:cat>
          <c:val>
            <c:numRef>
              <c:f>Лист1!$C$3:$C$7</c:f>
              <c:numCache>
                <c:formatCode>General</c:formatCode>
                <c:ptCount val="5"/>
                <c:pt idx="0">
                  <c:v>99.44</c:v>
                </c:pt>
                <c:pt idx="1">
                  <c:v>100</c:v>
                </c:pt>
                <c:pt idx="2">
                  <c:v>97.7</c:v>
                </c:pt>
                <c:pt idx="3">
                  <c:v>100</c:v>
                </c:pt>
                <c:pt idx="4">
                  <c:v>87.5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0F-4DEA-A9CB-C5F9A07B569A}"/>
            </c:ext>
          </c:extLst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Жет</c:v>
                </c:pt>
              </c:strCache>
            </c:strRef>
          </c:tx>
          <c:spPr>
            <a:solidFill>
              <a:srgbClr val="00FFFF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Лист1!$B$3:$B$7</c:f>
              <c:strCache>
                <c:ptCount val="5"/>
                <c:pt idx="0">
                  <c:v>5 кл.</c:v>
                </c:pt>
                <c:pt idx="1">
                  <c:v>6 кл.</c:v>
                </c:pt>
                <c:pt idx="2">
                  <c:v>7 кл.</c:v>
                </c:pt>
                <c:pt idx="3">
                  <c:v>8 кл.</c:v>
                </c:pt>
                <c:pt idx="4">
                  <c:v>9 кл.</c:v>
                </c:pt>
              </c:strCache>
            </c:strRef>
          </c:cat>
          <c:val>
            <c:numRef>
              <c:f>Лист1!$D$3:$D$7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0F-4DEA-A9CB-C5F9A07B56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405445992"/>
        <c:axId val="405449928"/>
        <c:axId val="0"/>
      </c:bar3DChart>
      <c:catAx>
        <c:axId val="405445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05449928"/>
        <c:crosses val="autoZero"/>
        <c:auto val="1"/>
        <c:lblAlgn val="ctr"/>
        <c:lblOffset val="100"/>
        <c:noMultiLvlLbl val="0"/>
      </c:catAx>
      <c:valAx>
        <c:axId val="4054499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05445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55555555555555E-2"/>
          <c:y val="0.15215441819772529"/>
          <c:w val="0.93888888888888888"/>
          <c:h val="0.6420435987168270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Б/С</c:v>
                </c:pt>
              </c:strCache>
            </c:strRef>
          </c:tx>
          <c:spPr>
            <a:solidFill>
              <a:srgbClr val="FF00FF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Лист1!$B$3:$B$5</c:f>
              <c:strCache>
                <c:ptCount val="3"/>
                <c:pt idx="0">
                  <c:v>5 кл.</c:v>
                </c:pt>
                <c:pt idx="1">
                  <c:v>6 кл.</c:v>
                </c:pt>
                <c:pt idx="2">
                  <c:v>7 кл.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92.29</c:v>
                </c:pt>
                <c:pt idx="1">
                  <c:v>98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A-49C7-99D5-42BCF9117C1A}"/>
            </c:ext>
          </c:extLst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Жет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Лист1!$B$3:$B$5</c:f>
              <c:strCache>
                <c:ptCount val="3"/>
                <c:pt idx="0">
                  <c:v>5 кл.</c:v>
                </c:pt>
                <c:pt idx="1">
                  <c:v>6 кл.</c:v>
                </c:pt>
                <c:pt idx="2">
                  <c:v>7 кл.</c:v>
                </c:pt>
              </c:strCache>
            </c:strRef>
          </c:cat>
          <c:val>
            <c:numRef>
              <c:f>Лист1!$D$3:$D$5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4A-49C7-99D5-42BCF9117C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408369192"/>
        <c:axId val="408371816"/>
        <c:axId val="0"/>
      </c:bar3DChart>
      <c:catAx>
        <c:axId val="408369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08371816"/>
        <c:crosses val="autoZero"/>
        <c:auto val="1"/>
        <c:lblAlgn val="ctr"/>
        <c:lblOffset val="100"/>
        <c:noMultiLvlLbl val="0"/>
      </c:catAx>
      <c:valAx>
        <c:axId val="4083718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08369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cap="all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5-11-кл. </a:t>
            </a:r>
            <a:r>
              <a:rPr lang="ru-RU" sz="1800" b="1" i="0" cap="all" baseline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окуучулардын</a:t>
            </a:r>
            <a:r>
              <a:rPr lang="ru-RU" sz="1800" b="1" i="0" cap="all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cap="all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ky-KG" sz="1800" b="1" i="0" cap="all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чейректеги</a:t>
            </a:r>
            <a:r>
              <a:rPr lang="ru-RU" sz="1800" b="1" i="0" cap="all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cap="all" baseline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билим</a:t>
            </a:r>
            <a:r>
              <a:rPr lang="ru-RU" sz="1800" b="1" i="0" cap="all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cap="all" baseline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сапаты</a:t>
            </a:r>
            <a:r>
              <a:rPr lang="ru-RU" sz="1800" b="1" i="0" cap="all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ж-а </a:t>
            </a:r>
            <a:r>
              <a:rPr lang="ru-RU" sz="1800" b="1" i="0" cap="all" baseline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жетишүүсү</a:t>
            </a:r>
            <a:r>
              <a:rPr lang="ru-RU" sz="1800" b="1" i="0" cap="all" baseline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Лист1!$C$29</c:f>
              <c:strCache>
                <c:ptCount val="1"/>
                <c:pt idx="0">
                  <c:v>билим сапаты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Лист1!$B$30:$B$37</c:f>
              <c:strCache>
                <c:ptCount val="8"/>
                <c:pt idx="0">
                  <c:v>5 кл.</c:v>
                </c:pt>
                <c:pt idx="1">
                  <c:v>6 кл</c:v>
                </c:pt>
                <c:pt idx="2">
                  <c:v>7 кл.</c:v>
                </c:pt>
                <c:pt idx="3">
                  <c:v>8 кл.</c:v>
                </c:pt>
                <c:pt idx="4">
                  <c:v>9 кл.</c:v>
                </c:pt>
                <c:pt idx="5">
                  <c:v>10 кл.</c:v>
                </c:pt>
                <c:pt idx="6">
                  <c:v>11 кл.</c:v>
                </c:pt>
                <c:pt idx="7">
                  <c:v>5-11 кл.</c:v>
                </c:pt>
              </c:strCache>
            </c:strRef>
          </c:cat>
          <c:val>
            <c:numRef>
              <c:f>Лист1!$C$30:$C$37</c:f>
              <c:numCache>
                <c:formatCode>General</c:formatCode>
                <c:ptCount val="8"/>
                <c:pt idx="0">
                  <c:v>30</c:v>
                </c:pt>
                <c:pt idx="1">
                  <c:v>40</c:v>
                </c:pt>
                <c:pt idx="2">
                  <c:v>32</c:v>
                </c:pt>
                <c:pt idx="3">
                  <c:v>28</c:v>
                </c:pt>
                <c:pt idx="4">
                  <c:v>37</c:v>
                </c:pt>
                <c:pt idx="5">
                  <c:v>31</c:v>
                </c:pt>
                <c:pt idx="6">
                  <c:v>67</c:v>
                </c:pt>
                <c:pt idx="7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6E-4862-8300-12446999E2A1}"/>
            </c:ext>
          </c:extLst>
        </c:ser>
        <c:ser>
          <c:idx val="1"/>
          <c:order val="1"/>
          <c:tx>
            <c:strRef>
              <c:f>Лист1!$D$29</c:f>
              <c:strCache>
                <c:ptCount val="1"/>
                <c:pt idx="0">
                  <c:v>жет</c:v>
                </c:pt>
              </c:strCache>
            </c:strRef>
          </c:tx>
          <c:spPr>
            <a:solidFill>
              <a:srgbClr val="00FFCC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Лист1!$B$30:$B$37</c:f>
              <c:strCache>
                <c:ptCount val="8"/>
                <c:pt idx="0">
                  <c:v>5 кл.</c:v>
                </c:pt>
                <c:pt idx="1">
                  <c:v>6 кл</c:v>
                </c:pt>
                <c:pt idx="2">
                  <c:v>7 кл.</c:v>
                </c:pt>
                <c:pt idx="3">
                  <c:v>8 кл.</c:v>
                </c:pt>
                <c:pt idx="4">
                  <c:v>9 кл.</c:v>
                </c:pt>
                <c:pt idx="5">
                  <c:v>10 кл.</c:v>
                </c:pt>
                <c:pt idx="6">
                  <c:v>11 кл.</c:v>
                </c:pt>
                <c:pt idx="7">
                  <c:v>5-11 кл.</c:v>
                </c:pt>
              </c:strCache>
            </c:strRef>
          </c:cat>
          <c:val>
            <c:numRef>
              <c:f>Лист1!$D$30:$D$37</c:f>
              <c:numCache>
                <c:formatCode>General</c:formatCode>
                <c:ptCount val="8"/>
                <c:pt idx="0">
                  <c:v>99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99</c:v>
                </c:pt>
                <c:pt idx="5">
                  <c:v>100</c:v>
                </c:pt>
                <c:pt idx="6">
                  <c:v>100</c:v>
                </c:pt>
                <c:pt idx="7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6E-4862-8300-12446999E2A1}"/>
            </c:ext>
          </c:extLst>
        </c:ser>
        <c:ser>
          <c:idx val="2"/>
          <c:order val="2"/>
          <c:tx>
            <c:strRef>
              <c:f>Лист1!$E$29</c:f>
              <c:strCache>
                <c:ptCount val="1"/>
                <c:pt idx="0">
                  <c:v>ОҮД</c:v>
                </c:pt>
              </c:strCache>
            </c:strRef>
          </c:tx>
          <c:spPr>
            <a:solidFill>
              <a:srgbClr val="FF006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Лист1!$B$30:$B$37</c:f>
              <c:strCache>
                <c:ptCount val="8"/>
                <c:pt idx="0">
                  <c:v>5 кл.</c:v>
                </c:pt>
                <c:pt idx="1">
                  <c:v>6 кл</c:v>
                </c:pt>
                <c:pt idx="2">
                  <c:v>7 кл.</c:v>
                </c:pt>
                <c:pt idx="3">
                  <c:v>8 кл.</c:v>
                </c:pt>
                <c:pt idx="4">
                  <c:v>9 кл.</c:v>
                </c:pt>
                <c:pt idx="5">
                  <c:v>10 кл.</c:v>
                </c:pt>
                <c:pt idx="6">
                  <c:v>11 кл.</c:v>
                </c:pt>
                <c:pt idx="7">
                  <c:v>5-11 кл.</c:v>
                </c:pt>
              </c:strCache>
            </c:strRef>
          </c:cat>
          <c:val>
            <c:numRef>
              <c:f>Лист1!$E$30:$E$37</c:f>
              <c:numCache>
                <c:formatCode>General</c:formatCode>
                <c:ptCount val="8"/>
                <c:pt idx="0">
                  <c:v>48</c:v>
                </c:pt>
                <c:pt idx="1">
                  <c:v>51</c:v>
                </c:pt>
                <c:pt idx="2">
                  <c:v>48</c:v>
                </c:pt>
                <c:pt idx="3">
                  <c:v>45</c:v>
                </c:pt>
                <c:pt idx="4">
                  <c:v>49</c:v>
                </c:pt>
                <c:pt idx="5">
                  <c:v>49</c:v>
                </c:pt>
                <c:pt idx="6">
                  <c:v>56</c:v>
                </c:pt>
                <c:pt idx="7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6E-4862-8300-12446999E2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609157344"/>
        <c:axId val="609156688"/>
        <c:axId val="0"/>
      </c:bar3DChart>
      <c:catAx>
        <c:axId val="609157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09156688"/>
        <c:crosses val="autoZero"/>
        <c:auto val="1"/>
        <c:lblAlgn val="ctr"/>
        <c:lblOffset val="100"/>
        <c:noMultiLvlLbl val="0"/>
      </c:catAx>
      <c:valAx>
        <c:axId val="6091566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09157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5-11-кл. </a:t>
            </a:r>
            <a:r>
              <a:rPr lang="ru-RU" sz="1800" b="1" i="0" u="none" strike="noStrike" cap="all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окуучулардын</a:t>
            </a:r>
            <a:r>
              <a:rPr lang="ru-RU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ky-KG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чейректеги</a:t>
            </a:r>
            <a:r>
              <a:rPr lang="ru-RU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u="none" strike="noStrike" cap="all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билим</a:t>
            </a:r>
            <a:r>
              <a:rPr lang="ru-RU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u="none" strike="noStrike" cap="all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сапаты</a:t>
            </a:r>
            <a:r>
              <a:rPr lang="ru-RU" sz="1800" b="1" i="0" u="none" strike="noStrike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5-11 кл.-938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окуучу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Лист1!$B$40</c:f>
              <c:strCache>
                <c:ptCount val="1"/>
                <c:pt idx="0">
                  <c:v>5-11 кл.-938 окуучу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5A4A-4374-981F-20B1B325876B}"/>
              </c:ext>
            </c:extLst>
          </c:dPt>
          <c:dPt>
            <c:idx val="1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5A4A-4374-981F-20B1B325876B}"/>
              </c:ext>
            </c:extLst>
          </c:dPt>
          <c:dPt>
            <c:idx val="2"/>
            <c:bubble3D val="0"/>
            <c:explosion val="11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5A4A-4374-981F-20B1B325876B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5A4A-4374-981F-20B1B325876B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spc="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B75D039B-A73A-4D5A-921C-2D5E424EFE02}" type="CATEGORYNAME">
                      <a:rPr lang="en-US" sz="3200">
                        <a:solidFill>
                          <a:srgbClr val="FF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32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A4A-4374-981F-20B1B325876B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spc="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85002477-33E2-454C-9573-85184B47E737}" type="CATEGORYNAME">
                      <a:rPr lang="en-US" sz="3200">
                        <a:solidFill>
                          <a:srgbClr val="0066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A4A-4374-981F-20B1B325876B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spc="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07E4D065-CDE6-465B-8AA4-6E70C5F7409A}" type="CATEGORYNAME">
                      <a: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A4A-4374-981F-20B1B325876B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spc="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CF2118CC-CDAF-43A1-B8DD-8F0BB88FD6CF}" type="CATEGORYNAME">
                      <a: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32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A4A-4374-981F-20B1B32587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spc="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Лист1!$C$39:$F$39</c:f>
              <c:strCache>
                <c:ptCount val="4"/>
                <c:pt idx="0">
                  <c:v>"5"</c:v>
                </c:pt>
                <c:pt idx="1">
                  <c:v>"5", "4"</c:v>
                </c:pt>
                <c:pt idx="2">
                  <c:v>"3"</c:v>
                </c:pt>
                <c:pt idx="3">
                  <c:v>"2"</c:v>
                </c:pt>
              </c:strCache>
            </c:strRef>
          </c:cat>
          <c:val>
            <c:numRef>
              <c:f>Лист1!$C$40:$F$40</c:f>
              <c:numCache>
                <c:formatCode>General</c:formatCode>
                <c:ptCount val="4"/>
                <c:pt idx="0">
                  <c:v>81</c:v>
                </c:pt>
                <c:pt idx="1">
                  <c:v>246</c:v>
                </c:pt>
                <c:pt idx="2">
                  <c:v>610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A4A-4374-981F-20B1B325876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5-11-кл.</a:t>
            </a:r>
            <a:r>
              <a:rPr lang="en-US" sz="2000" b="1" i="0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cap="all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окуучулардын</a:t>
            </a:r>
            <a:r>
              <a:rPr lang="ru-RU" sz="2000" b="1" i="0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cap="all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2000" b="1" i="0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cap="all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ичинде</a:t>
            </a:r>
            <a:r>
              <a:rPr lang="ru-RU" sz="2000" b="1" i="0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i="0" cap="all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билим</a:t>
            </a:r>
            <a:r>
              <a:rPr lang="ru-RU" sz="2000" b="1" i="0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0" cap="all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сапаты</a:t>
            </a:r>
            <a:r>
              <a:rPr lang="ru-RU" sz="2000" b="1" i="0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Лист1!$C$29</c:f>
              <c:strCache>
                <c:ptCount val="1"/>
                <c:pt idx="0">
                  <c:v>билим сапаты</c:v>
                </c:pt>
              </c:strCache>
            </c:strRef>
          </c:tx>
          <c:spPr>
            <a:solidFill>
              <a:srgbClr val="00FFCC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Лист1!$B$30:$B$37</c:f>
              <c:strCache>
                <c:ptCount val="8"/>
                <c:pt idx="0">
                  <c:v>5 кл.</c:v>
                </c:pt>
                <c:pt idx="1">
                  <c:v>6 кл</c:v>
                </c:pt>
                <c:pt idx="2">
                  <c:v>7 кл.</c:v>
                </c:pt>
                <c:pt idx="3">
                  <c:v>8 кл.</c:v>
                </c:pt>
                <c:pt idx="4">
                  <c:v>9 кл.</c:v>
                </c:pt>
                <c:pt idx="5">
                  <c:v>10 кл.</c:v>
                </c:pt>
                <c:pt idx="6">
                  <c:v>11 кл.</c:v>
                </c:pt>
                <c:pt idx="7">
                  <c:v>5-11 кл.</c:v>
                </c:pt>
              </c:strCache>
            </c:strRef>
          </c:cat>
          <c:val>
            <c:numRef>
              <c:f>Лист1!$C$30:$C$37</c:f>
              <c:numCache>
                <c:formatCode>General</c:formatCode>
                <c:ptCount val="8"/>
                <c:pt idx="0">
                  <c:v>33</c:v>
                </c:pt>
                <c:pt idx="1">
                  <c:v>40</c:v>
                </c:pt>
                <c:pt idx="2">
                  <c:v>36</c:v>
                </c:pt>
                <c:pt idx="3">
                  <c:v>28</c:v>
                </c:pt>
                <c:pt idx="4">
                  <c:v>38</c:v>
                </c:pt>
                <c:pt idx="5">
                  <c:v>32</c:v>
                </c:pt>
                <c:pt idx="6">
                  <c:v>67</c:v>
                </c:pt>
                <c:pt idx="7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59-499A-AB12-F8A87E95EA27}"/>
            </c:ext>
          </c:extLst>
        </c:ser>
        <c:ser>
          <c:idx val="1"/>
          <c:order val="1"/>
          <c:tx>
            <c:strRef>
              <c:f>Лист1!$D$29</c:f>
              <c:strCache>
                <c:ptCount val="1"/>
                <c:pt idx="0">
                  <c:v>жет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Лист1!$B$30:$B$37</c:f>
              <c:strCache>
                <c:ptCount val="8"/>
                <c:pt idx="0">
                  <c:v>5 кл.</c:v>
                </c:pt>
                <c:pt idx="1">
                  <c:v>6 кл</c:v>
                </c:pt>
                <c:pt idx="2">
                  <c:v>7 кл.</c:v>
                </c:pt>
                <c:pt idx="3">
                  <c:v>8 кл.</c:v>
                </c:pt>
                <c:pt idx="4">
                  <c:v>9 кл.</c:v>
                </c:pt>
                <c:pt idx="5">
                  <c:v>10 кл.</c:v>
                </c:pt>
                <c:pt idx="6">
                  <c:v>11 кл.</c:v>
                </c:pt>
                <c:pt idx="7">
                  <c:v>5-11 кл.</c:v>
                </c:pt>
              </c:strCache>
            </c:strRef>
          </c:cat>
          <c:val>
            <c:numRef>
              <c:f>Лист1!$D$30:$D$37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99</c:v>
                </c:pt>
                <c:pt idx="5">
                  <c:v>100</c:v>
                </c:pt>
                <c:pt idx="6">
                  <c:v>100</c:v>
                </c:pt>
                <c:pt idx="7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59-499A-AB12-F8A87E95EA27}"/>
            </c:ext>
          </c:extLst>
        </c:ser>
        <c:ser>
          <c:idx val="2"/>
          <c:order val="2"/>
          <c:tx>
            <c:strRef>
              <c:f>Лист1!$E$29</c:f>
              <c:strCache>
                <c:ptCount val="1"/>
                <c:pt idx="0">
                  <c:v>ОҮД</c:v>
                </c:pt>
              </c:strCache>
            </c:strRef>
          </c:tx>
          <c:spPr>
            <a:solidFill>
              <a:srgbClr val="00CCFF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Лист1!$B$30:$B$37</c:f>
              <c:strCache>
                <c:ptCount val="8"/>
                <c:pt idx="0">
                  <c:v>5 кл.</c:v>
                </c:pt>
                <c:pt idx="1">
                  <c:v>6 кл</c:v>
                </c:pt>
                <c:pt idx="2">
                  <c:v>7 кл.</c:v>
                </c:pt>
                <c:pt idx="3">
                  <c:v>8 кл.</c:v>
                </c:pt>
                <c:pt idx="4">
                  <c:v>9 кл.</c:v>
                </c:pt>
                <c:pt idx="5">
                  <c:v>10 кл.</c:v>
                </c:pt>
                <c:pt idx="6">
                  <c:v>11 кл.</c:v>
                </c:pt>
                <c:pt idx="7">
                  <c:v>5-11 кл.</c:v>
                </c:pt>
              </c:strCache>
            </c:strRef>
          </c:cat>
          <c:val>
            <c:numRef>
              <c:f>Лист1!$E$30:$E$37</c:f>
              <c:numCache>
                <c:formatCode>General</c:formatCode>
                <c:ptCount val="8"/>
                <c:pt idx="0">
                  <c:v>56</c:v>
                </c:pt>
                <c:pt idx="1">
                  <c:v>51</c:v>
                </c:pt>
                <c:pt idx="2">
                  <c:v>49</c:v>
                </c:pt>
                <c:pt idx="3">
                  <c:v>49</c:v>
                </c:pt>
                <c:pt idx="4">
                  <c:v>50</c:v>
                </c:pt>
                <c:pt idx="5">
                  <c:v>50</c:v>
                </c:pt>
                <c:pt idx="6">
                  <c:v>53</c:v>
                </c:pt>
                <c:pt idx="7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59-499A-AB12-F8A87E95EA2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464906312"/>
        <c:axId val="464898768"/>
        <c:axId val="0"/>
      </c:bar3DChart>
      <c:catAx>
        <c:axId val="464906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64898768"/>
        <c:crosses val="autoZero"/>
        <c:auto val="1"/>
        <c:lblAlgn val="ctr"/>
        <c:lblOffset val="100"/>
        <c:noMultiLvlLbl val="0"/>
      </c:catAx>
      <c:valAx>
        <c:axId val="4648987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4906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cap="all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11-кл.</a:t>
            </a:r>
            <a:r>
              <a:rPr lang="en-US" sz="1800" b="1" i="0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cap="all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окуучулардын</a:t>
            </a:r>
            <a:r>
              <a:rPr lang="ru-RU" sz="1800" b="1" i="0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cap="all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1800" b="1" i="0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cap="all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ичинде</a:t>
            </a:r>
            <a:r>
              <a:rPr lang="ru-RU" sz="1800" b="1" i="0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b="1" i="0" cap="all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билим</a:t>
            </a:r>
            <a:r>
              <a:rPr lang="ru-RU" sz="1800" b="1" i="0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0" cap="all" baseline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сапаты</a:t>
            </a:r>
            <a:r>
              <a:rPr lang="ru-RU" sz="1800" b="1" i="0" cap="all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cap="all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1690951624395427E-2"/>
          <c:y val="8.2969109138236893E-2"/>
          <c:w val="0.91217739887913774"/>
          <c:h val="0.83551736863942083"/>
        </c:manualLayout>
      </c:layout>
      <c:pie3DChart>
        <c:varyColors val="1"/>
        <c:ser>
          <c:idx val="0"/>
          <c:order val="0"/>
          <c:tx>
            <c:strRef>
              <c:f>Лист1!$B$40</c:f>
              <c:strCache>
                <c:ptCount val="1"/>
                <c:pt idx="0">
                  <c:v>5-11 кл.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00FE-4AB5-87E4-9A9CFFB84126}"/>
              </c:ext>
            </c:extLst>
          </c:dPt>
          <c:dPt>
            <c:idx val="1"/>
            <c:bubble3D val="0"/>
            <c:spPr>
              <a:solidFill>
                <a:srgbClr val="0066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00FE-4AB5-87E4-9A9CFFB84126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00FE-4AB5-87E4-9A9CFFB84126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02FFC4EC-AC3E-499C-8A72-ACFED593B8A6}" type="CATEGORYNAME">
                      <a: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en-US" sz="2000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EFEB3886-AF71-4ACE-8483-326554F64A58}" type="PERCENTAGE">
                      <a:rPr lang="en-US" sz="2000" baseline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sz="2000" baseline="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037877937764962"/>
                      <c:h val="0.1018702900138223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0FE-4AB5-87E4-9A9CFFB84126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39F2DE3D-AC84-4F3F-A405-2EBED68D3794}" type="CATEGORYNAME">
                      <a:rPr lang="en-US" sz="2000">
                        <a:solidFill>
                          <a:srgbClr val="0066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0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en-US" sz="2000" baseline="0" dirty="0">
                        <a:solidFill>
                          <a:srgbClr val="0066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79FD9202-A107-4B2D-99ED-D3F7394EDE8E}" type="PERCENTAGE">
                      <a:rPr lang="en-US" sz="2000" baseline="0">
                        <a:solidFill>
                          <a:srgbClr val="0066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0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sz="2000" baseline="0" dirty="0">
                      <a:solidFill>
                        <a:srgbClr val="0066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0FE-4AB5-87E4-9A9CFFB84126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fld id="{673C5A8E-984F-40B7-ACEB-B72F242D9726}" type="CATEGORYNAME">
                      <a:rPr lang="en-US"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0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[ИМЯ КАТЕГОРИИ]</a:t>
                    </a:fld>
                    <a:r>
                      <a:rPr lang="en-US" sz="20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6158A4FD-9387-49CB-9B02-95B05F2B55A2}" type="PERCENTAGE">
                      <a:rPr lang="en-US" sz="20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200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[ПРОЦЕНТ]</a:t>
                    </a:fld>
                    <a:endParaRPr lang="en-US" sz="2000" baseline="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0FE-4AB5-87E4-9A9CFFB841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Лист1!$C$39:$E$39</c:f>
              <c:strCache>
                <c:ptCount val="3"/>
                <c:pt idx="0">
                  <c:v>"5"</c:v>
                </c:pt>
                <c:pt idx="1">
                  <c:v>"5", "4"</c:v>
                </c:pt>
                <c:pt idx="2">
                  <c:v>"3"</c:v>
                </c:pt>
              </c:strCache>
            </c:strRef>
          </c:cat>
          <c:val>
            <c:numRef>
              <c:f>Лист1!$C$40:$E$40</c:f>
              <c:numCache>
                <c:formatCode>General</c:formatCode>
                <c:ptCount val="3"/>
                <c:pt idx="0">
                  <c:v>91</c:v>
                </c:pt>
                <c:pt idx="1">
                  <c:v>252</c:v>
                </c:pt>
                <c:pt idx="2">
                  <c:v>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0FE-4AB5-87E4-9A9CFFB84126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9518658169994"/>
          <c:y val="1.2965573877984859E-2"/>
          <c:w val="0.89255544675666154"/>
          <c:h val="0.6456480048684446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К/З%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Лист2!$A$2:$A$12</c:f>
              <c:strCache>
                <c:ptCount val="11"/>
                <c:pt idx="0">
                  <c:v>русский язык</c:v>
                </c:pt>
                <c:pt idx="1">
                  <c:v>русская литература</c:v>
                </c:pt>
                <c:pt idx="2">
                  <c:v>математика</c:v>
                </c:pt>
                <c:pt idx="3">
                  <c:v>информатика</c:v>
                </c:pt>
                <c:pt idx="4">
                  <c:v>история</c:v>
                </c:pt>
                <c:pt idx="5">
                  <c:v>человек и общество</c:v>
                </c:pt>
                <c:pt idx="6">
                  <c:v>естествознание</c:v>
                </c:pt>
                <c:pt idx="7">
                  <c:v>английский язык</c:v>
                </c:pt>
                <c:pt idx="8">
                  <c:v>ИЗО</c:v>
                </c:pt>
                <c:pt idx="9">
                  <c:v>музыка</c:v>
                </c:pt>
                <c:pt idx="10">
                  <c:v>технология</c:v>
                </c:pt>
              </c:strCache>
            </c:strRef>
          </c:cat>
          <c:val>
            <c:numRef>
              <c:f>Лист2!$B$2:$B$12</c:f>
              <c:numCache>
                <c:formatCode>0%</c:formatCode>
                <c:ptCount val="11"/>
                <c:pt idx="0">
                  <c:v>0.5</c:v>
                </c:pt>
                <c:pt idx="1">
                  <c:v>0.55000000000000004</c:v>
                </c:pt>
                <c:pt idx="2">
                  <c:v>0.56000000000000005</c:v>
                </c:pt>
                <c:pt idx="3">
                  <c:v>0.91</c:v>
                </c:pt>
                <c:pt idx="4">
                  <c:v>0.68</c:v>
                </c:pt>
                <c:pt idx="5">
                  <c:v>0.75</c:v>
                </c:pt>
                <c:pt idx="6">
                  <c:v>0.71</c:v>
                </c:pt>
                <c:pt idx="7">
                  <c:v>0.56999999999999995</c:v>
                </c:pt>
                <c:pt idx="8">
                  <c:v>0.95</c:v>
                </c:pt>
                <c:pt idx="9">
                  <c:v>0.9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00-4BE9-A2F8-C08B50B69EF1}"/>
            </c:ext>
          </c:extLst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УСП.%</c:v>
                </c:pt>
              </c:strCache>
            </c:strRef>
          </c:tx>
          <c:spPr>
            <a:solidFill>
              <a:srgbClr val="DE85E1">
                <a:lumMod val="75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Лист2!$A$2:$A$12</c:f>
              <c:strCache>
                <c:ptCount val="11"/>
                <c:pt idx="0">
                  <c:v>русский язык</c:v>
                </c:pt>
                <c:pt idx="1">
                  <c:v>русская литература</c:v>
                </c:pt>
                <c:pt idx="2">
                  <c:v>математика</c:v>
                </c:pt>
                <c:pt idx="3">
                  <c:v>информатика</c:v>
                </c:pt>
                <c:pt idx="4">
                  <c:v>история</c:v>
                </c:pt>
                <c:pt idx="5">
                  <c:v>человек и общество</c:v>
                </c:pt>
                <c:pt idx="6">
                  <c:v>естествознание</c:v>
                </c:pt>
                <c:pt idx="7">
                  <c:v>английский язык</c:v>
                </c:pt>
                <c:pt idx="8">
                  <c:v>ИЗО</c:v>
                </c:pt>
                <c:pt idx="9">
                  <c:v>музыка</c:v>
                </c:pt>
                <c:pt idx="10">
                  <c:v>технология</c:v>
                </c:pt>
              </c:strCache>
            </c:strRef>
          </c:cat>
          <c:val>
            <c:numRef>
              <c:f>Лист2!$C$2:$C$12</c:f>
              <c:numCache>
                <c:formatCode>0%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00-4BE9-A2F8-C08B50B69E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22748160"/>
        <c:axId val="22762240"/>
        <c:axId val="0"/>
      </c:bar3DChart>
      <c:catAx>
        <c:axId val="2274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762240"/>
        <c:crosses val="autoZero"/>
        <c:auto val="1"/>
        <c:lblAlgn val="ctr"/>
        <c:lblOffset val="100"/>
        <c:noMultiLvlLbl val="0"/>
      </c:catAx>
      <c:valAx>
        <c:axId val="2276224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27481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78852492671888008"/>
          <c:y val="0.9138402681573905"/>
          <c:w val="0.21147507328111995"/>
          <c:h val="4.3923321996386488E-2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636929230085547E-2"/>
          <c:y val="0.11146998624084503"/>
          <c:w val="0.96472614153982894"/>
          <c:h val="0.74114895353507726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Б/С</c:v>
                </c:pt>
              </c:strCache>
            </c:strRef>
          </c:tx>
          <c:spPr>
            <a:solidFill>
              <a:srgbClr val="00FFFF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Лист1!$B$3:$B$7</c:f>
              <c:strCache>
                <c:ptCount val="5"/>
                <c:pt idx="0">
                  <c:v>5 кл.</c:v>
                </c:pt>
                <c:pt idx="1">
                  <c:v>6 кл.</c:v>
                </c:pt>
                <c:pt idx="2">
                  <c:v>7 кл.</c:v>
                </c:pt>
                <c:pt idx="3">
                  <c:v>8 кл.</c:v>
                </c:pt>
                <c:pt idx="4">
                  <c:v>9 кл.</c:v>
                </c:pt>
              </c:strCache>
            </c:strRef>
          </c:cat>
          <c:val>
            <c:numRef>
              <c:f>Лист1!$C$3:$C$7</c:f>
              <c:numCache>
                <c:formatCode>General</c:formatCode>
                <c:ptCount val="5"/>
                <c:pt idx="0">
                  <c:v>56</c:v>
                </c:pt>
                <c:pt idx="1">
                  <c:v>66</c:v>
                </c:pt>
                <c:pt idx="2">
                  <c:v>66</c:v>
                </c:pt>
                <c:pt idx="3">
                  <c:v>42.5</c:v>
                </c:pt>
                <c:pt idx="4">
                  <c:v>60.25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56-4CE2-A73E-E523A1BBB47C}"/>
            </c:ext>
          </c:extLst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Жет</c:v>
                </c:pt>
              </c:strCache>
            </c:strRef>
          </c:tx>
          <c:spPr>
            <a:solidFill>
              <a:srgbClr val="FF00FF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Лист1!$B$3:$B$7</c:f>
              <c:strCache>
                <c:ptCount val="5"/>
                <c:pt idx="0">
                  <c:v>5 кл.</c:v>
                </c:pt>
                <c:pt idx="1">
                  <c:v>6 кл.</c:v>
                </c:pt>
                <c:pt idx="2">
                  <c:v>7 кл.</c:v>
                </c:pt>
                <c:pt idx="3">
                  <c:v>8 кл.</c:v>
                </c:pt>
                <c:pt idx="4">
                  <c:v>9 кл.</c:v>
                </c:pt>
              </c:strCache>
            </c:strRef>
          </c:cat>
          <c:val>
            <c:numRef>
              <c:f>Лист1!$D$3:$D$7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96</c:v>
                </c:pt>
                <c:pt idx="4">
                  <c:v>99.6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56-4CE2-A73E-E523A1BBB47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412320584"/>
        <c:axId val="412318944"/>
        <c:axId val="0"/>
      </c:bar3DChart>
      <c:catAx>
        <c:axId val="412320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12318944"/>
        <c:crosses val="autoZero"/>
        <c:auto val="1"/>
        <c:lblAlgn val="ctr"/>
        <c:lblOffset val="100"/>
        <c:noMultiLvlLbl val="0"/>
      </c:catAx>
      <c:valAx>
        <c:axId val="4123189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12320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9069396329700756"/>
          <c:y val="9.4968080469691407E-2"/>
          <c:w val="0.10687196372120271"/>
          <c:h val="0.555982027637954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299795424036934E-2"/>
          <c:y val="0.19784115781852077"/>
          <c:w val="0.96540040915192615"/>
          <c:h val="0.6328123482887666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Б/С</c:v>
                </c:pt>
              </c:strCache>
            </c:strRef>
          </c:tx>
          <c:spPr>
            <a:solidFill>
              <a:srgbClr val="1DFF8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Лист1!$B$3:$B$7</c:f>
              <c:strCache>
                <c:ptCount val="5"/>
                <c:pt idx="0">
                  <c:v>5 кл.</c:v>
                </c:pt>
                <c:pt idx="1">
                  <c:v>6 кл.</c:v>
                </c:pt>
                <c:pt idx="2">
                  <c:v>7 кл.</c:v>
                </c:pt>
                <c:pt idx="3">
                  <c:v>8 кл.</c:v>
                </c:pt>
                <c:pt idx="4">
                  <c:v>9 кл.</c:v>
                </c:pt>
              </c:strCache>
            </c:strRef>
          </c:cat>
          <c:val>
            <c:numRef>
              <c:f>Лист1!$C$3:$C$7</c:f>
              <c:numCache>
                <c:formatCode>General</c:formatCode>
                <c:ptCount val="5"/>
                <c:pt idx="0">
                  <c:v>41.5</c:v>
                </c:pt>
                <c:pt idx="1">
                  <c:v>68.5</c:v>
                </c:pt>
                <c:pt idx="2">
                  <c:v>56.7</c:v>
                </c:pt>
                <c:pt idx="3">
                  <c:v>48.5</c:v>
                </c:pt>
                <c:pt idx="4">
                  <c:v>33.799999999999997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40-4554-B515-0EF28C216761}"/>
            </c:ext>
          </c:extLst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Жет</c:v>
                </c:pt>
              </c:strCache>
            </c:strRef>
          </c:tx>
          <c:spPr>
            <a:solidFill>
              <a:srgbClr val="FF00FF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Лист1!$B$3:$B$7</c:f>
              <c:strCache>
                <c:ptCount val="5"/>
                <c:pt idx="0">
                  <c:v>5 кл.</c:v>
                </c:pt>
                <c:pt idx="1">
                  <c:v>6 кл.</c:v>
                </c:pt>
                <c:pt idx="2">
                  <c:v>7 кл.</c:v>
                </c:pt>
                <c:pt idx="3">
                  <c:v>8 кл.</c:v>
                </c:pt>
                <c:pt idx="4">
                  <c:v>9 кл.</c:v>
                </c:pt>
              </c:strCache>
            </c:strRef>
          </c:cat>
          <c:val>
            <c:numRef>
              <c:f>Лист1!$D$3:$D$7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99.02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40-4554-B515-0EF28C2167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98679560"/>
        <c:axId val="401218192"/>
        <c:axId val="0"/>
      </c:bar3DChart>
      <c:catAx>
        <c:axId val="98679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1218192"/>
        <c:crosses val="autoZero"/>
        <c:auto val="1"/>
        <c:lblAlgn val="ctr"/>
        <c:lblOffset val="100"/>
        <c:noMultiLvlLbl val="0"/>
      </c:catAx>
      <c:valAx>
        <c:axId val="4012181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8679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9071705608749707"/>
          <c:y val="7.4867326359124589E-2"/>
          <c:w val="0.10871899782545162"/>
          <c:h val="0.673212963040022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798735920269818E-2"/>
          <c:y val="0.19302139269010912"/>
          <c:w val="0.91747858800602178"/>
          <c:h val="0.6675377295167157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Б/С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Лист1!$B$3:$B$7</c:f>
              <c:strCache>
                <c:ptCount val="5"/>
                <c:pt idx="0">
                  <c:v>5 кл.</c:v>
                </c:pt>
                <c:pt idx="1">
                  <c:v>6 кл.</c:v>
                </c:pt>
                <c:pt idx="2">
                  <c:v>7 кл.</c:v>
                </c:pt>
                <c:pt idx="3">
                  <c:v>8 кл.</c:v>
                </c:pt>
                <c:pt idx="4">
                  <c:v>9 кл.</c:v>
                </c:pt>
              </c:strCache>
            </c:strRef>
          </c:cat>
          <c:val>
            <c:numRef>
              <c:f>Лист1!$C$3:$C$7</c:f>
              <c:numCache>
                <c:formatCode>General</c:formatCode>
                <c:ptCount val="5"/>
                <c:pt idx="0">
                  <c:v>38.5</c:v>
                </c:pt>
                <c:pt idx="1">
                  <c:v>60.2</c:v>
                </c:pt>
                <c:pt idx="2">
                  <c:v>59</c:v>
                </c:pt>
                <c:pt idx="3">
                  <c:v>61.7</c:v>
                </c:pt>
                <c:pt idx="4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46-42B4-A8B0-FCFC3F8F2C76}"/>
            </c:ext>
          </c:extLst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Жет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Лист1!$B$3:$B$7</c:f>
              <c:strCache>
                <c:ptCount val="5"/>
                <c:pt idx="0">
                  <c:v>5 кл.</c:v>
                </c:pt>
                <c:pt idx="1">
                  <c:v>6 кл.</c:v>
                </c:pt>
                <c:pt idx="2">
                  <c:v>7 кл.</c:v>
                </c:pt>
                <c:pt idx="3">
                  <c:v>8 кл.</c:v>
                </c:pt>
                <c:pt idx="4">
                  <c:v>9 кл.</c:v>
                </c:pt>
              </c:strCache>
            </c:strRef>
          </c:cat>
          <c:val>
            <c:numRef>
              <c:f>Лист1!$D$3:$D$7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46-42B4-A8B0-FCFC3F8F2C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396857072"/>
        <c:axId val="396858056"/>
        <c:axId val="0"/>
      </c:bar3DChart>
      <c:catAx>
        <c:axId val="396857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96858056"/>
        <c:crosses val="autoZero"/>
        <c:auto val="1"/>
        <c:lblAlgn val="ctr"/>
        <c:lblOffset val="100"/>
        <c:noMultiLvlLbl val="0"/>
      </c:catAx>
      <c:valAx>
        <c:axId val="3968580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9685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8904112590955731"/>
          <c:y val="0.12030681621340725"/>
          <c:w val="0.10052807588147698"/>
          <c:h val="0.708372352979386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963539030642687E-2"/>
          <c:y val="0.13480091359358004"/>
          <c:w val="0.96407292193871463"/>
          <c:h val="0.6869708275307911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Б/С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Лист1!$B$3:$B$7</c:f>
              <c:strCache>
                <c:ptCount val="5"/>
                <c:pt idx="0">
                  <c:v>5 кл.</c:v>
                </c:pt>
                <c:pt idx="1">
                  <c:v>6 кл.</c:v>
                </c:pt>
                <c:pt idx="2">
                  <c:v>7 кл.</c:v>
                </c:pt>
                <c:pt idx="3">
                  <c:v>8 кл.</c:v>
                </c:pt>
                <c:pt idx="4">
                  <c:v>9 кл.</c:v>
                </c:pt>
              </c:strCache>
            </c:strRef>
          </c:cat>
          <c:val>
            <c:numRef>
              <c:f>Лист1!$C$3:$C$7</c:f>
              <c:numCache>
                <c:formatCode>General</c:formatCode>
                <c:ptCount val="5"/>
                <c:pt idx="0">
                  <c:v>54.5</c:v>
                </c:pt>
                <c:pt idx="1">
                  <c:v>65.099999999999994</c:v>
                </c:pt>
                <c:pt idx="2">
                  <c:v>58.6</c:v>
                </c:pt>
                <c:pt idx="3">
                  <c:v>55.3</c:v>
                </c:pt>
                <c:pt idx="4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68-4AD3-A2AF-1BACF4A426B1}"/>
            </c:ext>
          </c:extLst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Жет</c:v>
                </c:pt>
              </c:strCache>
            </c:strRef>
          </c:tx>
          <c:spPr>
            <a:solidFill>
              <a:srgbClr val="FF00FF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Лист1!$B$3:$B$7</c:f>
              <c:strCache>
                <c:ptCount val="5"/>
                <c:pt idx="0">
                  <c:v>5 кл.</c:v>
                </c:pt>
                <c:pt idx="1">
                  <c:v>6 кл.</c:v>
                </c:pt>
                <c:pt idx="2">
                  <c:v>7 кл.</c:v>
                </c:pt>
                <c:pt idx="3">
                  <c:v>8 кл.</c:v>
                </c:pt>
                <c:pt idx="4">
                  <c:v>9 кл.</c:v>
                </c:pt>
              </c:strCache>
            </c:strRef>
          </c:cat>
          <c:val>
            <c:numRef>
              <c:f>Лист1!$D$3:$D$7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68-4AD3-A2AF-1BACF4A426B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409921536"/>
        <c:axId val="409920880"/>
        <c:axId val="0"/>
      </c:bar3DChart>
      <c:catAx>
        <c:axId val="409921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09920880"/>
        <c:crosses val="autoZero"/>
        <c:auto val="1"/>
        <c:lblAlgn val="ctr"/>
        <c:lblOffset val="100"/>
        <c:noMultiLvlLbl val="0"/>
      </c:catAx>
      <c:valAx>
        <c:axId val="40992088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0992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9078966200952647"/>
          <c:y val="9.0235451874856279E-2"/>
          <c:w val="9.8413489592247508E-2"/>
          <c:h val="0.62699428745643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798735920269818E-2"/>
          <c:y val="0.17101261174848442"/>
          <c:w val="0.96440252815946037"/>
          <c:h val="0.7054459073639721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Б/С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Лист1!$B$3:$B$7</c:f>
              <c:strCache>
                <c:ptCount val="5"/>
                <c:pt idx="0">
                  <c:v>5 кл.</c:v>
                </c:pt>
                <c:pt idx="1">
                  <c:v>6 кл.</c:v>
                </c:pt>
                <c:pt idx="2">
                  <c:v>7 кл.</c:v>
                </c:pt>
                <c:pt idx="3">
                  <c:v>8 кл.</c:v>
                </c:pt>
                <c:pt idx="4">
                  <c:v>9 кл.</c:v>
                </c:pt>
              </c:strCache>
            </c:strRef>
          </c:cat>
          <c:val>
            <c:numRef>
              <c:f>Лист1!$C$3:$C$7</c:f>
              <c:numCache>
                <c:formatCode>General</c:formatCode>
                <c:ptCount val="5"/>
                <c:pt idx="0">
                  <c:v>83</c:v>
                </c:pt>
                <c:pt idx="1">
                  <c:v>87</c:v>
                </c:pt>
                <c:pt idx="2">
                  <c:v>88</c:v>
                </c:pt>
                <c:pt idx="3">
                  <c:v>78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8D-442D-81A5-FD61B1E57B7E}"/>
            </c:ext>
          </c:extLst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Жет</c:v>
                </c:pt>
              </c:strCache>
            </c:strRef>
          </c:tx>
          <c:spPr>
            <a:solidFill>
              <a:srgbClr val="00FFFF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Лист1!$B$3:$B$7</c:f>
              <c:strCache>
                <c:ptCount val="5"/>
                <c:pt idx="0">
                  <c:v>5 кл.</c:v>
                </c:pt>
                <c:pt idx="1">
                  <c:v>6 кл.</c:v>
                </c:pt>
                <c:pt idx="2">
                  <c:v>7 кл.</c:v>
                </c:pt>
                <c:pt idx="3">
                  <c:v>8 кл.</c:v>
                </c:pt>
                <c:pt idx="4">
                  <c:v>9 кл.</c:v>
                </c:pt>
              </c:strCache>
            </c:strRef>
          </c:cat>
          <c:val>
            <c:numRef>
              <c:f>Лист1!$D$3:$D$7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8D-442D-81A5-FD61B1E57B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395552504"/>
        <c:axId val="395551520"/>
        <c:axId val="0"/>
      </c:bar3DChart>
      <c:catAx>
        <c:axId val="395552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95551520"/>
        <c:crosses val="autoZero"/>
        <c:auto val="1"/>
        <c:lblAlgn val="ctr"/>
        <c:lblOffset val="100"/>
        <c:noMultiLvlLbl val="0"/>
      </c:catAx>
      <c:valAx>
        <c:axId val="3955515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95552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9874952732061364"/>
          <c:y val="0.13704317069698083"/>
          <c:w val="0.10052807588147698"/>
          <c:h val="0.45629800594992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636929230085547E-2"/>
          <c:y val="0.18786451500734958"/>
          <c:w val="0.96472614153982894"/>
          <c:h val="0.65132871811893134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Б/С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Лист1!$B$3:$B$6</c:f>
              <c:strCache>
                <c:ptCount val="4"/>
                <c:pt idx="0">
                  <c:v>6 кл.</c:v>
                </c:pt>
                <c:pt idx="1">
                  <c:v>7 кл.</c:v>
                </c:pt>
                <c:pt idx="2">
                  <c:v>8 кл.</c:v>
                </c:pt>
                <c:pt idx="3">
                  <c:v>9 кл.</c:v>
                </c:pt>
              </c:strCache>
            </c:strRef>
          </c:cat>
          <c:val>
            <c:numRef>
              <c:f>Лист1!$C$3:$C$6</c:f>
              <c:numCache>
                <c:formatCode>General</c:formatCode>
                <c:ptCount val="4"/>
                <c:pt idx="0">
                  <c:v>80.400000000000006</c:v>
                </c:pt>
                <c:pt idx="1">
                  <c:v>60.7</c:v>
                </c:pt>
                <c:pt idx="2">
                  <c:v>50</c:v>
                </c:pt>
                <c:pt idx="3">
                  <c:v>50.95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D0-45D2-A952-48047B10C475}"/>
            </c:ext>
          </c:extLst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Жет</c:v>
                </c:pt>
              </c:strCache>
            </c:strRef>
          </c:tx>
          <c:spPr>
            <a:solidFill>
              <a:srgbClr val="FF00FF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Лист1!$B$3:$B$6</c:f>
              <c:strCache>
                <c:ptCount val="4"/>
                <c:pt idx="0">
                  <c:v>6 кл.</c:v>
                </c:pt>
                <c:pt idx="1">
                  <c:v>7 кл.</c:v>
                </c:pt>
                <c:pt idx="2">
                  <c:v>8 кл.</c:v>
                </c:pt>
                <c:pt idx="3">
                  <c:v>9 кл.</c:v>
                </c:pt>
              </c:strCache>
            </c:strRef>
          </c:cat>
          <c:val>
            <c:numRef>
              <c:f>Лист1!$D$3:$D$6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D0-45D2-A952-48047B10C4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392815456"/>
        <c:axId val="392816768"/>
        <c:axId val="0"/>
      </c:bar3DChart>
      <c:catAx>
        <c:axId val="392815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92816768"/>
        <c:crosses val="autoZero"/>
        <c:auto val="1"/>
        <c:lblAlgn val="ctr"/>
        <c:lblOffset val="100"/>
        <c:noMultiLvlLbl val="0"/>
      </c:catAx>
      <c:valAx>
        <c:axId val="3928167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92815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8069431679308363"/>
          <c:y val="0.12127450515523663"/>
          <c:w val="0.10923432749896478"/>
          <c:h val="0.735447717945070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636929230085547E-2"/>
          <c:y val="0.19784115781852077"/>
          <c:w val="0.95510599832341858"/>
          <c:h val="0.64671955173704976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Б/С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Лист1!$B$3:$B$6</c:f>
              <c:strCache>
                <c:ptCount val="4"/>
                <c:pt idx="0">
                  <c:v>6 кл.</c:v>
                </c:pt>
                <c:pt idx="1">
                  <c:v>7 кл.</c:v>
                </c:pt>
                <c:pt idx="2">
                  <c:v>8 кл.</c:v>
                </c:pt>
                <c:pt idx="3">
                  <c:v>9 кл.</c:v>
                </c:pt>
              </c:strCache>
            </c:strRef>
          </c:cat>
          <c:val>
            <c:numRef>
              <c:f>Лист1!$C$3:$C$6</c:f>
              <c:numCache>
                <c:formatCode>General</c:formatCode>
                <c:ptCount val="4"/>
                <c:pt idx="0">
                  <c:v>53</c:v>
                </c:pt>
                <c:pt idx="1">
                  <c:v>67</c:v>
                </c:pt>
                <c:pt idx="2">
                  <c:v>61</c:v>
                </c:pt>
                <c:pt idx="3">
                  <c:v>48.5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6F-41BE-B265-F64E1005820D}"/>
            </c:ext>
          </c:extLst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Жет</c:v>
                </c:pt>
              </c:strCache>
            </c:strRef>
          </c:tx>
          <c:spPr>
            <a:solidFill>
              <a:srgbClr val="FF00FF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Лист1!$B$3:$B$6</c:f>
              <c:strCache>
                <c:ptCount val="4"/>
                <c:pt idx="0">
                  <c:v>6 кл.</c:v>
                </c:pt>
                <c:pt idx="1">
                  <c:v>7 кл.</c:v>
                </c:pt>
                <c:pt idx="2">
                  <c:v>8 кл.</c:v>
                </c:pt>
                <c:pt idx="3">
                  <c:v>9 кл.</c:v>
                </c:pt>
              </c:strCache>
            </c:strRef>
          </c:cat>
          <c:val>
            <c:numRef>
              <c:f>Лист1!$D$3:$D$6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6F-41BE-B265-F64E100582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290273160"/>
        <c:axId val="385733944"/>
        <c:axId val="0"/>
      </c:bar3DChart>
      <c:catAx>
        <c:axId val="290273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85733944"/>
        <c:crosses val="autoZero"/>
        <c:auto val="1"/>
        <c:lblAlgn val="ctr"/>
        <c:lblOffset val="100"/>
        <c:noMultiLvlLbl val="0"/>
      </c:catAx>
      <c:valAx>
        <c:axId val="3857339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90273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7107417357667316"/>
          <c:y val="0.11009900935165381"/>
          <c:w val="0.10923432749896478"/>
          <c:h val="0.712848606406618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455447999008399E-2"/>
          <c:y val="8.7355475828356247E-2"/>
          <c:w val="0.94604679709397388"/>
          <c:h val="0.7389612361078653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8 кл.</c:v>
                </c:pt>
              </c:strCache>
            </c:strRef>
          </c:tx>
          <c:spPr>
            <a:solidFill>
              <a:srgbClr val="FF00FF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Лист1!$C$2:$D$2</c:f>
              <c:strCache>
                <c:ptCount val="2"/>
                <c:pt idx="0">
                  <c:v>Б/С</c:v>
                </c:pt>
                <c:pt idx="1">
                  <c:v>Жет</c:v>
                </c:pt>
              </c:strCache>
            </c:strRef>
          </c:cat>
          <c:val>
            <c:numRef>
              <c:f>Лист1!$C$3:$D$3</c:f>
              <c:numCache>
                <c:formatCode>General</c:formatCode>
                <c:ptCount val="2"/>
                <c:pt idx="0">
                  <c:v>63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B1-4672-ADE6-7C082BF3258B}"/>
            </c:ext>
          </c:extLst>
        </c:ser>
        <c:ser>
          <c:idx val="1"/>
          <c:order val="1"/>
          <c:tx>
            <c:strRef>
              <c:f>Лист1!$B$4</c:f>
              <c:strCache>
                <c:ptCount val="1"/>
                <c:pt idx="0">
                  <c:v>9 кл.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Лист1!$C$2:$D$2</c:f>
              <c:strCache>
                <c:ptCount val="2"/>
                <c:pt idx="0">
                  <c:v>Б/С</c:v>
                </c:pt>
                <c:pt idx="1">
                  <c:v>Жет</c:v>
                </c:pt>
              </c:strCache>
            </c:strRef>
          </c:cat>
          <c:val>
            <c:numRef>
              <c:f>Лист1!$C$4:$D$4</c:f>
              <c:numCache>
                <c:formatCode>General</c:formatCode>
                <c:ptCount val="2"/>
                <c:pt idx="0">
                  <c:v>68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B1-4672-ADE6-7C082BF325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402639688"/>
        <c:axId val="402634768"/>
        <c:axId val="0"/>
      </c:bar3DChart>
      <c:catAx>
        <c:axId val="402639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cap="all" spc="12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02634768"/>
        <c:crosses val="autoZero"/>
        <c:auto val="1"/>
        <c:lblAlgn val="ctr"/>
        <c:lblOffset val="100"/>
        <c:noMultiLvlLbl val="0"/>
      </c:catAx>
      <c:valAx>
        <c:axId val="40263476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02639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0.51326</cdr:x>
      <cdr:y>0.20743</cdr:y>
    </cdr:from>
    <cdr:to>
      <cdr:x>0.59356</cdr:x>
      <cdr:y>0.35515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4BEE6BD-E856-4F43-90BF-F88E19879E02}"/>
            </a:ext>
          </a:extLst>
        </cdr:cNvPr>
        <cdr:cNvSpPr txBox="1"/>
      </cdr:nvSpPr>
      <cdr:spPr>
        <a:xfrm xmlns:a="http://schemas.openxmlformats.org/drawingml/2006/main">
          <a:off x="5426529" y="1276349"/>
          <a:ext cx="849085" cy="9089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   81</a:t>
          </a:r>
        </a:p>
        <a:p xmlns:a="http://schemas.openxmlformats.org/drawingml/2006/main"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9 %</a:t>
          </a:r>
        </a:p>
        <a:p xmlns:a="http://schemas.openxmlformats.org/drawingml/2006/main"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0.59665</cdr:x>
      <cdr:y>0.31623</cdr:y>
    </cdr:from>
    <cdr:to>
      <cdr:x>0.73462</cdr:x>
      <cdr:y>0.45776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DAC69FE-2E77-4D98-818A-E1F58A3CA809}"/>
            </a:ext>
          </a:extLst>
        </cdr:cNvPr>
        <cdr:cNvSpPr txBox="1"/>
      </cdr:nvSpPr>
      <cdr:spPr>
        <a:xfrm xmlns:a="http://schemas.openxmlformats.org/drawingml/2006/main">
          <a:off x="6308271" y="1945821"/>
          <a:ext cx="1458686" cy="8708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246</a:t>
          </a:r>
        </a:p>
        <a:p xmlns:a="http://schemas.openxmlformats.org/drawingml/2006/main"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26 %</a:t>
          </a:r>
        </a:p>
      </cdr:txBody>
    </cdr:sp>
  </cdr:relSizeAnchor>
  <cdr:relSizeAnchor xmlns:cdr="http://schemas.openxmlformats.org/drawingml/2006/chartDrawing">
    <cdr:from>
      <cdr:x>0.26049</cdr:x>
      <cdr:y>0.42702</cdr:y>
    </cdr:from>
    <cdr:to>
      <cdr:x>0.49369</cdr:x>
      <cdr:y>0.57298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0E2BF244-8D45-483E-A715-DBF6882A42E2}"/>
            </a:ext>
          </a:extLst>
        </cdr:cNvPr>
        <cdr:cNvSpPr txBox="1"/>
      </cdr:nvSpPr>
      <cdr:spPr>
        <a:xfrm xmlns:a="http://schemas.openxmlformats.org/drawingml/2006/main">
          <a:off x="2754086" y="2627539"/>
          <a:ext cx="2465614" cy="89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610</a:t>
          </a:r>
        </a:p>
        <a:p xmlns:a="http://schemas.openxmlformats.org/drawingml/2006/main"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65 %</a:t>
          </a:r>
        </a:p>
      </cdr:txBody>
    </cdr:sp>
  </cdr:relSizeAnchor>
  <cdr:relSizeAnchor xmlns:cdr="http://schemas.openxmlformats.org/drawingml/2006/chartDrawing">
    <cdr:from>
      <cdr:x>0.4592</cdr:x>
      <cdr:y>0.22601</cdr:y>
    </cdr:from>
    <cdr:to>
      <cdr:x>0.5</cdr:x>
      <cdr:y>0.30296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A28C9BD5-D06D-4E9A-B397-4AD98CB81375}"/>
            </a:ext>
          </a:extLst>
        </cdr:cNvPr>
        <cdr:cNvSpPr txBox="1"/>
      </cdr:nvSpPr>
      <cdr:spPr>
        <a:xfrm xmlns:a="http://schemas.openxmlformats.org/drawingml/2006/main">
          <a:off x="4855030" y="1390650"/>
          <a:ext cx="431346" cy="4735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0.45869</cdr:x>
      <cdr:y>0.17559</cdr:y>
    </cdr:from>
    <cdr:to>
      <cdr:x>0.53076</cdr:x>
      <cdr:y>0.30208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96C0A040-E45A-45A1-BFD5-51766ACA307E}"/>
            </a:ext>
          </a:extLst>
        </cdr:cNvPr>
        <cdr:cNvSpPr txBox="1"/>
      </cdr:nvSpPr>
      <cdr:spPr>
        <a:xfrm xmlns:a="http://schemas.openxmlformats.org/drawingml/2006/main">
          <a:off x="4849586" y="1080407"/>
          <a:ext cx="761999" cy="778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</a:t>
          </a:r>
        </a:p>
        <a:p xmlns:a="http://schemas.openxmlformats.org/drawingml/2006/main"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0.49046</cdr:x>
      <cdr:y>0.12147</cdr:y>
    </cdr:from>
    <cdr:to>
      <cdr:x>0.60606</cdr:x>
      <cdr:y>0.18927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404236-76D0-4B4C-9C6C-A5625C9083A8}"/>
            </a:ext>
          </a:extLst>
        </cdr:cNvPr>
        <cdr:cNvSpPr txBox="1"/>
      </cdr:nvSpPr>
      <cdr:spPr>
        <a:xfrm xmlns:a="http://schemas.openxmlformats.org/drawingml/2006/main">
          <a:off x="5026325" y="741872"/>
          <a:ext cx="1184694" cy="414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91</a:t>
          </a:r>
        </a:p>
      </cdr:txBody>
    </cdr:sp>
  </cdr:relSizeAnchor>
  <cdr:relSizeAnchor xmlns:cdr="http://schemas.openxmlformats.org/drawingml/2006/chartDrawing">
    <cdr:from>
      <cdr:x>0.59933</cdr:x>
      <cdr:y>0.26554</cdr:y>
    </cdr:from>
    <cdr:to>
      <cdr:x>0.76431</cdr:x>
      <cdr:y>0.36723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57592BF-40DE-46FE-9B8F-448A25F1B43C}"/>
            </a:ext>
          </a:extLst>
        </cdr:cNvPr>
        <cdr:cNvSpPr txBox="1"/>
      </cdr:nvSpPr>
      <cdr:spPr>
        <a:xfrm xmlns:a="http://schemas.openxmlformats.org/drawingml/2006/main">
          <a:off x="6142008" y="1621766"/>
          <a:ext cx="1690777" cy="621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252</a:t>
          </a:r>
        </a:p>
      </cdr:txBody>
    </cdr:sp>
  </cdr:relSizeAnchor>
  <cdr:relSizeAnchor xmlns:cdr="http://schemas.openxmlformats.org/drawingml/2006/chartDrawing">
    <cdr:from>
      <cdr:x>0.24242</cdr:x>
      <cdr:y>0.34746</cdr:y>
    </cdr:from>
    <cdr:to>
      <cdr:x>0.39394</cdr:x>
      <cdr:y>0.53037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F06F3CAE-4B6F-4586-A9C6-FA81E3CD10C5}"/>
            </a:ext>
          </a:extLst>
        </cdr:cNvPr>
        <cdr:cNvSpPr txBox="1"/>
      </cdr:nvSpPr>
      <cdr:spPr>
        <a:xfrm xmlns:a="http://schemas.openxmlformats.org/drawingml/2006/main">
          <a:off x="2484408" y="2122098"/>
          <a:ext cx="1552755" cy="11171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596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A2ED4-82DA-4982-9B2B-5E984483BAE1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57435-11C2-476D-A466-117B14A196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310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3488A-3739-4FEC-8091-B3A7DF97238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813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F87D-85C1-40BB-875B-95593B7F6C48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2C03-1AC9-4003-88DF-E3120D2E0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25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F87D-85C1-40BB-875B-95593B7F6C48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2C03-1AC9-4003-88DF-E3120D2E0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19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F87D-85C1-40BB-875B-95593B7F6C48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2C03-1AC9-4003-88DF-E3120D2E0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175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F87D-85C1-40BB-875B-95593B7F6C48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2C03-1AC9-4003-88DF-E3120D2E002D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5004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F87D-85C1-40BB-875B-95593B7F6C48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2C03-1AC9-4003-88DF-E3120D2E0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073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F87D-85C1-40BB-875B-95593B7F6C48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2C03-1AC9-4003-88DF-E3120D2E0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124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F87D-85C1-40BB-875B-95593B7F6C48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2C03-1AC9-4003-88DF-E3120D2E0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571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F87D-85C1-40BB-875B-95593B7F6C48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2C03-1AC9-4003-88DF-E3120D2E0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373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F87D-85C1-40BB-875B-95593B7F6C48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2C03-1AC9-4003-88DF-E3120D2E0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01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56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F87D-85C1-40BB-875B-95593B7F6C48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2C03-1AC9-4003-88DF-E3120D2E0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92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F87D-85C1-40BB-875B-95593B7F6C48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2C03-1AC9-4003-88DF-E3120D2E0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870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F87D-85C1-40BB-875B-95593B7F6C48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2C03-1AC9-4003-88DF-E3120D2E0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9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F87D-85C1-40BB-875B-95593B7F6C48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2C03-1AC9-4003-88DF-E3120D2E0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67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F87D-85C1-40BB-875B-95593B7F6C48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2C03-1AC9-4003-88DF-E3120D2E0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332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F87D-85C1-40BB-875B-95593B7F6C48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2C03-1AC9-4003-88DF-E3120D2E0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098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F87D-85C1-40BB-875B-95593B7F6C48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2C03-1AC9-4003-88DF-E3120D2E0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34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F87D-85C1-40BB-875B-95593B7F6C48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E2C03-1AC9-4003-88DF-E3120D2E0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68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5"/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8FCF87D-85C1-40BB-875B-95593B7F6C48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5AE2C03-1AC9-4003-88DF-E3120D2E00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5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E8826-9E54-441E-834F-B84CBA8C4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9867" y="821267"/>
            <a:ext cx="8883121" cy="5215465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45 </a:t>
            </a:r>
            <a:r>
              <a:rPr lang="ru-RU" sz="48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48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орто </a:t>
            </a:r>
            <a:r>
              <a:rPr lang="ru-RU" sz="48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билим</a:t>
            </a:r>
            <a:r>
              <a:rPr lang="ru-RU" sz="48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</a:t>
            </a:r>
            <a:r>
              <a:rPr lang="ky-KG" sz="48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үү мектебинин </a:t>
            </a:r>
            <a:br>
              <a:rPr lang="ky-KG" sz="48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y-KG" sz="48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жарым жылдык боюнча</a:t>
            </a:r>
            <a:br>
              <a:rPr lang="ky-KG" sz="48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y-KG" sz="48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МОНИТОРИНГИ</a:t>
            </a:r>
            <a:br>
              <a:rPr lang="ky-KG" sz="48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8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МОНИТОРИНГИ</a:t>
            </a:r>
            <a:br>
              <a:rPr lang="ru-RU" sz="48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2 полугодие СОШ № 45</a:t>
            </a:r>
            <a:br>
              <a:rPr lang="ru-RU" sz="48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2020-2021уч.год</a:t>
            </a:r>
            <a:endParaRPr lang="ru-RU" dirty="0">
              <a:ln>
                <a:solidFill>
                  <a:sysClr val="windowText" lastClr="00000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F1B944-7962-4481-A97A-9FDD554E9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1926" y="5552902"/>
            <a:ext cx="8529061" cy="48383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357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DFA8E0-65D9-4FC2-8667-C50FC3B30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92696"/>
            <a:ext cx="8229600" cy="724942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ky-K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чей.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окуучулардын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химия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сабагынан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сапаты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жетишүүсү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б-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мониторинги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по качеству знаний и успев.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учащ-ся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химии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ky-K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четверть</a:t>
            </a:r>
            <a:endParaRPr lang="ru-RU" sz="2000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7035CE17-2D1A-43C9-9FBC-8FC81FA46A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8259471"/>
              </p:ext>
            </p:extLst>
          </p:nvPr>
        </p:nvGraphicFramePr>
        <p:xfrm>
          <a:off x="2207568" y="1988840"/>
          <a:ext cx="800323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802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B653AC-0B5B-44FF-90D9-765AD3A07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48680"/>
            <a:ext cx="8229600" cy="868958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ky-K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чей.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окуучулардын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физика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сабагынан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сапаты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жетишүүсү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б-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мониторинги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по качеству знаний и успев.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учащ-ся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физике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ky-K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четверть</a:t>
            </a:r>
            <a:endParaRPr lang="ru-RU" sz="2000" dirty="0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714F5C93-1C52-4B91-AA56-3F880476FE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0526389"/>
              </p:ext>
            </p:extLst>
          </p:nvPr>
        </p:nvGraphicFramePr>
        <p:xfrm>
          <a:off x="2135560" y="1556792"/>
          <a:ext cx="792088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877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D750E21-D14E-4099-B18E-5DDD669C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92696"/>
            <a:ext cx="8229600" cy="724942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ky-K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чей.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окуучулардын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y-K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көркөм өнөр, технология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сапаты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жетишүүсү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б-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мониторинги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по качеству знаний и успев.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учащ-ся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ИХТ,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за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ky-K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четверть</a:t>
            </a:r>
            <a:endParaRPr lang="ru-RU" sz="2000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41036650-88DC-4D2E-BDAB-B5070AE3E6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0164145"/>
              </p:ext>
            </p:extLst>
          </p:nvPr>
        </p:nvGraphicFramePr>
        <p:xfrm>
          <a:off x="6456040" y="1988840"/>
          <a:ext cx="4402832" cy="4325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DA61BAC-595E-42E3-872C-FAA3F3C374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0127133"/>
              </p:ext>
            </p:extLst>
          </p:nvPr>
        </p:nvGraphicFramePr>
        <p:xfrm>
          <a:off x="1909907" y="1700808"/>
          <a:ext cx="457200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350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D3AE7B18-439F-4ED2-8E09-8B19C8A581CA}"/>
              </a:ext>
            </a:extLst>
          </p:cNvPr>
          <p:cNvGraphicFramePr>
            <a:graphicFrameLocks/>
          </p:cNvGraphicFramePr>
          <p:nvPr/>
        </p:nvGraphicFramePr>
        <p:xfrm>
          <a:off x="1047404" y="199505"/>
          <a:ext cx="10357658" cy="6151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7741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8FD799F1-E299-4730-9AB3-FEB3B20362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3090649"/>
              </p:ext>
            </p:extLst>
          </p:nvPr>
        </p:nvGraphicFramePr>
        <p:xfrm>
          <a:off x="876300" y="209550"/>
          <a:ext cx="10572750" cy="664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6403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46AFABB8-E03D-4E60-B485-A1C2763DFAFA}"/>
              </a:ext>
            </a:extLst>
          </p:cNvPr>
          <p:cNvGraphicFramePr>
            <a:graphicFrameLocks/>
          </p:cNvGraphicFramePr>
          <p:nvPr/>
        </p:nvGraphicFramePr>
        <p:xfrm>
          <a:off x="1001485" y="-1"/>
          <a:ext cx="10406743" cy="6270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4332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9017751E-3DD9-4AE9-963F-E7586288CA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4496687"/>
              </p:ext>
            </p:extLst>
          </p:nvPr>
        </p:nvGraphicFramePr>
        <p:xfrm>
          <a:off x="1069675" y="189781"/>
          <a:ext cx="10248182" cy="6107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572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696A24-D5E7-4C56-A66E-41F09E631FFB}"/>
              </a:ext>
            </a:extLst>
          </p:cNvPr>
          <p:cNvSpPr txBox="1"/>
          <p:nvPr/>
        </p:nvSpPr>
        <p:spPr>
          <a:xfrm>
            <a:off x="-382385" y="7374"/>
            <a:ext cx="12269585" cy="1709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algn="ctr">
              <a:lnSpc>
                <a:spcPct val="120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IV </a:t>
            </a:r>
            <a:r>
              <a:rPr lang="ky-KG" sz="28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ЧЕЙРЕК</a:t>
            </a:r>
          </a:p>
          <a:p>
            <a:pPr marL="1371600" algn="ctr">
              <a:lnSpc>
                <a:spcPct val="120000"/>
              </a:lnSpc>
              <a:spcAft>
                <a:spcPts val="800"/>
              </a:spcAft>
            </a:pPr>
            <a:r>
              <a:rPr lang="ru-RU" sz="28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орус</a:t>
            </a:r>
            <a:r>
              <a:rPr lang="ru-RU" sz="28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тилинде</a:t>
            </a:r>
            <a:r>
              <a:rPr lang="ru-RU" sz="28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окутулуучу</a:t>
            </a:r>
            <a:r>
              <a:rPr lang="ru-RU" sz="28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5 </a:t>
            </a:r>
            <a:r>
              <a:rPr lang="ru-RU" sz="28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кл</a:t>
            </a:r>
            <a:r>
              <a:rPr lang="ru-RU" sz="28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окуучулардын</a:t>
            </a:r>
            <a:r>
              <a:rPr lang="ru-RU" sz="28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билим</a:t>
            </a:r>
            <a:r>
              <a:rPr lang="ru-RU" sz="28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сапаты</a:t>
            </a:r>
            <a:r>
              <a:rPr lang="ru-RU" sz="28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жана</a:t>
            </a:r>
            <a:r>
              <a:rPr lang="ru-RU" sz="28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жетишүүсү</a:t>
            </a:r>
            <a:endParaRPr lang="ru-RU" sz="2800" b="1" dirty="0"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9AAD3F7-4D81-4024-9BD5-576CAA0B07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1529754"/>
              </p:ext>
            </p:extLst>
          </p:nvPr>
        </p:nvGraphicFramePr>
        <p:xfrm>
          <a:off x="598516" y="1928553"/>
          <a:ext cx="11593483" cy="4922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2907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66611A-8EF7-4633-9EA2-8696EB598A9D}"/>
              </a:ext>
            </a:extLst>
          </p:cNvPr>
          <p:cNvSpPr txBox="1"/>
          <p:nvPr/>
        </p:nvSpPr>
        <p:spPr>
          <a:xfrm>
            <a:off x="-1130532" y="266008"/>
            <a:ext cx="13322532" cy="504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algn="ctr">
              <a:lnSpc>
                <a:spcPct val="120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кыргыз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тилинде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окутулуучу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5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кл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окуучулардын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билим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сапаты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жана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жетишүүсү</a:t>
            </a:r>
            <a:endParaRPr lang="ru-RU" sz="2400" b="1" dirty="0"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58873D-F21F-4D3D-9A63-BE3F4F9E37B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0057"/>
            <a:ext cx="12192000" cy="60879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9084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1B0670-A142-4E13-94C6-57CF4B799A8C}"/>
              </a:ext>
            </a:extLst>
          </p:cNvPr>
          <p:cNvSpPr txBox="1"/>
          <p:nvPr/>
        </p:nvSpPr>
        <p:spPr>
          <a:xfrm>
            <a:off x="-947650" y="0"/>
            <a:ext cx="13139650" cy="504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>
              <a:lnSpc>
                <a:spcPct val="120000"/>
              </a:lnSpc>
              <a:spcAft>
                <a:spcPts val="800"/>
              </a:spcAft>
            </a:pP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орус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тилинде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окутулуучу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6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кл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окуучулардын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билим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сапаты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жана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жетишүүсү</a:t>
            </a:r>
            <a:endParaRPr lang="ru-RU" sz="2400" b="1" dirty="0"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4B261BE-9D08-4227-93F5-953507C75A5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49"/>
            <a:ext cx="12192000" cy="6353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9968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2-9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кл.окуучуларынын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сапаты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качества знаний учащихся 2-9-х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C1CC5E88-A524-4679-948A-108A0DE9D2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643145"/>
              </p:ext>
            </p:extLst>
          </p:nvPr>
        </p:nvGraphicFramePr>
        <p:xfrm>
          <a:off x="1981200" y="1124744"/>
          <a:ext cx="82296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069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D1ED27-E0F8-4263-A808-BC1EAB733A69}"/>
              </a:ext>
            </a:extLst>
          </p:cNvPr>
          <p:cNvSpPr txBox="1"/>
          <p:nvPr/>
        </p:nvSpPr>
        <p:spPr>
          <a:xfrm>
            <a:off x="120534" y="0"/>
            <a:ext cx="12071465" cy="401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 algn="ctr">
              <a:lnSpc>
                <a:spcPct val="120000"/>
              </a:lnSpc>
              <a:spcAft>
                <a:spcPts val="800"/>
              </a:spcAft>
            </a:pPr>
            <a:r>
              <a:rPr lang="ru-RU" sz="18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кыргыз </a:t>
            </a:r>
            <a:r>
              <a:rPr lang="ru-RU" sz="18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тилинде</a:t>
            </a:r>
            <a:r>
              <a:rPr lang="ru-RU" sz="18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окутулуучу</a:t>
            </a:r>
            <a:r>
              <a:rPr lang="ru-RU" sz="18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6 </a:t>
            </a:r>
            <a:r>
              <a:rPr lang="ru-RU" sz="18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кл</a:t>
            </a:r>
            <a:r>
              <a:rPr lang="ru-RU" sz="18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окуучулардын</a:t>
            </a:r>
            <a:r>
              <a:rPr lang="ru-RU" sz="18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 </a:t>
            </a:r>
            <a:r>
              <a:rPr lang="ru-RU" sz="18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билим</a:t>
            </a:r>
            <a:r>
              <a:rPr lang="ru-RU" sz="18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сапаты</a:t>
            </a:r>
            <a:r>
              <a:rPr lang="ru-RU" sz="18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жана</a:t>
            </a:r>
            <a:r>
              <a:rPr lang="ru-RU" sz="18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жетишүүсү</a:t>
            </a:r>
            <a:endParaRPr lang="ru-RU" sz="1800" b="1" dirty="0"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53C21B-6E35-4DE5-BC83-D7EE307AD3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072"/>
            <a:ext cx="12192000" cy="6456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2566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436733-44A3-4F21-A950-B0D20FEBBFA5}"/>
              </a:ext>
            </a:extLst>
          </p:cNvPr>
          <p:cNvSpPr txBox="1"/>
          <p:nvPr/>
        </p:nvSpPr>
        <p:spPr>
          <a:xfrm>
            <a:off x="-648393" y="0"/>
            <a:ext cx="13017731" cy="504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>
              <a:lnSpc>
                <a:spcPct val="120000"/>
              </a:lnSpc>
              <a:spcAft>
                <a:spcPts val="800"/>
              </a:spcAft>
            </a:pP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орус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тилинде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окутулуучу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7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кл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окуучулардын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билим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сапаты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жана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жетишүүсү</a:t>
            </a:r>
            <a:endParaRPr lang="ru-RU" sz="2400" b="1" dirty="0"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E957B9-344F-4C01-AD78-4DC0598B762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49"/>
            <a:ext cx="12191999" cy="6353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1387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8AACE0-C962-4351-927E-C4923A79081D}"/>
              </a:ext>
            </a:extLst>
          </p:cNvPr>
          <p:cNvSpPr txBox="1"/>
          <p:nvPr/>
        </p:nvSpPr>
        <p:spPr>
          <a:xfrm>
            <a:off x="-1108363" y="0"/>
            <a:ext cx="13217236" cy="504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>
              <a:lnSpc>
                <a:spcPct val="120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кыргыз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тилинде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окутулуучу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7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кл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окуучулардын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билим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сапаты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жана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жетишүүсү</a:t>
            </a:r>
            <a:endParaRPr lang="ru-RU" sz="2400" b="1" dirty="0"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BDC3E0-89BB-444E-892B-0F56805978B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" y="504049"/>
            <a:ext cx="12108874" cy="6353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6340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8CFFEF-292E-487D-A230-E6EE128D9858}"/>
              </a:ext>
            </a:extLst>
          </p:cNvPr>
          <p:cNvSpPr txBox="1"/>
          <p:nvPr/>
        </p:nvSpPr>
        <p:spPr>
          <a:xfrm>
            <a:off x="-282633" y="0"/>
            <a:ext cx="12474633" cy="504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>
              <a:lnSpc>
                <a:spcPct val="120000"/>
              </a:lnSpc>
              <a:spcAft>
                <a:spcPts val="800"/>
              </a:spcAft>
            </a:pP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орус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тилинде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окутулуучу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8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кл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окуучулардын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билим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сапаты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жана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жетишүүсү</a:t>
            </a:r>
            <a:endParaRPr lang="ru-RU" sz="2400" b="1" dirty="0"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8B3938-F849-4D5B-8EE8-8EE0C14B744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49"/>
            <a:ext cx="12192000" cy="6353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6635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12B337-1F58-459A-B2E9-365362EC8096}"/>
              </a:ext>
            </a:extLst>
          </p:cNvPr>
          <p:cNvSpPr txBox="1"/>
          <p:nvPr/>
        </p:nvSpPr>
        <p:spPr>
          <a:xfrm>
            <a:off x="-814647" y="0"/>
            <a:ext cx="13006647" cy="504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>
              <a:lnSpc>
                <a:spcPct val="120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кыргыз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тилинде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окутулуучу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8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кл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окуучулардын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билим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сапаты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жана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жетишүүсү</a:t>
            </a:r>
            <a:endParaRPr lang="ru-RU" sz="2400" b="1" dirty="0"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D81D0B-94E4-4C11-8CDC-4BDCFDC1A2D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767"/>
            <a:ext cx="12192000" cy="62262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118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EE8633-AA80-4C25-9DF5-E91F8A5D18C0}"/>
              </a:ext>
            </a:extLst>
          </p:cNvPr>
          <p:cNvSpPr txBox="1"/>
          <p:nvPr/>
        </p:nvSpPr>
        <p:spPr>
          <a:xfrm>
            <a:off x="-415636" y="0"/>
            <a:ext cx="12607636" cy="504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>
              <a:lnSpc>
                <a:spcPct val="120000"/>
              </a:lnSpc>
              <a:spcAft>
                <a:spcPts val="800"/>
              </a:spcAft>
            </a:pP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орус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тилинде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окутулуучу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9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кл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окуучулардын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билим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сапаты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жана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жетишүүсү</a:t>
            </a:r>
            <a:endParaRPr lang="ru-RU" sz="2400" b="1" dirty="0"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56DCB-68EB-46E4-87D2-BB6D2A62379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49"/>
            <a:ext cx="12191999" cy="6353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548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FE8CCEB-D1CE-4B5F-A17D-B3A2026EDD18}"/>
              </a:ext>
            </a:extLst>
          </p:cNvPr>
          <p:cNvSpPr txBox="1"/>
          <p:nvPr/>
        </p:nvSpPr>
        <p:spPr>
          <a:xfrm>
            <a:off x="270164" y="0"/>
            <a:ext cx="11921836" cy="401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>
              <a:lnSpc>
                <a:spcPct val="120000"/>
              </a:lnSpc>
              <a:spcAft>
                <a:spcPts val="800"/>
              </a:spcAft>
            </a:pPr>
            <a:r>
              <a:rPr lang="ru-RU" sz="18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кыргыз </a:t>
            </a:r>
            <a:r>
              <a:rPr lang="ru-RU" sz="18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тилинде</a:t>
            </a:r>
            <a:r>
              <a:rPr lang="ru-RU" sz="18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окутулуучу</a:t>
            </a:r>
            <a:r>
              <a:rPr lang="ru-RU" sz="18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9 </a:t>
            </a:r>
            <a:r>
              <a:rPr lang="ru-RU" sz="18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кл</a:t>
            </a:r>
            <a:r>
              <a:rPr lang="ru-RU" sz="18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окуучулардын</a:t>
            </a:r>
            <a:r>
              <a:rPr lang="ru-RU" sz="18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 </a:t>
            </a:r>
            <a:r>
              <a:rPr lang="ru-RU" sz="18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билим</a:t>
            </a:r>
            <a:r>
              <a:rPr lang="ru-RU" sz="18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сапаты</a:t>
            </a:r>
            <a:r>
              <a:rPr lang="ru-RU" sz="18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жана</a:t>
            </a:r>
            <a:r>
              <a:rPr lang="ru-RU" sz="18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жетишүүсү</a:t>
            </a:r>
            <a:endParaRPr lang="ru-RU" sz="1800" b="1" dirty="0"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8DE801-FCEA-4CDA-A343-48EC06A9C37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072"/>
            <a:ext cx="12192000" cy="6456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57826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FC64A9-9C75-4E19-977C-6586F7D3F087}"/>
              </a:ext>
            </a:extLst>
          </p:cNvPr>
          <p:cNvSpPr txBox="1"/>
          <p:nvPr/>
        </p:nvSpPr>
        <p:spPr>
          <a:xfrm>
            <a:off x="-432262" y="0"/>
            <a:ext cx="12624262" cy="504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>
              <a:lnSpc>
                <a:spcPct val="120000"/>
              </a:lnSpc>
              <a:spcAft>
                <a:spcPts val="800"/>
              </a:spcAft>
            </a:pP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орус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тилинде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окутулуучу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10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кл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окуучулардын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билим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сапаты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жана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жетишүүсү</a:t>
            </a:r>
            <a:endParaRPr lang="ru-RU" sz="2400" b="1" dirty="0"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A2C684-A288-4530-9A69-2D3B7D5C082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5018"/>
            <a:ext cx="12192000" cy="6192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6994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530429-DF6F-40E3-BF5E-8E09F2D987C5}"/>
              </a:ext>
            </a:extLst>
          </p:cNvPr>
          <p:cNvSpPr txBox="1"/>
          <p:nvPr/>
        </p:nvSpPr>
        <p:spPr>
          <a:xfrm>
            <a:off x="-698268" y="0"/>
            <a:ext cx="13183984" cy="504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>
              <a:lnSpc>
                <a:spcPct val="120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кыргыз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тилинде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окутулуучу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10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кл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окуучулардын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билим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сапаты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жана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жетишүүсү</a:t>
            </a:r>
            <a:endParaRPr lang="ru-RU" sz="2400" b="1" dirty="0"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0B70CE-9573-4368-9F85-519A06F362A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49"/>
            <a:ext cx="12192000" cy="6353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4283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ACC692-EE61-45BA-AA74-3541F09406FF}"/>
              </a:ext>
            </a:extLst>
          </p:cNvPr>
          <p:cNvSpPr txBox="1"/>
          <p:nvPr/>
        </p:nvSpPr>
        <p:spPr>
          <a:xfrm>
            <a:off x="-448887" y="0"/>
            <a:ext cx="12640887" cy="504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>
              <a:lnSpc>
                <a:spcPct val="120000"/>
              </a:lnSpc>
              <a:spcAft>
                <a:spcPts val="800"/>
              </a:spcAft>
            </a:pP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орус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тилинде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окутулуучу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11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кл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окуучулардын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билим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сапаты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жана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жетишүүсү</a:t>
            </a:r>
            <a:endParaRPr lang="ru-RU" sz="2400" b="1" dirty="0"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DA4782-282A-41C3-B90A-AEA3067DC9E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49"/>
            <a:ext cx="12192000" cy="6353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2218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ACC2F-5F72-4096-A68B-723185E57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608" y="548680"/>
            <a:ext cx="7200800" cy="868958"/>
          </a:xfrm>
        </p:spPr>
        <p:txBody>
          <a:bodyPr>
            <a:normAutofit fontScale="90000"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ky-K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чей.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окуучулардын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орус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сабагынан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сапаты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жетишүүсү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б-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мониторинги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по качеству знаний и успев.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учащ-ся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русскому яз.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ky-K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четверть</a:t>
            </a:r>
            <a:endParaRPr lang="ru-RU" sz="2000" dirty="0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7684189-76CC-44C4-9408-BADC5666E6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5938924"/>
              </p:ext>
            </p:extLst>
          </p:nvPr>
        </p:nvGraphicFramePr>
        <p:xfrm>
          <a:off x="2279576" y="1556792"/>
          <a:ext cx="792088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889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829D8A-69BC-454D-8E16-4863CC040B98}"/>
              </a:ext>
            </a:extLst>
          </p:cNvPr>
          <p:cNvSpPr txBox="1"/>
          <p:nvPr/>
        </p:nvSpPr>
        <p:spPr>
          <a:xfrm>
            <a:off x="-847898" y="0"/>
            <a:ext cx="13039897" cy="504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>
              <a:lnSpc>
                <a:spcPct val="120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кыргыз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тилинде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окутулуучу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11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кл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окуучулардын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билим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сапаты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жана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жетишүүсү</a:t>
            </a:r>
            <a:endParaRPr lang="ru-RU" sz="2400" b="1" dirty="0"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7B2852-ABA9-4099-BB12-C5BA05AC37B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1644"/>
            <a:ext cx="12191999" cy="6176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32038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58B6DC-114A-4847-A720-ACE402045C83}"/>
              </a:ext>
            </a:extLst>
          </p:cNvPr>
          <p:cNvSpPr txBox="1"/>
          <p:nvPr/>
        </p:nvSpPr>
        <p:spPr>
          <a:xfrm>
            <a:off x="2772" y="0"/>
            <a:ext cx="12189228" cy="504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>
              <a:lnSpc>
                <a:spcPct val="120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кыргыз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тилинде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окутулуучу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класстардын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билим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сапаты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жана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жетишүүсү</a:t>
            </a:r>
            <a:endParaRPr lang="ru-RU" sz="2400" b="1" dirty="0"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DD29CF-FACA-44F3-8B68-C23A44574D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5018"/>
            <a:ext cx="12191999" cy="6192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77039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95F142-6DB6-484C-A14A-520DF43F441D}"/>
              </a:ext>
            </a:extLst>
          </p:cNvPr>
          <p:cNvSpPr txBox="1"/>
          <p:nvPr/>
        </p:nvSpPr>
        <p:spPr>
          <a:xfrm>
            <a:off x="2772" y="0"/>
            <a:ext cx="12189228" cy="504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71600">
              <a:lnSpc>
                <a:spcPct val="120000"/>
              </a:lnSpc>
              <a:spcAft>
                <a:spcPts val="800"/>
              </a:spcAft>
            </a:pP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орус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тилинде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окутулуучу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класстардын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билим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сапаты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жана</a:t>
            </a:r>
            <a:r>
              <a:rPr lang="ru-RU" sz="2400" b="1" dirty="0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Constantia" panose="02030602050306030303" pitchFamily="18" charset="0"/>
                <a:cs typeface="Times New Roman" panose="02020603050405020304" pitchFamily="18" charset="0"/>
              </a:rPr>
              <a:t>жетишүүсү</a:t>
            </a:r>
            <a:endParaRPr lang="ru-RU" sz="2400" b="1" dirty="0">
              <a:effectLst/>
              <a:latin typeface="Constantia" panose="02030602050306030303" pitchFamily="18" charset="0"/>
              <a:ea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EFCEFD-D2E8-47DE-A000-EB7BFA86902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8394"/>
            <a:ext cx="12189228" cy="62096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3943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3B55A-C673-43B6-ADE8-BD2AE1E39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64704"/>
            <a:ext cx="8229600" cy="652934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ky-K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чей.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окуучулардын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математика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сабагынан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сапаты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жетишүүсү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б-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мониторинги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по качеству знаний и успев.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учащ-ся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математике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ky-K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четверть</a:t>
            </a:r>
            <a:endParaRPr lang="ru-RU" sz="2000" dirty="0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957A613E-9A25-4034-9C5E-54771DF287C5}"/>
              </a:ext>
            </a:extLst>
          </p:cNvPr>
          <p:cNvGraphicFramePr>
            <a:graphicFrameLocks/>
          </p:cNvGraphicFramePr>
          <p:nvPr/>
        </p:nvGraphicFramePr>
        <p:xfrm>
          <a:off x="2135560" y="1700808"/>
          <a:ext cx="807524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394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695CC-0F6A-4972-84DC-3A29D294E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48680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ky-K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чей.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окуучулардын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тарых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сабагынан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сапаты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жетишүүсү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б-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мониторинги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по качеству знаний и успев.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учащ-ся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истории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ky-K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четверть</a:t>
            </a:r>
            <a:endParaRPr lang="ru-RU" sz="2000" dirty="0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A940BDD-D0E8-4E9A-B2AC-C872B1EE6B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859852"/>
              </p:ext>
            </p:extLst>
          </p:nvPr>
        </p:nvGraphicFramePr>
        <p:xfrm>
          <a:off x="2207568" y="1691680"/>
          <a:ext cx="8003232" cy="42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486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A4E40-1E1D-4AA1-9437-B8E4A98FE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568" y="548680"/>
            <a:ext cx="8229600" cy="1143000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ky-K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чей.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окуучулардын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англис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сабагынан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сапаты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жетишүүсү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б-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мониторинги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по качеству знаний и успев.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учащ-ся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английскому яз.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ky-K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четверть</a:t>
            </a:r>
            <a:endParaRPr lang="ru-RU" sz="2000" dirty="0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3B571733-D3AA-4E61-A8A6-F968DEA45A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561400"/>
              </p:ext>
            </p:extLst>
          </p:nvPr>
        </p:nvGraphicFramePr>
        <p:xfrm>
          <a:off x="2207568" y="1691680"/>
          <a:ext cx="7992888" cy="4473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07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26387AD-805B-4DFE-86B9-BF8F43EA8550}"/>
              </a:ext>
            </a:extLst>
          </p:cNvPr>
          <p:cNvSpPr/>
          <p:nvPr/>
        </p:nvSpPr>
        <p:spPr>
          <a:xfrm>
            <a:off x="2567608" y="404665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ky-K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чей.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окуучулардын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информатика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сабагынан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сапаты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жетишүүсү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б-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мониторинги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по качеству знаний и успев.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учащ-ся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информатике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ky-K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четверть</a:t>
            </a:r>
            <a:endParaRPr lang="ru-RU" dirty="0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A683139-266F-4588-98AA-A1EA113338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960220"/>
              </p:ext>
            </p:extLst>
          </p:nvPr>
        </p:nvGraphicFramePr>
        <p:xfrm>
          <a:off x="2567608" y="1604994"/>
          <a:ext cx="7632848" cy="3768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107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134943-1F2D-43B0-93E5-D5E83774A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60" y="548680"/>
            <a:ext cx="8229600" cy="1215008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ky-K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чей.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окуучулардын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география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сабагынан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сапаты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жетишүүсү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б-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мониторинги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по качеству знаний и успев.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учащ-ся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географии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ky-K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четверть</a:t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9451CFD6-AC8E-4726-ADBE-01822DEA13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4319703"/>
              </p:ext>
            </p:extLst>
          </p:nvPr>
        </p:nvGraphicFramePr>
        <p:xfrm>
          <a:off x="2135560" y="1628800"/>
          <a:ext cx="792088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657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8EBFDE-B0F1-4C3F-9D46-3172C3303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20688"/>
            <a:ext cx="8229600" cy="796950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ky-K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чей.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окуучулардын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биология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сабагынан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сапаты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жетишүүсү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б-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мониторинги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по качеству знаний и успев.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учащ-ся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биологии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ky-K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четверть</a:t>
            </a:r>
            <a:endParaRPr lang="ru-RU" sz="2000" dirty="0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AE34BBF4-8D08-4BC0-BA6B-EC702872D2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0621678"/>
              </p:ext>
            </p:extLst>
          </p:nvPr>
        </p:nvGraphicFramePr>
        <p:xfrm>
          <a:off x="2135560" y="1628800"/>
          <a:ext cx="792088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699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169</TotalTime>
  <Words>589</Words>
  <Application>Microsoft Office PowerPoint</Application>
  <PresentationFormat>Широкоэкранный</PresentationFormat>
  <Paragraphs>57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Constantia</vt:lpstr>
      <vt:lpstr>Times New Roman</vt:lpstr>
      <vt:lpstr>Tw Cen MT</vt:lpstr>
      <vt:lpstr>Капля</vt:lpstr>
      <vt:lpstr>№ 45 жалпы орто билим берүү мектебинин  2 жарым жылдык боюнча МОНИТОРИНГИ   МОНИТОРИНГИ  за 2 полугодие СОШ № 45 2020-2021уч.год</vt:lpstr>
      <vt:lpstr>2-9 кл.окуучуларынын билим сапаты боюнча анализи Анализ качества знаний учащихся 2-9-х кл. </vt:lpstr>
      <vt:lpstr>III чей.окуучулардын орус тил сабагынан билим сапаты, жетишүүсү  б-ча мониторинги мониторинг по качеству знаний и успев. учащ-ся по русскому яз. за III четверть</vt:lpstr>
      <vt:lpstr>III чей.окуучулардын математика сабагынан билим сапаты,  жетишүүсү  б-ча мониторинги мониторинг по качеству знаний и успев. учащ-ся по математике за III четверть</vt:lpstr>
      <vt:lpstr>III чей.окуучулардын тарых сабагынан билим сапаты,  жетишүүсү  б-ча мониторинги мониторинг по качеству знаний и успев. учащ-ся по истории за III четверть</vt:lpstr>
      <vt:lpstr>III чей.окуучулардын англис тил сабагынан билим сапаты,  жетишүүсү  б-ча мониторинги мониторинг по качеству знаний и успев. учащ-ся по английскому яз. за III четверть</vt:lpstr>
      <vt:lpstr>Презентация PowerPoint</vt:lpstr>
      <vt:lpstr>III чей.окуучулардын география сабагынан билим сапаты,  жетишүүсү  б-ча мониторинги мониторинг по качеству знаний и успев. учащ-ся по географии за III четверть </vt:lpstr>
      <vt:lpstr>III чей.окуучулардын биология сабагынан билим сапаты,  жетишүүсү  б-ча мониторинги мониторинг по качеству знаний и успев. учащ-ся по биологии за III четверть</vt:lpstr>
      <vt:lpstr>III чей.окуучулардын химия сабагынан билим сапаты,  жетишүүсү  б-ча мониторинги мониторинг по качеству знаний и успев. учащ-ся по химии за III четверть</vt:lpstr>
      <vt:lpstr>III чей.окуучулардын физика сабагынан билим сапаты,  жетишүүсү  б-ча мониторинги мониторинг по качеству знаний и успев. учащ-ся по физике за III четверть</vt:lpstr>
      <vt:lpstr>III чей.окуучулардын көркөм өнөр, технология сабак-н  билим сапаты, жетишүүсү  б-ча мониторинги мониторинг по качеству знаний и успев. учащ-ся по ИХТ,  технология за III четверть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№ 45 жалпы орто билим берүү мектебинин  2 жарым жылдык боюнча МОНИТОРИНГИ   МОНИТОРИНГИ  за 2 полугодие СОШ № 45 2020-2021уч.год</dc:title>
  <dc:creator>Eliza</dc:creator>
  <cp:lastModifiedBy>Admin</cp:lastModifiedBy>
  <cp:revision>1</cp:revision>
  <dcterms:created xsi:type="dcterms:W3CDTF">2021-08-30T12:41:45Z</dcterms:created>
  <dcterms:modified xsi:type="dcterms:W3CDTF">2022-04-06T14:35:56Z</dcterms:modified>
</cp:coreProperties>
</file>