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9" r:id="rId3"/>
    <p:sldId id="271" r:id="rId4"/>
    <p:sldId id="262" r:id="rId5"/>
    <p:sldId id="260" r:id="rId6"/>
    <p:sldId id="261" r:id="rId7"/>
    <p:sldId id="270" r:id="rId8"/>
    <p:sldId id="258" r:id="rId9"/>
    <p:sldId id="263" r:id="rId10"/>
    <p:sldId id="268" r:id="rId11"/>
    <p:sldId id="269" r:id="rId12"/>
    <p:sldId id="264" r:id="rId13"/>
    <p:sldId id="265" r:id="rId14"/>
    <p:sldId id="266" r:id="rId15"/>
    <p:sldId id="274" r:id="rId16"/>
    <p:sldId id="267" r:id="rId17"/>
    <p:sldId id="272" r:id="rId18"/>
    <p:sldId id="273" r:id="rId19"/>
    <p:sldId id="275" r:id="rId20"/>
    <p:sldId id="291" r:id="rId21"/>
    <p:sldId id="292" r:id="rId22"/>
    <p:sldId id="293" r:id="rId23"/>
    <p:sldId id="294" r:id="rId24"/>
    <p:sldId id="295" r:id="rId25"/>
    <p:sldId id="296" r:id="rId26"/>
    <p:sldId id="280" r:id="rId27"/>
    <p:sldId id="297" r:id="rId28"/>
    <p:sldId id="276" r:id="rId29"/>
    <p:sldId id="277" r:id="rId30"/>
    <p:sldId id="282" r:id="rId31"/>
    <p:sldId id="278" r:id="rId32"/>
    <p:sldId id="281" r:id="rId33"/>
    <p:sldId id="279" r:id="rId34"/>
    <p:sldId id="283" r:id="rId35"/>
    <p:sldId id="284" r:id="rId36"/>
    <p:sldId id="285" r:id="rId37"/>
    <p:sldId id="287" r:id="rId38"/>
    <p:sldId id="286" r:id="rId39"/>
    <p:sldId id="288" r:id="rId40"/>
    <p:sldId id="289" r:id="rId41"/>
    <p:sldId id="290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FF"/>
    <a:srgbClr val="66FFFF"/>
    <a:srgbClr val="00FF00"/>
    <a:srgbClr val="FFCC66"/>
    <a:srgbClr val="3399FF"/>
    <a:srgbClr val="FF99FF"/>
    <a:srgbClr val="FF66CC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06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15.72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46.6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10.74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13.42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14.80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34 0,'0'15,"-15"3,-4 0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18.773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19.96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21 1,'-9'0,"-3"0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20.63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22.55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1:57.83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2:30.21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16.935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8:50.87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8:53.48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8:54.86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8:56.1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8:56.891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8:57.74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42,'7'0,"2"-7,0-2</inkml:trace>
  <inkml:trace contextRef="#ctx0" brushRef="#br0" timeOffset="549.02">43 0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9:04.629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29:05.59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0,'8'0,"1"0</inkml:trace>
  <inkml:trace contextRef="#ctx0" brushRef="#br0" timeOffset="709.63">43 0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17.912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18.80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147 1,'-14'0,"-18"0,-18 0,-1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19.444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164 573</inkml:trace>
  <inkml:trace contextRef="#ctx0" brushRef="#br0" timeOffset="773.16">0 0,'14'14,"4"18,14 18,1 15,8-4,-2 1,6 5,9 4,9 18,9 8,5 15,-10-12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21.068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41.496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43.250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1 0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1-02-07T08:10:44.057"/>
    </inkml:context>
    <inkml:brush xml:id="br0">
      <inkml:brushProperty name="width" value="0.05" units="cm"/>
      <inkml:brushProperty name="height" value="0.05" units="cm"/>
      <inkml:brushProperty name="ignorePressure" value="1"/>
    </inkml:brush>
  </inkml:definitions>
  <inkml:trace contextRef="#ctx0" brushRef="#br0">0 1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510AAE2-0EEB-4AE0-9E13-E2A5D101D5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A32B31D0-B46B-4F62-AA92-FBC398C82B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E92F4DD-7F76-4034-8D44-EBDE27826C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954B1DD-F1DA-4CDF-A25A-EB01744617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127300E-18E4-407B-B31C-FE0E2188CB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5641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B819FF7-7BD6-4ACB-8B57-FC86FD0769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20C004D-174E-474B-8470-927D4A0E09B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1C7C14C-EE47-410A-B4B5-A21CED61D7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82727F9-B2D9-4CB1-AAC0-6028BD4727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A6A4C5C-10B8-4DA6-A0DB-F17581ADD6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95239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281725E0-529B-49CF-ACBD-549A5DD3298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F4F92A3-CE13-4E9F-B32A-D1A58DCA34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CB9B8F3-5E74-4D17-8605-C07C639A2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7B4F149-3EDD-4BD3-8942-7161EA5A60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FBEAD71-DA09-4CC3-9DD1-DD971BE1ED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5423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61DA9F-BD7E-4BB7-833D-574E6D1A78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5092AA9-FAB7-41A5-BE58-DDBE8AFBC5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84942D4-39D5-4A0D-9B93-3073D9D2FD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97553124-D5E3-4DF3-90A9-9432A954B5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C21CE16-CB2E-4ED5-BA80-5AD8DACDA4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332002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087657C-68AD-41D5-AF41-652CE0C252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9F67C04-1F96-4DA9-9343-08C08E1B6F4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5C5D212-CC7A-49C0-806D-532EAE88FD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B2B7373-9100-4C23-A640-A0CF7EACDD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254C9E1-71A8-4621-964E-33038E518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935636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1192527-762E-49B3-B54A-666DE118DF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B727CF5-796B-427F-BC8A-B2369BF97E8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D69513D5-72B8-4FC2-B6F7-28079ED43E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31B2D703-D305-4889-8B5E-61616AC28A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5148076-691B-4041-AF17-7879D2AE5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BEAC2B-C0E3-4E1A-8D1A-637FE1A19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70165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117A799-D7EB-42A3-8A14-5CFB70102D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FB76C478-42CE-4804-977B-0AD3398441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EA11AD5-3027-4990-B071-F64247C119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7C71E078-9085-456E-A5BE-C889DCB3EA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C2F898E4-58DB-487C-9662-A5D89131E0B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58D0265-18B8-4FE2-8F65-5E72597AB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4B38A62B-3D38-45BF-B5A8-B29BF9387E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C0FBBE60-1E0A-4BD1-868A-5C5DA93F66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7386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09EDE54-5914-4A7E-9792-359C87DBB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556B9EE-E730-41EB-B8CB-DD58872B8F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87CFD544-7921-4648-B8C1-FC85A3BB06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087B04DD-D645-4057-B38C-DC9DBEF304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7611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2CEBDA54-036D-49C6-9F98-8C80D4B110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C2F27ACB-EC77-4934-8159-B726ED2F7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47D15188-7EB8-4BE2-B392-550870BA01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459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B55CED48-343B-4E38-80D6-94CD4936EC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71583782-B836-4468-817B-186256AF3C2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BC57A240-7681-4A05-9D03-012561D3464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6A5D35EF-9F5E-4D32-B543-DC9F0AA98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8EFB4B3F-213F-4467-8275-E99DB1881B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95BE1C-C58B-415E-95EE-CE339792D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24378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0D6E262-14D9-451C-A773-CC0B1C8CE5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DCE060B7-3B19-4E0C-A27C-28330A16285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8FF9D593-48DB-4080-9D55-13F11AB104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A55D9F62-6B44-4997-B125-5F765ED11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E51F776B-927F-4BAA-A87D-DFDDAC594E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52462ACD-53F4-48BA-BD6C-77714C985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39656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ru.depositphotos.com/275330924/stock-illustration-hexagonal-abstract-background-big-data.html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  <a:extLst>
              <a:ext uri="{837473B0-CC2E-450A-ABE3-18F120FF3D39}">
                <a1611:picAttrSrcUrl xmlns:a1611="http://schemas.microsoft.com/office/drawing/2016/11/main" r:id="rId14"/>
              </a:ext>
            </a:extLst>
          </a:blip>
          <a:srcRect/>
          <a:stretch>
            <a:fillRect t="-39000" b="-3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DB24CE-D862-47BC-AE60-168E2399E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088E7B95-149F-4626-B7D7-C72B3FC7CE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6EA4A62-CB34-4BA2-9A96-D38DE8AE3B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6434B8-17AD-4A34-8F72-9E77EFCB5CC1}" type="datetimeFigureOut">
              <a:rPr lang="ru-RU" smtClean="0"/>
              <a:t>08.04.2022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81C6B24-9FE8-4F1B-8DA4-E2D40EB575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16747D6-11FF-4326-8549-BDECC48F58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77BC994-7C46-47F5-B9E3-CE59C1224CB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9561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hyperlink" Target="https://45.edubishkek.kg/" TargetMode="Externa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9.jpeg"/><Relationship Id="rId4" Type="http://schemas.openxmlformats.org/officeDocument/2006/relationships/image" Target="../media/image4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jpe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hyperlink" Target="https://ru.sputnik.kg/society/20200821/1049383601/obyazannosti-roditelej-shkol-distancionnoe-obuchenie.html" TargetMode="Externa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jpeg"/><Relationship Id="rId3" Type="http://schemas.openxmlformats.org/officeDocument/2006/relationships/image" Target="../media/image74.jpeg"/><Relationship Id="rId7" Type="http://schemas.openxmlformats.org/officeDocument/2006/relationships/image" Target="../media/image78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jpeg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png"/><Relationship Id="rId4" Type="http://schemas.openxmlformats.org/officeDocument/2006/relationships/image" Target="../media/image8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png"/><Relationship Id="rId4" Type="http://schemas.openxmlformats.org/officeDocument/2006/relationships/image" Target="../media/image93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customXml" Target="../ink/ink2.xml"/><Relationship Id="rId13" Type="http://schemas.openxmlformats.org/officeDocument/2006/relationships/image" Target="../media/image100.png"/><Relationship Id="rId18" Type="http://schemas.openxmlformats.org/officeDocument/2006/relationships/customXml" Target="../ink/ink10.xml"/><Relationship Id="rId26" Type="http://schemas.openxmlformats.org/officeDocument/2006/relationships/customXml" Target="../ink/ink17.xml"/><Relationship Id="rId3" Type="http://schemas.openxmlformats.org/officeDocument/2006/relationships/image" Target="../media/image96.jpeg"/><Relationship Id="rId21" Type="http://schemas.openxmlformats.org/officeDocument/2006/relationships/customXml" Target="../ink/ink13.xml"/><Relationship Id="rId7" Type="http://schemas.openxmlformats.org/officeDocument/2006/relationships/image" Target="../media/image98.png"/><Relationship Id="rId12" Type="http://schemas.openxmlformats.org/officeDocument/2006/relationships/customXml" Target="../ink/ink5.xml"/><Relationship Id="rId17" Type="http://schemas.openxmlformats.org/officeDocument/2006/relationships/customXml" Target="../ink/ink9.xml"/><Relationship Id="rId25" Type="http://schemas.openxmlformats.org/officeDocument/2006/relationships/customXml" Target="../ink/ink16.xml"/><Relationship Id="rId2" Type="http://schemas.openxmlformats.org/officeDocument/2006/relationships/image" Target="../media/image95.jpeg"/><Relationship Id="rId16" Type="http://schemas.openxmlformats.org/officeDocument/2006/relationships/customXml" Target="../ink/ink8.xml"/><Relationship Id="rId20" Type="http://schemas.openxmlformats.org/officeDocument/2006/relationships/customXml" Target="../ink/ink12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1.xml"/><Relationship Id="rId11" Type="http://schemas.openxmlformats.org/officeDocument/2006/relationships/image" Target="../media/image99.png"/><Relationship Id="rId24" Type="http://schemas.openxmlformats.org/officeDocument/2006/relationships/customXml" Target="../ink/ink15.xml"/><Relationship Id="rId5" Type="http://schemas.microsoft.com/office/2007/relationships/hdphoto" Target="../media/hdphoto1.wdp"/><Relationship Id="rId15" Type="http://schemas.openxmlformats.org/officeDocument/2006/relationships/customXml" Target="../ink/ink7.xml"/><Relationship Id="rId23" Type="http://schemas.openxmlformats.org/officeDocument/2006/relationships/customXml" Target="../ink/ink14.xml"/><Relationship Id="rId10" Type="http://schemas.openxmlformats.org/officeDocument/2006/relationships/customXml" Target="../ink/ink4.xml"/><Relationship Id="rId19" Type="http://schemas.openxmlformats.org/officeDocument/2006/relationships/customXml" Target="../ink/ink11.xml"/><Relationship Id="rId4" Type="http://schemas.openxmlformats.org/officeDocument/2006/relationships/image" Target="../media/image97.png"/><Relationship Id="rId9" Type="http://schemas.openxmlformats.org/officeDocument/2006/relationships/customXml" Target="../ink/ink3.xml"/><Relationship Id="rId14" Type="http://schemas.openxmlformats.org/officeDocument/2006/relationships/customXml" Target="../ink/ink6.xml"/><Relationship Id="rId22" Type="http://schemas.openxmlformats.org/officeDocument/2006/relationships/image" Target="../media/image10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jpeg"/><Relationship Id="rId13" Type="http://schemas.openxmlformats.org/officeDocument/2006/relationships/image" Target="../media/image106.jpeg"/><Relationship Id="rId3" Type="http://schemas.openxmlformats.org/officeDocument/2006/relationships/image" Target="../media/image98.png"/><Relationship Id="rId7" Type="http://schemas.openxmlformats.org/officeDocument/2006/relationships/image" Target="../media/image100.jpeg"/><Relationship Id="rId12" Type="http://schemas.openxmlformats.org/officeDocument/2006/relationships/image" Target="../media/image105.jpeg"/><Relationship Id="rId2" Type="http://schemas.openxmlformats.org/officeDocument/2006/relationships/customXml" Target="../ink/ink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9.jpeg"/><Relationship Id="rId11" Type="http://schemas.openxmlformats.org/officeDocument/2006/relationships/image" Target="../media/image104.jpeg"/><Relationship Id="rId5" Type="http://schemas.openxmlformats.org/officeDocument/2006/relationships/image" Target="../media/image98.jpeg"/><Relationship Id="rId10" Type="http://schemas.openxmlformats.org/officeDocument/2006/relationships/image" Target="../media/image103.jpeg"/><Relationship Id="rId4" Type="http://schemas.openxmlformats.org/officeDocument/2006/relationships/customXml" Target="../ink/ink19.xml"/><Relationship Id="rId9" Type="http://schemas.openxmlformats.org/officeDocument/2006/relationships/image" Target="../media/image10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customXml" Target="../ink/ink22.xml"/><Relationship Id="rId13" Type="http://schemas.openxmlformats.org/officeDocument/2006/relationships/customXml" Target="../ink/ink26.xml"/><Relationship Id="rId3" Type="http://schemas.openxmlformats.org/officeDocument/2006/relationships/image" Target="../media/image108.jpeg"/><Relationship Id="rId7" Type="http://schemas.openxmlformats.org/officeDocument/2006/relationships/customXml" Target="../ink/ink21.xml"/><Relationship Id="rId12" Type="http://schemas.openxmlformats.org/officeDocument/2006/relationships/image" Target="../media/image114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8.png"/><Relationship Id="rId11" Type="http://schemas.openxmlformats.org/officeDocument/2006/relationships/customXml" Target="../ink/ink25.xml"/><Relationship Id="rId5" Type="http://schemas.openxmlformats.org/officeDocument/2006/relationships/customXml" Target="../ink/ink20.xml"/><Relationship Id="rId15" Type="http://schemas.openxmlformats.org/officeDocument/2006/relationships/image" Target="../media/image115.png"/><Relationship Id="rId10" Type="http://schemas.openxmlformats.org/officeDocument/2006/relationships/customXml" Target="../ink/ink24.xml"/><Relationship Id="rId4" Type="http://schemas.openxmlformats.org/officeDocument/2006/relationships/image" Target="../media/image109.jpeg"/><Relationship Id="rId9" Type="http://schemas.openxmlformats.org/officeDocument/2006/relationships/customXml" Target="../ink/ink23.xml"/><Relationship Id="rId14" Type="http://schemas.openxmlformats.org/officeDocument/2006/relationships/customXml" Target="../ink/ink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E97BFAE-948B-4EB8-8936-BB3C2726AA43}"/>
              </a:ext>
            </a:extLst>
          </p:cNvPr>
          <p:cNvSpPr/>
          <p:nvPr/>
        </p:nvSpPr>
        <p:spPr>
          <a:xfrm>
            <a:off x="0" y="0"/>
            <a:ext cx="70485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n w="0"/>
                <a:solidFill>
                  <a:srgbClr val="7030A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Отчет </a:t>
            </a:r>
            <a:b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  <a:r>
              <a:rPr lang="en-US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5400" b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полугодие </a:t>
            </a:r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                             дистанционному </a:t>
            </a:r>
            <a:b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обучению СОШ № 45</a:t>
            </a:r>
          </a:p>
          <a:p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2020-2021 </a:t>
            </a:r>
            <a:r>
              <a:rPr lang="ru-RU" sz="5400" b="1" dirty="0" err="1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уч.г</a:t>
            </a:r>
            <a: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ru-RU" sz="5400" b="1" dirty="0">
                <a:ln w="0"/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ABAB94-A68F-4A0C-BD07-E3945A5DB8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7288" y="1752599"/>
            <a:ext cx="7211586" cy="4810127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39306447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03D50EA-6F3D-4481-B090-A01BEB1336F2}"/>
              </a:ext>
            </a:extLst>
          </p:cNvPr>
          <p:cNvSpPr/>
          <p:nvPr/>
        </p:nvSpPr>
        <p:spPr>
          <a:xfrm>
            <a:off x="2838450" y="-142142"/>
            <a:ext cx="65151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0000"/>
              </a:buClr>
            </a:pP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Плюсы ДО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2D663EE9-0DD9-48C3-8044-6C6F146706D0}"/>
              </a:ext>
            </a:extLst>
          </p:cNvPr>
          <p:cNvSpPr/>
          <p:nvPr/>
        </p:nvSpPr>
        <p:spPr>
          <a:xfrm>
            <a:off x="269629" y="587757"/>
            <a:ext cx="10210801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Доступность информации (видео, аудио, интерактивные и текстовые файлы)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Освоение новых навыков работы в сети Интернет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 стороны ребенка, большая сосредоточенность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Урок открыт и за ним можно наблюдать «со стороны»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Самообучение детей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Взаимодействие учитель-ученик повысилось, (стеснительным учащимся оказалось легче писать в чат вопросы и ответы, так как в классе они испытывают стеснение)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Получение навыка обмена и получения информации в соц. сетях, мессенджерах, файлообменниках, образовательных платформ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Возможность продолжить обучение учащихся даже в условиях </a:t>
            </a:r>
            <a:r>
              <a:rPr lang="ru-RU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каратина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616194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9ED9CDBD-82BF-4EAC-9991-6B0F7232E620}"/>
              </a:ext>
            </a:extLst>
          </p:cNvPr>
          <p:cNvSpPr/>
          <p:nvPr/>
        </p:nvSpPr>
        <p:spPr>
          <a:xfrm>
            <a:off x="1916723" y="0"/>
            <a:ext cx="578533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00FF00"/>
              </a:buClr>
            </a:pPr>
            <a:r>
              <a:rPr lang="ru-RU" sz="5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3.Минусы ДО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AC1F3C69-7016-435A-8D0C-EA516CDA533F}"/>
              </a:ext>
            </a:extLst>
          </p:cNvPr>
          <p:cNvSpPr/>
          <p:nvPr/>
        </p:nvSpPr>
        <p:spPr>
          <a:xfrm>
            <a:off x="0" y="677146"/>
            <a:ext cx="10275277" cy="46782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Перебой с доступом в интернет (как у педагогов, так и учащихся)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живого общение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Плохое качество фотографий работ учащихся</a:t>
            </a:r>
          </a:p>
          <a:p>
            <a:pPr marL="285750" indent="-285750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Охват учащихся (некоторые учащиеся не выходили на связь)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Нет телевизора;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Частое отключение электричества;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Обучающий материал непонятен;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Ученики не успевают освоить материал.</a:t>
            </a:r>
          </a:p>
          <a:p>
            <a:pPr marL="285750" indent="-285750" fontAlgn="base">
              <a:buFont typeface="Wingdings" panose="05000000000000000000" pitchFamily="2" charset="2"/>
              <a:buChar char="v"/>
            </a:pP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отсутствие необходимых для обучения гаджетов.</a:t>
            </a:r>
            <a:endParaRPr lang="ru-RU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866328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6DC2AF2-0754-499E-BE0D-BF2C2AE9C942}"/>
              </a:ext>
            </a:extLst>
          </p:cNvPr>
          <p:cNvSpPr/>
          <p:nvPr/>
        </p:nvSpPr>
        <p:spPr>
          <a:xfrm>
            <a:off x="1975338" y="0"/>
            <a:ext cx="70104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Clr>
                <a:srgbClr val="FFFF00"/>
              </a:buClr>
            </a:pPr>
            <a:r>
              <a:rPr lang="ru-RU" sz="5400" b="1" dirty="0">
                <a:solidFill>
                  <a:srgbClr val="FF66CC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</a:t>
            </a:r>
            <a:r>
              <a:rPr lang="ru-RU" sz="5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F534718-55D5-4013-8054-C4E9CF7A5CCE}"/>
              </a:ext>
            </a:extLst>
          </p:cNvPr>
          <p:cNvSpPr/>
          <p:nvPr/>
        </p:nvSpPr>
        <p:spPr>
          <a:xfrm>
            <a:off x="0" y="659561"/>
            <a:ext cx="12192000" cy="58165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tabLst>
                <a:tab pos="2969895" algn="ctr"/>
                <a:tab pos="5092700" algn="l"/>
              </a:tabLst>
            </a:pP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 исполнении протокольного поручения Правительства Кыргызской Республики от 14 августа 2020г. № 3, на основании приказа МОН Кыргызской Республики № 664/1 от 21.08.2020г. и приказа УО мэрии г. Бишкек № 189 от 20.08.2020г., в целях организации учебного процесса в 2020-2021 учебном году и обеспечения безопасности учащихся и учителей в связи </a:t>
            </a: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сложивщийся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эпидемилогической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ситуацией в стране </a:t>
            </a:r>
            <a:r>
              <a:rPr lang="ru-RU" sz="35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учебно-воспитательный процесс организован: </a:t>
            </a:r>
            <a:r>
              <a:rPr lang="ru-RU" sz="3500" dirty="0"/>
              <a:t> </a:t>
            </a:r>
            <a:r>
              <a:rPr lang="ru-RU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1-х классах в режиме реального времени, во 2-11 классах дистанционной форме.</a:t>
            </a:r>
          </a:p>
        </p:txBody>
      </p:sp>
    </p:spTree>
    <p:extLst>
      <p:ext uri="{BB962C8B-B14F-4D97-AF65-F5344CB8AC3E}">
        <p14:creationId xmlns:p14="http://schemas.microsoft.com/office/powerpoint/2010/main" val="426666335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05312763-9C65-4ED9-8BA3-6ED272681ADC}"/>
              </a:ext>
            </a:extLst>
          </p:cNvPr>
          <p:cNvSpPr/>
          <p:nvPr/>
        </p:nvSpPr>
        <p:spPr>
          <a:xfrm>
            <a:off x="128954" y="140567"/>
            <a:ext cx="1206304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Всем разослана  информация об организации учебного процесса. </a:t>
            </a:r>
          </a:p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Расписание  уроков, проводимых дистанционно нашими учителями и расписание уроков, транслируемых на канал телевидения КТРК.	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https://elgezit.kg/wp-content/uploads/2020/04/07/951886.34caee527abac74f4a10ab977e33c5cd.jpg">
            <a:extLst>
              <a:ext uri="{FF2B5EF4-FFF2-40B4-BE49-F238E27FC236}">
                <a16:creationId xmlns:a16="http://schemas.microsoft.com/office/drawing/2014/main" id="{CBF63F01-4C0B-4927-A2C0-E18ACD698C6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89"/>
          <a:stretch/>
        </p:blipFill>
        <p:spPr bwMode="auto">
          <a:xfrm>
            <a:off x="0" y="1525561"/>
            <a:ext cx="11459308" cy="51918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7A383C5B-946D-4B26-A4A7-E90DF56D1E10}"/>
              </a:ext>
            </a:extLst>
          </p:cNvPr>
          <p:cNvSpPr/>
          <p:nvPr/>
        </p:nvSpPr>
        <p:spPr>
          <a:xfrm>
            <a:off x="2321169" y="4989302"/>
            <a:ext cx="4087944" cy="1384995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4F876876-2243-408C-8A58-B54536B493AF}"/>
              </a:ext>
            </a:extLst>
          </p:cNvPr>
          <p:cNvSpPr/>
          <p:nvPr/>
        </p:nvSpPr>
        <p:spPr>
          <a:xfrm>
            <a:off x="3124201" y="1868699"/>
            <a:ext cx="2971800" cy="417302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45515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A874D14D-EA3B-47A2-BC15-B6897F1A9F66}"/>
              </a:ext>
            </a:extLst>
          </p:cNvPr>
          <p:cNvSpPr/>
          <p:nvPr/>
        </p:nvSpPr>
        <p:spPr>
          <a:xfrm>
            <a:off x="0" y="0"/>
            <a:ext cx="12192000" cy="11106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сайте  СОШ №45 установлена вкладка 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https://45.edubishkek.kg/</a:t>
            </a:r>
            <a:r>
              <a:rPr lang="ru-RU" sz="32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«Дистанционное обучение»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8A61205-CFAC-4F78-8E43-04899FA1140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6" r="7804" b="6271"/>
          <a:stretch/>
        </p:blipFill>
        <p:spPr bwMode="auto">
          <a:xfrm>
            <a:off x="1" y="1204945"/>
            <a:ext cx="12191998" cy="565305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899527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C9FDEE4-BCFA-494E-BED9-CE0A9BEFBD60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1" r="7391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04726154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F0B7071C-DE1E-4E06-A452-133CC4BEBC47}"/>
              </a:ext>
            </a:extLst>
          </p:cNvPr>
          <p:cNvSpPr/>
          <p:nvPr/>
        </p:nvSpPr>
        <p:spPr>
          <a:xfrm>
            <a:off x="1529862" y="0"/>
            <a:ext cx="98473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каждому классу определенны предметы и учителя </a:t>
            </a:r>
            <a:endParaRPr lang="ru-RU" sz="28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2AC47E7-DF39-4042-ADC7-62550F1A7A7B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17" b="14241"/>
          <a:stretch/>
        </p:blipFill>
        <p:spPr bwMode="auto">
          <a:xfrm>
            <a:off x="76529" y="624595"/>
            <a:ext cx="3965383" cy="6233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9827914-F9F7-4EC5-A433-0EAA318CB182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48"/>
          <a:stretch/>
        </p:blipFill>
        <p:spPr bwMode="auto">
          <a:xfrm>
            <a:off x="4137661" y="624595"/>
            <a:ext cx="3669908" cy="623340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5D7F5C52-6460-4E74-BE6D-D8A007D42AAD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16" b="6840"/>
          <a:stretch/>
        </p:blipFill>
        <p:spPr bwMode="auto">
          <a:xfrm>
            <a:off x="7903318" y="624595"/>
            <a:ext cx="3669908" cy="623340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3151572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759838C-D4C7-4699-A435-2FB4FDD76B6C}"/>
              </a:ext>
            </a:extLst>
          </p:cNvPr>
          <p:cNvSpPr/>
          <p:nvPr/>
        </p:nvSpPr>
        <p:spPr>
          <a:xfrm>
            <a:off x="228600" y="0"/>
            <a:ext cx="11816862" cy="10942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 каждого учителя создан профиль , где размещено планирование </a:t>
            </a:r>
          </a:p>
          <a:p>
            <a:pPr lvl="0">
              <a:lnSpc>
                <a:spcPct val="107000"/>
              </a:lnSpc>
              <a:spcAft>
                <a:spcPts val="800"/>
              </a:spcAft>
              <a:tabLst>
                <a:tab pos="2969895" algn="ctr"/>
                <a:tab pos="5092700" algn="l"/>
              </a:tabLst>
            </a:pP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на 1-2 четверть ;</a:t>
            </a:r>
            <a:endParaRPr lang="ru-RU" sz="28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8437BF-77A5-4C7A-B9B0-F38832F143CC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950" b="9887"/>
          <a:stretch/>
        </p:blipFill>
        <p:spPr bwMode="auto">
          <a:xfrm>
            <a:off x="0" y="1032933"/>
            <a:ext cx="3910205" cy="5673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53A5333-2381-4793-BC74-CAE7A8178E54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74" t="19355" r="3711" b="6314"/>
          <a:stretch/>
        </p:blipFill>
        <p:spPr bwMode="auto">
          <a:xfrm>
            <a:off x="3881233" y="1094210"/>
            <a:ext cx="3544829" cy="567357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649DDC9-3FB1-403E-BAC0-EA8963A52E08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267" b="10639"/>
          <a:stretch/>
        </p:blipFill>
        <p:spPr bwMode="auto">
          <a:xfrm>
            <a:off x="7409787" y="1032932"/>
            <a:ext cx="4662943" cy="611504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3245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D7C4F38-FC7E-463B-B6E0-F9DA48F4F4A1}"/>
              </a:ext>
            </a:extLst>
          </p:cNvPr>
          <p:cNvSpPr/>
          <p:nvPr/>
        </p:nvSpPr>
        <p:spPr>
          <a:xfrm>
            <a:off x="175846" y="0"/>
            <a:ext cx="12016153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Каждый учитель сохраняет весь учебный материал , с обратной связью на носителях информации (“Облако,</a:t>
            </a:r>
            <a:r>
              <a:rPr lang="en-US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Mail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ru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”, ноутбуках , компьютерах , </a:t>
            </a:r>
            <a:r>
              <a:rPr lang="ru-RU" sz="28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флешкартах</a:t>
            </a:r>
            <a:r>
              <a:rPr lang="ru-RU" sz="28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);</a:t>
            </a:r>
            <a:endParaRPr lang="ru-RU" sz="2800" dirty="0"/>
          </a:p>
        </p:txBody>
      </p:sp>
      <p:pic>
        <p:nvPicPr>
          <p:cNvPr id="5" name="Picture 2" descr="Облако Mail.ru">
            <a:extLst>
              <a:ext uri="{FF2B5EF4-FFF2-40B4-BE49-F238E27FC236}">
                <a16:creationId xmlns:a16="http://schemas.microsoft.com/office/drawing/2014/main" id="{7173A973-CE42-46C7-B95E-5A512909D1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1082" y="4825460"/>
            <a:ext cx="3637722" cy="177689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Картинки по запросу &quot;ноутбуки&quot;">
            <a:extLst>
              <a:ext uri="{FF2B5EF4-FFF2-40B4-BE49-F238E27FC236}">
                <a16:creationId xmlns:a16="http://schemas.microsoft.com/office/drawing/2014/main" id="{E71060E4-C624-47F2-BA68-7206BA4C8C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"/>
          <a:stretch/>
        </p:blipFill>
        <p:spPr bwMode="auto">
          <a:xfrm>
            <a:off x="7591425" y="964893"/>
            <a:ext cx="4600575" cy="36961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Картинки по запросу &quot;флешка&quot;">
            <a:extLst>
              <a:ext uri="{FF2B5EF4-FFF2-40B4-BE49-F238E27FC236}">
                <a16:creationId xmlns:a16="http://schemas.microsoft.com/office/drawing/2014/main" id="{40B173CF-7AF7-407C-84A1-3E84FA1604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11232" r="9130" b="11881"/>
          <a:stretch/>
        </p:blipFill>
        <p:spPr bwMode="auto">
          <a:xfrm>
            <a:off x="6183922" y="4661006"/>
            <a:ext cx="2928811" cy="2070368"/>
          </a:xfrm>
          <a:prstGeom prst="rect">
            <a:avLst/>
          </a:prstGeom>
          <a:noFill/>
          <a:effectLst>
            <a:softEdge rad="127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Картинки по запросу &quot;компютер&quot;">
            <a:extLst>
              <a:ext uri="{FF2B5EF4-FFF2-40B4-BE49-F238E27FC236}">
                <a16:creationId xmlns:a16="http://schemas.microsoft.com/office/drawing/2014/main" id="{8A5B804E-DE69-45AD-8BC5-03DF6BA34E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550"/>
          <a:stretch/>
        </p:blipFill>
        <p:spPr bwMode="auto">
          <a:xfrm>
            <a:off x="175845" y="1257171"/>
            <a:ext cx="6257201" cy="369611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5741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8A13D62-F955-4FC6-B467-4EC6E95642DC}"/>
              </a:ext>
            </a:extLst>
          </p:cNvPr>
          <p:cNvSpPr/>
          <p:nvPr/>
        </p:nvSpPr>
        <p:spPr>
          <a:xfrm>
            <a:off x="414734" y="52754"/>
            <a:ext cx="1241602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интернет-ресурсов в работе педагогов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E478ED42-C3BC-448F-8D8C-4BD9BEABC205}"/>
              </a:ext>
            </a:extLst>
          </p:cNvPr>
          <p:cNvSpPr>
            <a:spLocks noGrp="1"/>
          </p:cNvSpPr>
          <p:nvPr/>
        </p:nvSpPr>
        <p:spPr>
          <a:xfrm>
            <a:off x="926125" y="718127"/>
            <a:ext cx="9601196" cy="989832"/>
          </a:xfrm>
          <a:prstGeom prst="rect">
            <a:avLst/>
          </a:prstGeom>
        </p:spPr>
        <p:txBody>
          <a:bodyPr vert="horz" lIns="91440" tIns="45720" rIns="91440" bIns="45720" rtlCol="0" anchor="t">
            <a:normAutofit lnSpcReduction="10000"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32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Обратная связь с учениками проводятся через </a:t>
            </a:r>
            <a:r>
              <a:rPr lang="ru-RU" sz="3200" b="1" dirty="0"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Социальные сети и мессенджеры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D1C5323-4649-4C66-BA19-A9E60C4CCC1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4734" y="1327952"/>
            <a:ext cx="3083840" cy="1528029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B2B4221-1279-41C6-878C-D6750C7BD4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2601" y="1118400"/>
            <a:ext cx="5515614" cy="5515614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pic>
        <p:nvPicPr>
          <p:cNvPr id="2050" name="Picture 2" descr="Картинки по запросу &quot;телеграм&quot;">
            <a:extLst>
              <a:ext uri="{FF2B5EF4-FFF2-40B4-BE49-F238E27FC236}">
                <a16:creationId xmlns:a16="http://schemas.microsoft.com/office/drawing/2014/main" id="{E2D2DA0B-0C41-456E-9CB3-41B0924100E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52" y="3190461"/>
            <a:ext cx="5532448" cy="311397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12588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4857CBE-B3AA-44D2-88F0-0A5E108A005C}"/>
              </a:ext>
            </a:extLst>
          </p:cNvPr>
          <p:cNvSpPr txBox="1">
            <a:spLocks/>
          </p:cNvSpPr>
          <p:nvPr/>
        </p:nvSpPr>
        <p:spPr>
          <a:xfrm>
            <a:off x="629098" y="105523"/>
            <a:ext cx="5159326" cy="640976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5400" b="1" dirty="0">
                <a:solidFill>
                  <a:srgbClr val="66FF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 отчета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C591A05A-A1BE-4F98-8371-3C8E1B439190}"/>
              </a:ext>
            </a:extLst>
          </p:cNvPr>
          <p:cNvSpPr/>
          <p:nvPr/>
        </p:nvSpPr>
        <p:spPr>
          <a:xfrm>
            <a:off x="133350" y="1159119"/>
            <a:ext cx="65151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ru-RU" sz="5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ДО. Процесс организации</a:t>
            </a:r>
          </a:p>
          <a:p>
            <a:pPr marL="342900" indent="-342900">
              <a:buClr>
                <a:srgbClr val="FF0000"/>
              </a:buClr>
              <a:buFont typeface="+mj-lt"/>
              <a:buAutoNum type="arabicPeriod"/>
            </a:pPr>
            <a:r>
              <a:rPr lang="ru-RU" sz="5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Плюсы ДО</a:t>
            </a:r>
          </a:p>
          <a:p>
            <a:pPr marL="342900" indent="-342900">
              <a:buClr>
                <a:srgbClr val="00FF00"/>
              </a:buClr>
              <a:buFont typeface="+mj-lt"/>
              <a:buAutoNum type="arabicPeriod"/>
            </a:pPr>
            <a:r>
              <a:rPr lang="ru-RU" sz="5400" b="1" dirty="0">
                <a:solidFill>
                  <a:srgbClr val="00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Минусы ДО</a:t>
            </a:r>
          </a:p>
          <a:p>
            <a:pPr marL="342900" indent="-342900">
              <a:buClr>
                <a:srgbClr val="FF00FF"/>
              </a:buClr>
              <a:buFont typeface="+mj-lt"/>
              <a:buAutoNum type="arabicPeriod"/>
            </a:pPr>
            <a:r>
              <a:rPr lang="ru-RU" sz="5400" b="1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Учебный процесс</a:t>
            </a:r>
          </a:p>
        </p:txBody>
      </p:sp>
      <p:pic>
        <p:nvPicPr>
          <p:cNvPr id="5" name="Picture 2" descr="Понятие дистанционного обучения Дистанционное образование Интернет-образование Дистанционное обучение ">
            <a:extLst>
              <a:ext uri="{FF2B5EF4-FFF2-40B4-BE49-F238E27FC236}">
                <a16:creationId xmlns:a16="http://schemas.microsoft.com/office/drawing/2014/main" id="{0E531CC4-E8C6-484E-8179-9DF7C370695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694" r="64776" b="19806"/>
          <a:stretch/>
        </p:blipFill>
        <p:spPr bwMode="auto">
          <a:xfrm>
            <a:off x="6403577" y="0"/>
            <a:ext cx="5377606" cy="6812854"/>
          </a:xfrm>
          <a:prstGeom prst="rect">
            <a:avLst/>
          </a:prstGeom>
          <a:noFill/>
          <a:effectLst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517626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664B01B6-BD6A-46F3-88F5-5D60D48E42A8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72" b="12692"/>
          <a:stretch/>
        </p:blipFill>
        <p:spPr bwMode="auto">
          <a:xfrm>
            <a:off x="-1" y="0"/>
            <a:ext cx="3737113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0674A87-0F11-461B-B26F-45AAEAEB17E0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11799"/>
          <a:stretch/>
        </p:blipFill>
        <p:spPr bwMode="auto">
          <a:xfrm>
            <a:off x="3737112" y="0"/>
            <a:ext cx="4015410" cy="6718852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0A58DCF-8E97-4B55-8D81-867624A4C18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63" b="11799"/>
          <a:stretch/>
        </p:blipFill>
        <p:spPr bwMode="auto">
          <a:xfrm>
            <a:off x="7752522" y="0"/>
            <a:ext cx="3737113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5415760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669F614-284E-44D1-A16B-C75BC7DF466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3" b="12285"/>
          <a:stretch/>
        </p:blipFill>
        <p:spPr bwMode="auto">
          <a:xfrm>
            <a:off x="0" y="0"/>
            <a:ext cx="349857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553B92-455D-458D-9E7B-E9121DD3CC09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b="9258"/>
          <a:stretch/>
        </p:blipFill>
        <p:spPr bwMode="auto">
          <a:xfrm>
            <a:off x="3498574" y="0"/>
            <a:ext cx="4055165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D09040-E3A3-478E-B5CC-E1C1960235EA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04" b="9258"/>
          <a:stretch/>
        </p:blipFill>
        <p:spPr bwMode="auto">
          <a:xfrm>
            <a:off x="7566991" y="0"/>
            <a:ext cx="462500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53834620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FFD1C186-868A-456C-B5FE-050906D111C5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25" b="6192"/>
          <a:stretch/>
        </p:blipFill>
        <p:spPr bwMode="auto">
          <a:xfrm>
            <a:off x="0" y="0"/>
            <a:ext cx="383650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B7697D5-D73C-40E5-A20D-109726C16A6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5" b="5882"/>
          <a:stretch/>
        </p:blipFill>
        <p:spPr bwMode="auto">
          <a:xfrm>
            <a:off x="3836504" y="0"/>
            <a:ext cx="407504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BEA2F14-1854-42EE-9261-7D53A088B08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11571"/>
          <a:stretch/>
        </p:blipFill>
        <p:spPr bwMode="auto">
          <a:xfrm>
            <a:off x="7911548" y="0"/>
            <a:ext cx="428045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7452983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4392DC2B-9B65-4DA4-AADE-0545AAFFABEF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9" t="2873" r="13168" b="11998"/>
          <a:stretch/>
        </p:blipFill>
        <p:spPr bwMode="auto">
          <a:xfrm>
            <a:off x="0" y="0"/>
            <a:ext cx="296186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4D7EEE-E9A6-45AC-A01D-3AE9541214E6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074" t="3270" r="11175" b="12494"/>
          <a:stretch/>
        </p:blipFill>
        <p:spPr bwMode="auto">
          <a:xfrm>
            <a:off x="2961860" y="0"/>
            <a:ext cx="329979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92098592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FB9BCD3-CCDC-414B-8980-008EEBA7C52B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9" b="11998"/>
          <a:stretch/>
        </p:blipFill>
        <p:spPr bwMode="auto">
          <a:xfrm>
            <a:off x="0" y="0"/>
            <a:ext cx="298173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99DA473-0842-48C5-9F9B-2C9775EB85CB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72" b="12692"/>
          <a:stretch/>
        </p:blipFill>
        <p:spPr bwMode="auto">
          <a:xfrm>
            <a:off x="2981739" y="0"/>
            <a:ext cx="298173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F64031F7-E4D7-45CF-95D6-9E333D79F90A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4" t="3865" r="23747" b="12892"/>
          <a:stretch/>
        </p:blipFill>
        <p:spPr bwMode="auto">
          <a:xfrm>
            <a:off x="5950227" y="0"/>
            <a:ext cx="299498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AD3F09E-51CA-4D23-8993-5CB56E7A204A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" t="4146" r="24509" b="20519"/>
          <a:stretch/>
        </p:blipFill>
        <p:spPr bwMode="auto">
          <a:xfrm>
            <a:off x="8978346" y="0"/>
            <a:ext cx="338593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5443072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511EE0F-7FA8-44EB-BCCD-8B676D7B8B56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16655"/>
          <a:stretch/>
        </p:blipFill>
        <p:spPr bwMode="auto">
          <a:xfrm>
            <a:off x="0" y="0"/>
            <a:ext cx="377687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B83E88-B8C3-4046-AFEC-86EEA3ECD68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60" b="16655"/>
          <a:stretch/>
        </p:blipFill>
        <p:spPr bwMode="auto">
          <a:xfrm>
            <a:off x="3776869" y="0"/>
            <a:ext cx="3776869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9A5A02B-47DD-4A89-B131-E6A08238F8FC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6" t="4658" r="14641" b="15764"/>
          <a:stretch/>
        </p:blipFill>
        <p:spPr bwMode="auto">
          <a:xfrm>
            <a:off x="7553738" y="0"/>
            <a:ext cx="3776870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28798626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98738D2A-B0DE-47FC-9704-D3EE1D4CFF44}"/>
              </a:ext>
            </a:extLst>
          </p:cNvPr>
          <p:cNvSpPr/>
          <p:nvPr/>
        </p:nvSpPr>
        <p:spPr>
          <a:xfrm>
            <a:off x="337930" y="25883"/>
            <a:ext cx="1185407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Обратная связь с учениками проводятся через </a:t>
            </a:r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classroom</a:t>
            </a:r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, </a:t>
            </a:r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WhatsApp</a:t>
            </a:r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Skype</a:t>
            </a:r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Google Meet</a:t>
            </a:r>
            <a:r>
              <a:rPr lang="ru-RU" sz="3600" b="1" dirty="0"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;</a:t>
            </a:r>
            <a:endParaRPr lang="ru-RU" sz="3600" dirty="0"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C2DC276-5BD1-470B-A95D-19710D1D29A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8297"/>
          <a:stretch/>
        </p:blipFill>
        <p:spPr>
          <a:xfrm>
            <a:off x="0" y="1200329"/>
            <a:ext cx="4522139" cy="4146923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8A78854-B820-4DE0-9D3F-709BFA62D2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2270" y="3862387"/>
            <a:ext cx="2969730" cy="2969730"/>
          </a:xfrm>
          <a:prstGeom prst="rect">
            <a:avLst/>
          </a:prstGeom>
          <a:scene3d>
            <a:camera prst="perspectiveFront"/>
            <a:lightRig rig="threePt" dir="t"/>
          </a:scene3d>
        </p:spPr>
      </p:pic>
      <p:pic>
        <p:nvPicPr>
          <p:cNvPr id="3078" name="Picture 6" descr="Картинки по запросу &quot;Skype,&quot;">
            <a:extLst>
              <a:ext uri="{FF2B5EF4-FFF2-40B4-BE49-F238E27FC236}">
                <a16:creationId xmlns:a16="http://schemas.microsoft.com/office/drawing/2014/main" id="{1972E152-0618-4992-87C9-CDE0B21F1A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0" t="1211"/>
          <a:stretch/>
        </p:blipFill>
        <p:spPr bwMode="auto">
          <a:xfrm>
            <a:off x="5483296" y="1309839"/>
            <a:ext cx="5223839" cy="229594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Картинки по запросу &quot;Google Meet&quot;">
            <a:extLst>
              <a:ext uri="{FF2B5EF4-FFF2-40B4-BE49-F238E27FC236}">
                <a16:creationId xmlns:a16="http://schemas.microsoft.com/office/drawing/2014/main" id="{EDBE5A56-24DC-4310-B1B5-25DA9DE4D8A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60" t="2573" r="28123" b="5642"/>
          <a:stretch/>
        </p:blipFill>
        <p:spPr bwMode="auto">
          <a:xfrm>
            <a:off x="4529097" y="3709961"/>
            <a:ext cx="3140766" cy="328718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589713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B1B423EF-0AE3-4077-A56E-61AC83D0CFC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3217" y="0"/>
            <a:ext cx="4094922" cy="6961671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3437237-57F5-41EF-8A91-950E3061075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68139" y="0"/>
            <a:ext cx="3756991" cy="6869927"/>
          </a:xfrm>
          <a:prstGeom prst="rect">
            <a:avLst/>
          </a:prstGeom>
        </p:spPr>
      </p:pic>
      <p:pic>
        <p:nvPicPr>
          <p:cNvPr id="5122" name="Picture 2" descr="Картинки по запросу &quot;классрум&quot;">
            <a:extLst>
              <a:ext uri="{FF2B5EF4-FFF2-40B4-BE49-F238E27FC236}">
                <a16:creationId xmlns:a16="http://schemas.microsoft.com/office/drawing/2014/main" id="{0818DA90-776A-4249-B406-DF2A324262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4373217" cy="20673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415875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D6C586A-F4E3-4867-9311-86480ADEFB14}"/>
              </a:ext>
            </a:extLst>
          </p:cNvPr>
          <p:cNvSpPr>
            <a:spLocks noGrp="1"/>
          </p:cNvSpPr>
          <p:nvPr/>
        </p:nvSpPr>
        <p:spPr>
          <a:xfrm>
            <a:off x="792919" y="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 cap="none">
                <a:ln w="3175" cmpd="sng">
                  <a:noFill/>
                </a:ln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r>
              <a:rPr lang="en-US" b="1" dirty="0"/>
              <a:t>ZOOM</a:t>
            </a:r>
            <a:endParaRPr lang="ru-RU" b="1" dirty="0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9DB694F-A076-4791-BFF6-085035CC31B6}"/>
              </a:ext>
            </a:extLst>
          </p:cNvPr>
          <p:cNvSpPr>
            <a:spLocks noGrp="1"/>
          </p:cNvSpPr>
          <p:nvPr/>
        </p:nvSpPr>
        <p:spPr>
          <a:xfrm>
            <a:off x="4115698" y="1574800"/>
            <a:ext cx="8076302" cy="4949092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857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20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8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6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SzPct val="115000"/>
              <a:buFont typeface="Arial"/>
              <a:buChar char="•"/>
              <a:defRPr sz="1400" kern="1200" cap="none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 </a:t>
            </a:r>
            <a:r>
              <a:rPr lang="ru-RU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Zoom</a:t>
            </a:r>
            <a:r>
              <a:rPr 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– это платформа для организации аудио и видеоконференций.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7794E2E-B5DE-450F-B75C-B0A2874309D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543" y="861647"/>
            <a:ext cx="3759082" cy="393299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7B2DF62-1845-454A-9ACF-81B19750A3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5698" y="2651511"/>
            <a:ext cx="7705668" cy="1872192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A94A0548-A448-4626-8472-E69ADD22B8E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7515" y="4794636"/>
            <a:ext cx="3276600" cy="581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35624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5">
            <a:extLst>
              <a:ext uri="{FF2B5EF4-FFF2-40B4-BE49-F238E27FC236}">
                <a16:creationId xmlns:a16="http://schemas.microsoft.com/office/drawing/2014/main" id="{CCE1A1CC-6035-435D-A73D-8020D2B6D132}"/>
              </a:ext>
            </a:extLst>
          </p:cNvPr>
          <p:cNvPicPr>
            <a:picLocks noGrp="1"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630" y="491785"/>
            <a:ext cx="2933427" cy="2807709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FC782F4-B852-44E4-8C40-F606FE6CEE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9942" y="1021915"/>
            <a:ext cx="2697260" cy="574255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9CBECB56-5AC0-49E6-BB94-DEF47BEA7C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2904" y="602476"/>
            <a:ext cx="3991586" cy="2697018"/>
          </a:xfrm>
          <a:prstGeom prst="rect">
            <a:avLst/>
          </a:prstGeom>
        </p:spPr>
      </p:pic>
      <p:sp>
        <p:nvSpPr>
          <p:cNvPr id="5" name="Стрелка вправо 12">
            <a:extLst>
              <a:ext uri="{FF2B5EF4-FFF2-40B4-BE49-F238E27FC236}">
                <a16:creationId xmlns:a16="http://schemas.microsoft.com/office/drawing/2014/main" id="{48E9DD14-5897-479A-AB92-225333979223}"/>
              </a:ext>
            </a:extLst>
          </p:cNvPr>
          <p:cNvSpPr/>
          <p:nvPr/>
        </p:nvSpPr>
        <p:spPr>
          <a:xfrm>
            <a:off x="7466924" y="1212574"/>
            <a:ext cx="1339272" cy="38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E895675B-2AF9-4191-80FE-D5D2CBBECD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3546" y="3714865"/>
            <a:ext cx="3611561" cy="2508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Стрелка вправо 14">
            <a:extLst>
              <a:ext uri="{FF2B5EF4-FFF2-40B4-BE49-F238E27FC236}">
                <a16:creationId xmlns:a16="http://schemas.microsoft.com/office/drawing/2014/main" id="{4FEFF817-6546-4324-8FB9-01D7ADD8631A}"/>
              </a:ext>
            </a:extLst>
          </p:cNvPr>
          <p:cNvSpPr/>
          <p:nvPr/>
        </p:nvSpPr>
        <p:spPr>
          <a:xfrm>
            <a:off x="3044485" y="1117244"/>
            <a:ext cx="1310732" cy="38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sp>
        <p:nvSpPr>
          <p:cNvPr id="8" name="Стрелка вправо 15">
            <a:extLst>
              <a:ext uri="{FF2B5EF4-FFF2-40B4-BE49-F238E27FC236}">
                <a16:creationId xmlns:a16="http://schemas.microsoft.com/office/drawing/2014/main" id="{259D4A3F-2E31-4C1E-A533-CA7D662468A9}"/>
              </a:ext>
            </a:extLst>
          </p:cNvPr>
          <p:cNvSpPr/>
          <p:nvPr/>
        </p:nvSpPr>
        <p:spPr>
          <a:xfrm rot="7337425">
            <a:off x="8349671" y="3290820"/>
            <a:ext cx="1339272" cy="38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  <p:pic>
        <p:nvPicPr>
          <p:cNvPr id="9" name="Picture 4">
            <a:extLst>
              <a:ext uri="{FF2B5EF4-FFF2-40B4-BE49-F238E27FC236}">
                <a16:creationId xmlns:a16="http://schemas.microsoft.com/office/drawing/2014/main" id="{56457D3D-B277-4327-AAA8-9B55DB1311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372" y="3394823"/>
            <a:ext cx="4754225" cy="29713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Стрелка вправо 17">
            <a:extLst>
              <a:ext uri="{FF2B5EF4-FFF2-40B4-BE49-F238E27FC236}">
                <a16:creationId xmlns:a16="http://schemas.microsoft.com/office/drawing/2014/main" id="{0E79487D-A996-470D-AA6B-930334476388}"/>
              </a:ext>
            </a:extLst>
          </p:cNvPr>
          <p:cNvSpPr/>
          <p:nvPr/>
        </p:nvSpPr>
        <p:spPr>
          <a:xfrm rot="10800000">
            <a:off x="5214198" y="4880518"/>
            <a:ext cx="1699348" cy="3835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ru-RU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028402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>
            <a:extLst>
              <a:ext uri="{FF2B5EF4-FFF2-40B4-BE49-F238E27FC236}">
                <a16:creationId xmlns:a16="http://schemas.microsoft.com/office/drawing/2014/main" id="{82F84EDD-DC9C-4571-B245-C5844BDC9DCB}"/>
              </a:ext>
            </a:extLst>
          </p:cNvPr>
          <p:cNvSpPr/>
          <p:nvPr/>
        </p:nvSpPr>
        <p:spPr>
          <a:xfrm>
            <a:off x="4194309" y="1942388"/>
            <a:ext cx="3110211" cy="2644192"/>
          </a:xfrm>
          <a:prstGeom prst="ellipse">
            <a:avLst/>
          </a:prstGeom>
          <a:solidFill>
            <a:srgbClr val="00FF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FF66CC"/>
              </a:solidFill>
              <a:highlight>
                <a:srgbClr val="FF00FF"/>
              </a:highlight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9518D3-7DBA-4736-9EFF-FEE9A5C74840}"/>
              </a:ext>
            </a:extLst>
          </p:cNvPr>
          <p:cNvSpPr txBox="1"/>
          <p:nvPr/>
        </p:nvSpPr>
        <p:spPr>
          <a:xfrm>
            <a:off x="4179403" y="2429620"/>
            <a:ext cx="314407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Обязанности администрации </a:t>
            </a:r>
          </a:p>
          <a:p>
            <a:pPr algn="ctr"/>
            <a:r>
              <a:rPr lang="ru-RU" sz="2800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и учителей:</a:t>
            </a:r>
            <a:endParaRPr lang="ru-RU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: скругленные углы 3">
            <a:extLst>
              <a:ext uri="{FF2B5EF4-FFF2-40B4-BE49-F238E27FC236}">
                <a16:creationId xmlns:a16="http://schemas.microsoft.com/office/drawing/2014/main" id="{14D6D439-6DE7-4A19-B247-789AB34B2A74}"/>
              </a:ext>
            </a:extLst>
          </p:cNvPr>
          <p:cNvSpPr/>
          <p:nvPr/>
        </p:nvSpPr>
        <p:spPr>
          <a:xfrm>
            <a:off x="338666" y="161205"/>
            <a:ext cx="4267200" cy="1472862"/>
          </a:xfrm>
          <a:prstGeom prst="roundRect">
            <a:avLst/>
          </a:prstGeom>
          <a:solidFill>
            <a:srgbClr val="FF99FF"/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b="1" dirty="0">
                <a:solidFill>
                  <a:srgbClr val="22222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освоение учащимися учебной программы с применением технологий дистанционного обучения;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: скругленные углы 4">
            <a:extLst>
              <a:ext uri="{FF2B5EF4-FFF2-40B4-BE49-F238E27FC236}">
                <a16:creationId xmlns:a16="http://schemas.microsoft.com/office/drawing/2014/main" id="{84722381-73C0-4D51-8230-7F147625EEE0}"/>
              </a:ext>
            </a:extLst>
          </p:cNvPr>
          <p:cNvSpPr/>
          <p:nvPr/>
        </p:nvSpPr>
        <p:spPr>
          <a:xfrm>
            <a:off x="6520438" y="231659"/>
            <a:ext cx="5520266" cy="1472862"/>
          </a:xfrm>
          <a:prstGeom prst="roundRect">
            <a:avLst/>
          </a:prstGeom>
          <a:solidFill>
            <a:srgbClr val="FF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dirty="0"/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мониторинг возможностей учащихся на обучение в дистанционной форме для создания необходимых условий (особенно детей из малообеспеченных семей);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dirty="0"/>
            </a:br>
            <a:endParaRPr lang="ru-RU" dirty="0"/>
          </a:p>
        </p:txBody>
      </p:sp>
      <p:sp>
        <p:nvSpPr>
          <p:cNvPr id="6" name="Прямоугольник: скругленные углы 5">
            <a:extLst>
              <a:ext uri="{FF2B5EF4-FFF2-40B4-BE49-F238E27FC236}">
                <a16:creationId xmlns:a16="http://schemas.microsoft.com/office/drawing/2014/main" id="{187D41A5-2504-4F7F-A3BE-AC8B833434E7}"/>
              </a:ext>
            </a:extLst>
          </p:cNvPr>
          <p:cNvSpPr/>
          <p:nvPr/>
        </p:nvSpPr>
        <p:spPr>
          <a:xfrm>
            <a:off x="7865531" y="2189581"/>
            <a:ext cx="4174066" cy="2077198"/>
          </a:xfrm>
          <a:prstGeom prst="roundRect">
            <a:avLst/>
          </a:prstGeom>
          <a:solidFill>
            <a:srgbClr val="66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совместную работу с местными органами власти и спонсорами для обеспечения детей из малообеспеченных семей телевизорами или мобильными телефонами для дистанционного обучения;</a:t>
            </a:r>
            <a:endParaRPr lang="ru-RU" dirty="0"/>
          </a:p>
        </p:txBody>
      </p:sp>
      <p:sp>
        <p:nvSpPr>
          <p:cNvPr id="7" name="Прямоугольник: скругленные углы 6">
            <a:extLst>
              <a:ext uri="{FF2B5EF4-FFF2-40B4-BE49-F238E27FC236}">
                <a16:creationId xmlns:a16="http://schemas.microsoft.com/office/drawing/2014/main" id="{824E861C-3FDA-41C0-B619-F1C500E2D98C}"/>
              </a:ext>
            </a:extLst>
          </p:cNvPr>
          <p:cNvSpPr/>
          <p:nvPr/>
        </p:nvSpPr>
        <p:spPr>
          <a:xfrm>
            <a:off x="7848605" y="4586580"/>
            <a:ext cx="4174065" cy="1784064"/>
          </a:xfrm>
          <a:prstGeom prst="roundRect">
            <a:avLst/>
          </a:prstGeom>
          <a:solidFill>
            <a:srgbClr val="FF66CC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реализацию государственного образовательного стандарта через имеющиеся образовательные платформы и осуществление обратной связи;</a:t>
            </a:r>
            <a:br>
              <a:rPr lang="ru-RU" dirty="0"/>
            </a:br>
            <a:endParaRPr lang="ru-RU" dirty="0"/>
          </a:p>
        </p:txBody>
      </p:sp>
      <p:sp>
        <p:nvSpPr>
          <p:cNvPr id="8" name="Прямоугольник: скругленные углы 7">
            <a:extLst>
              <a:ext uri="{FF2B5EF4-FFF2-40B4-BE49-F238E27FC236}">
                <a16:creationId xmlns:a16="http://schemas.microsoft.com/office/drawing/2014/main" id="{425BDEB8-939C-45BF-923F-D42C8FD5C4B3}"/>
              </a:ext>
            </a:extLst>
          </p:cNvPr>
          <p:cNvSpPr/>
          <p:nvPr/>
        </p:nvSpPr>
        <p:spPr>
          <a:xfrm>
            <a:off x="4012464" y="5267853"/>
            <a:ext cx="3110211" cy="1139688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вебинары для учителей;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: скругленные углы 8">
            <a:extLst>
              <a:ext uri="{FF2B5EF4-FFF2-40B4-BE49-F238E27FC236}">
                <a16:creationId xmlns:a16="http://schemas.microsoft.com/office/drawing/2014/main" id="{E6233A6A-FB83-4D27-A07C-4DF22A300F1B}"/>
              </a:ext>
            </a:extLst>
          </p:cNvPr>
          <p:cNvSpPr/>
          <p:nvPr/>
        </p:nvSpPr>
        <p:spPr>
          <a:xfrm>
            <a:off x="338666" y="5131968"/>
            <a:ext cx="2721113" cy="1272831"/>
          </a:xfrm>
          <a:prstGeom prst="roundRect">
            <a:avLst/>
          </a:prstGeom>
          <a:solidFill>
            <a:srgbClr val="00FF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обеспечить просмотр видеоуроков и других обучающих видеоматериалов;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Прямоугольник: скругленные углы 9">
            <a:extLst>
              <a:ext uri="{FF2B5EF4-FFF2-40B4-BE49-F238E27FC236}">
                <a16:creationId xmlns:a16="http://schemas.microsoft.com/office/drawing/2014/main" id="{F7F286A0-1A52-4C8A-8FE9-B70586FC1925}"/>
              </a:ext>
            </a:extLst>
          </p:cNvPr>
          <p:cNvSpPr/>
          <p:nvPr/>
        </p:nvSpPr>
        <p:spPr>
          <a:xfrm>
            <a:off x="0" y="3379779"/>
            <a:ext cx="3691469" cy="1474305"/>
          </a:xfrm>
          <a:prstGeom prst="roundRect">
            <a:avLst/>
          </a:prstGeom>
          <a:solidFill>
            <a:srgbClr val="FFCC66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проводить постоянную разъяснительную работу с родителями по организации дистанционного обучения в домашних условиях;</a:t>
            </a:r>
            <a:b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Прямоугольник: скругленные углы 10">
            <a:extLst>
              <a:ext uri="{FF2B5EF4-FFF2-40B4-BE49-F238E27FC236}">
                <a16:creationId xmlns:a16="http://schemas.microsoft.com/office/drawing/2014/main" id="{981186B9-6B11-43B7-8A48-72FA0E6499F8}"/>
              </a:ext>
            </a:extLst>
          </p:cNvPr>
          <p:cNvSpPr/>
          <p:nvPr/>
        </p:nvSpPr>
        <p:spPr>
          <a:xfrm>
            <a:off x="219948" y="2257758"/>
            <a:ext cx="3432313" cy="930530"/>
          </a:xfrm>
          <a:prstGeom prst="roundRect">
            <a:avLst/>
          </a:prstGeom>
          <a:solidFill>
            <a:srgbClr val="3399FF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организовать службы психологической поддержки, "горячей линии".</a:t>
            </a:r>
            <a:br>
              <a:rPr lang="ru-RU" dirty="0"/>
            </a:br>
            <a:r>
              <a:rPr lang="ru-RU" dirty="0">
                <a:hlinkClick r:id="rId2"/>
              </a:rPr>
              <a:t>.</a:t>
            </a:r>
            <a:endParaRPr lang="ru-RU" dirty="0"/>
          </a:p>
        </p:txBody>
      </p:sp>
      <p:sp>
        <p:nvSpPr>
          <p:cNvPr id="12" name="Стрелка: изогнутая вправо 11">
            <a:extLst>
              <a:ext uri="{FF2B5EF4-FFF2-40B4-BE49-F238E27FC236}">
                <a16:creationId xmlns:a16="http://schemas.microsoft.com/office/drawing/2014/main" id="{E78C5914-B660-4DEB-AF82-26B8145C3F1E}"/>
              </a:ext>
            </a:extLst>
          </p:cNvPr>
          <p:cNvSpPr/>
          <p:nvPr/>
        </p:nvSpPr>
        <p:spPr>
          <a:xfrm>
            <a:off x="7304520" y="1748346"/>
            <a:ext cx="579974" cy="1270716"/>
          </a:xfrm>
          <a:prstGeom prst="curved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>
              <a:ln w="22225">
                <a:solidFill>
                  <a:schemeClr val="accent2"/>
                </a:solidFill>
                <a:prstDash val="solid"/>
              </a:ln>
              <a:solidFill>
                <a:srgbClr val="00FF00"/>
              </a:solidFill>
              <a:highlight>
                <a:srgbClr val="66FFFF"/>
              </a:highlight>
            </a:endParaRPr>
          </a:p>
        </p:txBody>
      </p:sp>
      <p:sp>
        <p:nvSpPr>
          <p:cNvPr id="13" name="Стрелка: изогнутая вправо 12">
            <a:extLst>
              <a:ext uri="{FF2B5EF4-FFF2-40B4-BE49-F238E27FC236}">
                <a16:creationId xmlns:a16="http://schemas.microsoft.com/office/drawing/2014/main" id="{71E65160-269B-45C4-8388-5F1AECA4BDFD}"/>
              </a:ext>
            </a:extLst>
          </p:cNvPr>
          <p:cNvSpPr/>
          <p:nvPr/>
        </p:nvSpPr>
        <p:spPr>
          <a:xfrm>
            <a:off x="6930887" y="3814615"/>
            <a:ext cx="917718" cy="1567518"/>
          </a:xfrm>
          <a:prstGeom prst="curvedRigh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4" name="Стрелка: изогнутая вверх 13">
            <a:extLst>
              <a:ext uri="{FF2B5EF4-FFF2-40B4-BE49-F238E27FC236}">
                <a16:creationId xmlns:a16="http://schemas.microsoft.com/office/drawing/2014/main" id="{C3DA4B08-4F70-4EBC-97AC-44B44F1A4D21}"/>
              </a:ext>
            </a:extLst>
          </p:cNvPr>
          <p:cNvSpPr/>
          <p:nvPr/>
        </p:nvSpPr>
        <p:spPr>
          <a:xfrm rot="20722505" flipV="1">
            <a:off x="4447303" y="241427"/>
            <a:ext cx="2150490" cy="980032"/>
          </a:xfrm>
          <a:prstGeom prst="curvedUpArrow">
            <a:avLst/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5" name="Стрелка: изогнутая влево 14">
            <a:extLst>
              <a:ext uri="{FF2B5EF4-FFF2-40B4-BE49-F238E27FC236}">
                <a16:creationId xmlns:a16="http://schemas.microsoft.com/office/drawing/2014/main" id="{F4BD16CE-BEC9-4DDD-A32D-81E9A869BDBD}"/>
              </a:ext>
            </a:extLst>
          </p:cNvPr>
          <p:cNvSpPr/>
          <p:nvPr/>
        </p:nvSpPr>
        <p:spPr>
          <a:xfrm rot="7653030">
            <a:off x="3913827" y="1482557"/>
            <a:ext cx="589724" cy="1169081"/>
          </a:xfrm>
          <a:prstGeom prst="curvedLeftArrow">
            <a:avLst>
              <a:gd name="adj1" fmla="val 25000"/>
              <a:gd name="adj2" fmla="val 58612"/>
              <a:gd name="adj3" fmla="val 32144"/>
            </a:avLst>
          </a:prstGeom>
          <a:solidFill>
            <a:srgbClr val="FF0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6" name="Стрелка: изогнутая влево 15">
            <a:extLst>
              <a:ext uri="{FF2B5EF4-FFF2-40B4-BE49-F238E27FC236}">
                <a16:creationId xmlns:a16="http://schemas.microsoft.com/office/drawing/2014/main" id="{7FB09C65-BA18-4E27-8E53-CF9485CF3DF9}"/>
              </a:ext>
            </a:extLst>
          </p:cNvPr>
          <p:cNvSpPr/>
          <p:nvPr/>
        </p:nvSpPr>
        <p:spPr>
          <a:xfrm rot="3489763">
            <a:off x="7322334" y="5919448"/>
            <a:ext cx="461831" cy="942383"/>
          </a:xfrm>
          <a:prstGeom prst="curved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7" name="Стрелка: изогнутая влево 16">
            <a:extLst>
              <a:ext uri="{FF2B5EF4-FFF2-40B4-BE49-F238E27FC236}">
                <a16:creationId xmlns:a16="http://schemas.microsoft.com/office/drawing/2014/main" id="{BE81B578-1909-4F61-B5B6-2B9CE6D46BDF}"/>
              </a:ext>
            </a:extLst>
          </p:cNvPr>
          <p:cNvSpPr/>
          <p:nvPr/>
        </p:nvSpPr>
        <p:spPr>
          <a:xfrm rot="5123426">
            <a:off x="3312210" y="5784733"/>
            <a:ext cx="461831" cy="942383"/>
          </a:xfrm>
          <a:prstGeom prst="curvedLeftArrow">
            <a:avLst/>
          </a:prstGeom>
          <a:solidFill>
            <a:srgbClr val="FF000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8" name="Стрелка: изогнутая вверх 17">
            <a:extLst>
              <a:ext uri="{FF2B5EF4-FFF2-40B4-BE49-F238E27FC236}">
                <a16:creationId xmlns:a16="http://schemas.microsoft.com/office/drawing/2014/main" id="{F73B7D79-9F17-4CD6-8BC8-AB88EE413A41}"/>
              </a:ext>
            </a:extLst>
          </p:cNvPr>
          <p:cNvSpPr/>
          <p:nvPr/>
        </p:nvSpPr>
        <p:spPr>
          <a:xfrm rot="18601130">
            <a:off x="2922450" y="4472930"/>
            <a:ext cx="1536744" cy="681425"/>
          </a:xfrm>
          <a:prstGeom prst="curvedUpArrow">
            <a:avLst/>
          </a:prstGeom>
          <a:solidFill>
            <a:srgbClr val="FF0000"/>
          </a:solidFill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9" name="Стрелка: изогнутая вверх 18">
            <a:extLst>
              <a:ext uri="{FF2B5EF4-FFF2-40B4-BE49-F238E27FC236}">
                <a16:creationId xmlns:a16="http://schemas.microsoft.com/office/drawing/2014/main" id="{2F552F24-F5B0-4550-8346-79A1DEC75E76}"/>
              </a:ext>
            </a:extLst>
          </p:cNvPr>
          <p:cNvSpPr/>
          <p:nvPr/>
        </p:nvSpPr>
        <p:spPr>
          <a:xfrm rot="16932762">
            <a:off x="3431843" y="2656441"/>
            <a:ext cx="1042405" cy="531893"/>
          </a:xfrm>
          <a:prstGeom prst="curvedUpArrow">
            <a:avLst/>
          </a:prstGeom>
          <a:solidFill>
            <a:srgbClr val="FF0000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67498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31B2305-977D-4B77-B265-93FFC9406313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488" b="16403"/>
          <a:stretch/>
        </p:blipFill>
        <p:spPr bwMode="auto">
          <a:xfrm>
            <a:off x="4041913" y="4512365"/>
            <a:ext cx="4094922" cy="23456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476ED9D-63DF-4C03-AE64-8ABE0233955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222" t="14209" r="5222" b="16756"/>
          <a:stretch/>
        </p:blipFill>
        <p:spPr bwMode="auto">
          <a:xfrm>
            <a:off x="3801138" y="0"/>
            <a:ext cx="4322445" cy="45123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22F5BBDF-AD01-4653-983D-1E9CCD41D5B7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19" b="17021"/>
          <a:stretch/>
        </p:blipFill>
        <p:spPr bwMode="auto">
          <a:xfrm>
            <a:off x="8123582" y="0"/>
            <a:ext cx="4015406" cy="4750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9B1922EB-5555-43A4-99EE-AD9990C17C7E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67" b="16754"/>
          <a:stretch/>
        </p:blipFill>
        <p:spPr bwMode="auto">
          <a:xfrm>
            <a:off x="0" y="0"/>
            <a:ext cx="4055165" cy="4750904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7E5877A7-296F-4C75-B514-E660DD467EC4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104" b="53875"/>
          <a:stretch/>
        </p:blipFill>
        <p:spPr bwMode="auto">
          <a:xfrm>
            <a:off x="8136836" y="4750904"/>
            <a:ext cx="4055164" cy="2107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ED95541-508C-43CA-AACC-9F57782DE2EE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9" b="52339"/>
          <a:stretch/>
        </p:blipFill>
        <p:spPr bwMode="auto">
          <a:xfrm>
            <a:off x="-26504" y="4750904"/>
            <a:ext cx="4081669" cy="210709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96915198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14A9931F-5905-4D3F-BFC7-3BF566F23ECA}"/>
              </a:ext>
            </a:extLst>
          </p:cNvPr>
          <p:cNvPicPr/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41" t="10299" r="14126" b="33324"/>
          <a:stretch/>
        </p:blipFill>
        <p:spPr bwMode="auto">
          <a:xfrm>
            <a:off x="152399" y="152400"/>
            <a:ext cx="5115339" cy="314076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81464EB9-B743-4707-BE04-4E75E35BC28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6494" y="152400"/>
            <a:ext cx="2938236" cy="3140766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008EDEEF-2B4A-4FC9-94E8-B618248CC99E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41" t="19807" r="7815" b="16658"/>
          <a:stretch/>
        </p:blipFill>
        <p:spPr bwMode="auto">
          <a:xfrm>
            <a:off x="8526121" y="142435"/>
            <a:ext cx="3131112" cy="314076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4C1EF92-6C52-4B76-8EA4-9A591E38ABD9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60" b="15460"/>
          <a:stretch/>
        </p:blipFill>
        <p:spPr bwMode="auto">
          <a:xfrm>
            <a:off x="0" y="3293164"/>
            <a:ext cx="3021667" cy="3564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0CD18105-996C-4D82-A102-1F6189FACCE9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31" b="16686"/>
          <a:stretch/>
        </p:blipFill>
        <p:spPr bwMode="auto">
          <a:xfrm>
            <a:off x="5967891" y="3283201"/>
            <a:ext cx="3099627" cy="3564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B2A9B24-974F-41C6-AF2E-F5ACF00FE826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468" b="16557"/>
          <a:stretch/>
        </p:blipFill>
        <p:spPr bwMode="auto">
          <a:xfrm>
            <a:off x="9060889" y="3273239"/>
            <a:ext cx="3131111" cy="356483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22DB4D0A-6AD0-4AD2-BEC8-3544F60D2AF3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25" r="20310" b="21109"/>
          <a:stretch/>
        </p:blipFill>
        <p:spPr bwMode="auto">
          <a:xfrm>
            <a:off x="3026079" y="3273238"/>
            <a:ext cx="2937817" cy="356483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5876335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DA34C2EA-8B82-4F42-A175-039817A6DF24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0" t="18600" r="6520" b="7853"/>
          <a:stretch/>
        </p:blipFill>
        <p:spPr bwMode="auto">
          <a:xfrm>
            <a:off x="-1" y="-1"/>
            <a:ext cx="4996070" cy="401540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1C9AD3D-DBCC-4D8B-9B3D-25157A87AC0E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696"/>
          <a:stretch/>
        </p:blipFill>
        <p:spPr bwMode="auto">
          <a:xfrm>
            <a:off x="4996069" y="-2"/>
            <a:ext cx="2683566" cy="4015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42936179-828C-4077-AEB4-FE454098D66D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5" t="4703" r="1711" b="20681"/>
          <a:stretch/>
        </p:blipFill>
        <p:spPr bwMode="auto">
          <a:xfrm>
            <a:off x="7679635" y="-1"/>
            <a:ext cx="4512365" cy="401540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F90B6DC-BF49-4F77-A7A4-F956D9CE3FA7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84" b="11049"/>
          <a:stretch/>
        </p:blipFill>
        <p:spPr bwMode="auto">
          <a:xfrm>
            <a:off x="0" y="4015407"/>
            <a:ext cx="2524539" cy="2842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D07FC999-271F-4B17-A191-28A2AF1530F2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7" t="15179" r="3154" b="4433"/>
          <a:stretch/>
        </p:blipFill>
        <p:spPr bwMode="auto">
          <a:xfrm>
            <a:off x="2524539" y="4015407"/>
            <a:ext cx="4253948" cy="284259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14DE65E4-6263-4E6A-A7EC-583B970B5422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857" b="16250"/>
          <a:stretch/>
        </p:blipFill>
        <p:spPr bwMode="auto">
          <a:xfrm>
            <a:off x="6778487" y="4015407"/>
            <a:ext cx="2471530" cy="282194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A10A4ECF-609E-473E-AB3A-23127E6B1502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766" b="15664"/>
          <a:stretch/>
        </p:blipFill>
        <p:spPr bwMode="auto">
          <a:xfrm>
            <a:off x="9269467" y="4015406"/>
            <a:ext cx="2240046" cy="282193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17084152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Установка Гугл Мит">
            <a:extLst>
              <a:ext uri="{FF2B5EF4-FFF2-40B4-BE49-F238E27FC236}">
                <a16:creationId xmlns:a16="http://schemas.microsoft.com/office/drawing/2014/main" id="{C684FB3D-BD2E-4419-B9DB-117459C2173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69" t="1930" r="22105"/>
          <a:stretch/>
        </p:blipFill>
        <p:spPr bwMode="auto">
          <a:xfrm>
            <a:off x="0" y="0"/>
            <a:ext cx="3021496" cy="4975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Подключение Гугл Мит к подключается к Gmail почте">
            <a:extLst>
              <a:ext uri="{FF2B5EF4-FFF2-40B4-BE49-F238E27FC236}">
                <a16:creationId xmlns:a16="http://schemas.microsoft.com/office/drawing/2014/main" id="{BC783D3B-BF15-4109-AF52-B8CCCFCD857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327"/>
          <a:stretch/>
        </p:blipFill>
        <p:spPr bwMode="auto">
          <a:xfrm>
            <a:off x="3021496" y="0"/>
            <a:ext cx="4075043" cy="4144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3C9B9C8C-BAD8-49F8-90E1-CA326438072B}"/>
              </a:ext>
            </a:extLst>
          </p:cNvPr>
          <p:cNvSpPr/>
          <p:nvPr/>
        </p:nvSpPr>
        <p:spPr>
          <a:xfrm>
            <a:off x="7308572" y="0"/>
            <a:ext cx="4883427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разделе «Как использовать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Google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Meet</a:t>
            </a: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для работы»: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переключение камеры с фронтальной на обычную;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субтитры;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 экрана;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включение/выключение микрофона;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список участников;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ru-RU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чат;</a:t>
            </a:r>
            <a:endParaRPr lang="ru-RU" sz="2800" b="0" i="0" dirty="0">
              <a:solidFill>
                <a:srgbClr val="00000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2" name="Picture 6" descr="Как присоединиться к чужой встрече">
            <a:extLst>
              <a:ext uri="{FF2B5EF4-FFF2-40B4-BE49-F238E27FC236}">
                <a16:creationId xmlns:a16="http://schemas.microsoft.com/office/drawing/2014/main" id="{DC7BEAD0-FE35-44C4-AD81-D7D3659A89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96" y="4144600"/>
            <a:ext cx="4288098" cy="2713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Подтверждение">
            <a:extLst>
              <a:ext uri="{FF2B5EF4-FFF2-40B4-BE49-F238E27FC236}">
                <a16:creationId xmlns:a16="http://schemas.microsoft.com/office/drawing/2014/main" id="{9E554117-8ADE-402A-BD92-7A9BF40EE30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19" t="9752" r="5010" b="16708"/>
          <a:stretch/>
        </p:blipFill>
        <p:spPr bwMode="auto">
          <a:xfrm>
            <a:off x="6950919" y="5188226"/>
            <a:ext cx="5241080" cy="1669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6543189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7E49EAF1-5D9A-4866-9B06-C830D754FA9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42" t="12388" r="9422" b="10313"/>
          <a:stretch/>
        </p:blipFill>
        <p:spPr bwMode="auto">
          <a:xfrm>
            <a:off x="-2" y="0"/>
            <a:ext cx="388965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5D8C780E-4175-4238-9499-33A39DD108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25414" y="0"/>
            <a:ext cx="4161182" cy="3120886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65FA5E8-52E1-4A78-BC2D-B3924ABC08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25414" y="2365513"/>
            <a:ext cx="4439060" cy="4492487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8F66B4F3-CE14-4322-A298-EA2F611C8A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774" y="0"/>
            <a:ext cx="38896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012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25E4797B-426B-46A3-9B6A-701461E11C6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" b="8826"/>
          <a:stretch/>
        </p:blipFill>
        <p:spPr bwMode="auto">
          <a:xfrm>
            <a:off x="0" y="0"/>
            <a:ext cx="3796747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A16B570-964F-4514-9FAF-7564A5F7F33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917"/>
          <a:stretch/>
        </p:blipFill>
        <p:spPr bwMode="auto">
          <a:xfrm>
            <a:off x="3796747" y="0"/>
            <a:ext cx="4114801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BA4788C4-CD1E-4A03-AFEC-CBEAB65E904C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75" b="11502"/>
          <a:stretch/>
        </p:blipFill>
        <p:spPr bwMode="auto">
          <a:xfrm>
            <a:off x="7911548" y="0"/>
            <a:ext cx="4280452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62710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1C198A1-CBE5-4B71-960C-E01B2194BF0E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17" t="10901" r="10589" b="7935"/>
          <a:stretch/>
        </p:blipFill>
        <p:spPr bwMode="auto">
          <a:xfrm>
            <a:off x="3896138" y="0"/>
            <a:ext cx="4035288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51F283D-9131-4BBD-A761-DA64614031A7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1" b="8133"/>
          <a:stretch/>
        </p:blipFill>
        <p:spPr bwMode="auto">
          <a:xfrm>
            <a:off x="7931426" y="0"/>
            <a:ext cx="4260574" cy="68580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7FE60B26-5653-4C4D-874D-C7A79F4CB0C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0"/>
            <a:ext cx="3867551" cy="3915895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F8E8FD13-941A-4FE9-9DDA-52DB00C3FC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043"/>
          <a:stretch/>
        </p:blipFill>
        <p:spPr>
          <a:xfrm>
            <a:off x="-1" y="3915895"/>
            <a:ext cx="3867551" cy="291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278721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8DE54665-CB46-4630-B0E0-42D48F01168A}"/>
              </a:ext>
            </a:extLst>
          </p:cNvPr>
          <p:cNvSpPr/>
          <p:nvPr/>
        </p:nvSpPr>
        <p:spPr>
          <a:xfrm>
            <a:off x="324465" y="0"/>
            <a:ext cx="11562735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y-KG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были проведены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</a:t>
            </a:r>
            <a:r>
              <a:rPr lang="ky-KG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офлайн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-совещание на платформе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ky-KG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темы: </a:t>
            </a:r>
            <a:endParaRPr lang="ru-RU" sz="3600" b="1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1A6A4761-7928-47DA-A459-CAD061565B39}"/>
              </a:ext>
            </a:extLst>
          </p:cNvPr>
          <p:cNvSpPr/>
          <p:nvPr/>
        </p:nvSpPr>
        <p:spPr>
          <a:xfrm>
            <a:off x="304800" y="1248675"/>
            <a:ext cx="11887200" cy="51487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ИКТ в школах Кыргызской Республики</a:t>
            </a:r>
            <a:r>
              <a:rPr lang="ky-KG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создание мультимедийного урока.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Дистанционное обучение: организация, поддержка и контроль образовательного процесса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Р</a:t>
            </a:r>
            <a:r>
              <a:rPr lang="ky-KG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екомендации </a:t>
            </a:r>
            <a:r>
              <a:rPr lang="ru-RU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 организации дистанционного обучения в СОШ № 45</a:t>
            </a:r>
            <a:r>
              <a:rPr lang="ky-KG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36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"/>
            </a:pPr>
            <a:r>
              <a:rPr lang="ky-KG" sz="3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Дистанционное обучение – проблемы и пути её реализации...</a:t>
            </a:r>
            <a:endParaRPr lang="ru-RU" sz="36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260808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1D1964E2-95DA-4C40-A60C-1944417E21F8}"/>
              </a:ext>
            </a:extLst>
          </p:cNvPr>
          <p:cNvSpPr/>
          <p:nvPr/>
        </p:nvSpPr>
        <p:spPr>
          <a:xfrm>
            <a:off x="1" y="0"/>
            <a:ext cx="12192000" cy="12486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ky-KG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 также были проведены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онлайн</a:t>
            </a:r>
            <a:r>
              <a:rPr lang="ky-KG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и офлайн </a:t>
            </a:r>
            <a:r>
              <a:rPr lang="ru-RU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-совещание на платформе </a:t>
            </a:r>
            <a:r>
              <a:rPr lang="ru-RU" sz="3600" b="1" dirty="0" err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Zoom</a:t>
            </a:r>
            <a:r>
              <a:rPr lang="ky-KG" sz="36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на темы: </a:t>
            </a:r>
            <a:endParaRPr lang="ru-RU" sz="3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Picture 2" descr="Заманбап мугалим ">
            <a:extLst>
              <a:ext uri="{FF2B5EF4-FFF2-40B4-BE49-F238E27FC236}">
                <a16:creationId xmlns:a16="http://schemas.microsoft.com/office/drawing/2014/main" id="{8E0545F3-6A08-4274-A89C-FD9F8175137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70" t="12366" r="7854" b="4167"/>
          <a:stretch/>
        </p:blipFill>
        <p:spPr bwMode="auto">
          <a:xfrm>
            <a:off x="0" y="1248675"/>
            <a:ext cx="5235967" cy="366737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419260D3-97BE-4A5D-BCB5-26C49E970C9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6" t="3479" r="5056" b="3768"/>
          <a:stretch/>
        </p:blipFill>
        <p:spPr>
          <a:xfrm>
            <a:off x="6096000" y="624337"/>
            <a:ext cx="5828328" cy="4200597"/>
          </a:xfrm>
          <a:prstGeom prst="rect">
            <a:avLst/>
          </a:prstGeom>
          <a:effectLst>
            <a:softEdge rad="317500"/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19157D2-5102-440C-B87B-9409717402F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9000"/>
                    </a14:imgEffect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7139" y="4488617"/>
            <a:ext cx="3977178" cy="2369383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12" name="Рукописный ввод 11">
                <a:extLst>
                  <a:ext uri="{FF2B5EF4-FFF2-40B4-BE49-F238E27FC236}">
                    <a16:creationId xmlns:a16="http://schemas.microsoft.com/office/drawing/2014/main" id="{4F05A648-3B94-443A-9AA9-7D7D000E940D}"/>
                  </a:ext>
                </a:extLst>
              </p14:cNvPr>
              <p14:cNvContentPartPr/>
              <p14:nvPr/>
            </p14:nvContentPartPr>
            <p14:xfrm>
              <a:off x="7432119" y="5898298"/>
              <a:ext cx="360" cy="360"/>
            </p14:xfrm>
          </p:contentPart>
        </mc:Choice>
        <mc:Fallback xmlns="">
          <p:pic>
            <p:nvPicPr>
              <p:cNvPr id="12" name="Рукописный ввод 11">
                <a:extLst>
                  <a:ext uri="{FF2B5EF4-FFF2-40B4-BE49-F238E27FC236}">
                    <a16:creationId xmlns:a16="http://schemas.microsoft.com/office/drawing/2014/main" id="{4F05A648-3B94-443A-9AA9-7D7D000E940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423119" y="58896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" name="Рукописный ввод 12">
                <a:extLst>
                  <a:ext uri="{FF2B5EF4-FFF2-40B4-BE49-F238E27FC236}">
                    <a16:creationId xmlns:a16="http://schemas.microsoft.com/office/drawing/2014/main" id="{8D623FEB-A88D-45A9-9495-1C3054CAFDA0}"/>
                  </a:ext>
                </a:extLst>
              </p14:cNvPr>
              <p14:cNvContentPartPr/>
              <p14:nvPr/>
            </p14:nvContentPartPr>
            <p14:xfrm>
              <a:off x="9143199" y="3007498"/>
              <a:ext cx="360" cy="360"/>
            </p14:xfrm>
          </p:contentPart>
        </mc:Choice>
        <mc:Fallback xmlns="">
          <p:pic>
            <p:nvPicPr>
              <p:cNvPr id="13" name="Рукописный ввод 12">
                <a:extLst>
                  <a:ext uri="{FF2B5EF4-FFF2-40B4-BE49-F238E27FC236}">
                    <a16:creationId xmlns:a16="http://schemas.microsoft.com/office/drawing/2014/main" id="{8D623FEB-A88D-45A9-9495-1C3054CAFDA0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134559" y="29988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76645430-4753-4F3E-8576-2DF72D74282C}"/>
                  </a:ext>
                </a:extLst>
              </p14:cNvPr>
              <p14:cNvContentPartPr/>
              <p14:nvPr/>
            </p14:nvContentPartPr>
            <p14:xfrm>
              <a:off x="9261279" y="2535898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76645430-4753-4F3E-8576-2DF72D74282C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252639" y="25272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41831479-ACA0-44ED-A604-033BDE5D8FFD}"/>
                  </a:ext>
                </a:extLst>
              </p14:cNvPr>
              <p14:cNvContentPartPr/>
              <p14:nvPr/>
            </p14:nvContentPartPr>
            <p14:xfrm>
              <a:off x="7940079" y="2388658"/>
              <a:ext cx="5292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41831479-ACA0-44ED-A604-033BDE5D8FFD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931079" y="2380018"/>
                <a:ext cx="70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67C0EFF3-17A0-4145-8751-DFDA513810D5}"/>
                  </a:ext>
                </a:extLst>
              </p14:cNvPr>
              <p14:cNvContentPartPr/>
              <p14:nvPr/>
            </p14:nvContentPartPr>
            <p14:xfrm>
              <a:off x="6282639" y="1621858"/>
              <a:ext cx="199800" cy="2955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67C0EFF3-17A0-4145-8751-DFDA513810D5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73639" y="1612858"/>
                <a:ext cx="217440" cy="313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9" name="Рукописный ввод 18">
                <a:extLst>
                  <a:ext uri="{FF2B5EF4-FFF2-40B4-BE49-F238E27FC236}">
                    <a16:creationId xmlns:a16="http://schemas.microsoft.com/office/drawing/2014/main" id="{FF39D383-EEB7-465E-9E1A-CC23331D1AD4}"/>
                  </a:ext>
                </a:extLst>
              </p14:cNvPr>
              <p14:cNvContentPartPr/>
              <p14:nvPr/>
            </p14:nvContentPartPr>
            <p14:xfrm>
              <a:off x="7933599" y="2919658"/>
              <a:ext cx="360" cy="360"/>
            </p14:xfrm>
          </p:contentPart>
        </mc:Choice>
        <mc:Fallback xmlns="">
          <p:pic>
            <p:nvPicPr>
              <p:cNvPr id="19" name="Рукописный ввод 18">
                <a:extLst>
                  <a:ext uri="{FF2B5EF4-FFF2-40B4-BE49-F238E27FC236}">
                    <a16:creationId xmlns:a16="http://schemas.microsoft.com/office/drawing/2014/main" id="{FF39D383-EEB7-465E-9E1A-CC23331D1AD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924959" y="29106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Рукописный ввод 22">
                <a:extLst>
                  <a:ext uri="{FF2B5EF4-FFF2-40B4-BE49-F238E27FC236}">
                    <a16:creationId xmlns:a16="http://schemas.microsoft.com/office/drawing/2014/main" id="{684D5B85-0485-4D95-BF46-EB2100BBFBC8}"/>
                  </a:ext>
                </a:extLst>
              </p14:cNvPr>
              <p14:cNvContentPartPr/>
              <p14:nvPr/>
            </p14:nvContentPartPr>
            <p14:xfrm>
              <a:off x="7521039" y="2005258"/>
              <a:ext cx="360" cy="360"/>
            </p14:xfrm>
          </p:contentPart>
        </mc:Choice>
        <mc:Fallback xmlns="">
          <p:pic>
            <p:nvPicPr>
              <p:cNvPr id="23" name="Рукописный ввод 22">
                <a:extLst>
                  <a:ext uri="{FF2B5EF4-FFF2-40B4-BE49-F238E27FC236}">
                    <a16:creationId xmlns:a16="http://schemas.microsoft.com/office/drawing/2014/main" id="{684D5B85-0485-4D95-BF46-EB2100BBFBC8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512399" y="19966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4" name="Рукописный ввод 23">
                <a:extLst>
                  <a:ext uri="{FF2B5EF4-FFF2-40B4-BE49-F238E27FC236}">
                    <a16:creationId xmlns:a16="http://schemas.microsoft.com/office/drawing/2014/main" id="{5272C37B-F3A6-4E29-9C21-A7E97E1BC87D}"/>
                  </a:ext>
                </a:extLst>
              </p14:cNvPr>
              <p14:cNvContentPartPr/>
              <p14:nvPr/>
            </p14:nvContentPartPr>
            <p14:xfrm>
              <a:off x="6576759" y="1769098"/>
              <a:ext cx="360" cy="360"/>
            </p14:xfrm>
          </p:contentPart>
        </mc:Choice>
        <mc:Fallback xmlns="">
          <p:pic>
            <p:nvPicPr>
              <p:cNvPr id="24" name="Рукописный ввод 23">
                <a:extLst>
                  <a:ext uri="{FF2B5EF4-FFF2-40B4-BE49-F238E27FC236}">
                    <a16:creationId xmlns:a16="http://schemas.microsoft.com/office/drawing/2014/main" id="{5272C37B-F3A6-4E29-9C21-A7E97E1BC8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68119" y="176009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5" name="Рукописный ввод 24">
                <a:extLst>
                  <a:ext uri="{FF2B5EF4-FFF2-40B4-BE49-F238E27FC236}">
                    <a16:creationId xmlns:a16="http://schemas.microsoft.com/office/drawing/2014/main" id="{28648103-929F-4B40-B845-AEA643EA1BE4}"/>
                  </a:ext>
                </a:extLst>
              </p14:cNvPr>
              <p14:cNvContentPartPr/>
              <p14:nvPr/>
            </p14:nvContentPartPr>
            <p14:xfrm>
              <a:off x="6282639" y="1680898"/>
              <a:ext cx="360" cy="360"/>
            </p14:xfrm>
          </p:contentPart>
        </mc:Choice>
        <mc:Fallback xmlns="">
          <p:pic>
            <p:nvPicPr>
              <p:cNvPr id="25" name="Рукописный ввод 24">
                <a:extLst>
                  <a:ext uri="{FF2B5EF4-FFF2-40B4-BE49-F238E27FC236}">
                    <a16:creationId xmlns:a16="http://schemas.microsoft.com/office/drawing/2014/main" id="{28648103-929F-4B40-B845-AEA643EA1BE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273639" y="16722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6" name="Рукописный ввод 25">
                <a:extLst>
                  <a:ext uri="{FF2B5EF4-FFF2-40B4-BE49-F238E27FC236}">
                    <a16:creationId xmlns:a16="http://schemas.microsoft.com/office/drawing/2014/main" id="{B0FFC9FD-6EE8-4E5E-BEBA-3154FDA244DF}"/>
                  </a:ext>
                </a:extLst>
              </p14:cNvPr>
              <p14:cNvContentPartPr/>
              <p14:nvPr/>
            </p14:nvContentPartPr>
            <p14:xfrm>
              <a:off x="3273759" y="2713378"/>
              <a:ext cx="360" cy="360"/>
            </p14:xfrm>
          </p:contentPart>
        </mc:Choice>
        <mc:Fallback xmlns="">
          <p:pic>
            <p:nvPicPr>
              <p:cNvPr id="26" name="Рукописный ввод 25">
                <a:extLst>
                  <a:ext uri="{FF2B5EF4-FFF2-40B4-BE49-F238E27FC236}">
                    <a16:creationId xmlns:a16="http://schemas.microsoft.com/office/drawing/2014/main" id="{B0FFC9FD-6EE8-4E5E-BEBA-3154FDA244D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264759" y="270437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7" name="Рукописный ввод 26">
                <a:extLst>
                  <a:ext uri="{FF2B5EF4-FFF2-40B4-BE49-F238E27FC236}">
                    <a16:creationId xmlns:a16="http://schemas.microsoft.com/office/drawing/2014/main" id="{D22F08EB-3043-412C-8DD0-CE4617443F66}"/>
                  </a:ext>
                </a:extLst>
              </p14:cNvPr>
              <p14:cNvContentPartPr/>
              <p14:nvPr/>
            </p14:nvContentPartPr>
            <p14:xfrm>
              <a:off x="5987079" y="5396818"/>
              <a:ext cx="360" cy="360"/>
            </p14:xfrm>
          </p:contentPart>
        </mc:Choice>
        <mc:Fallback xmlns="">
          <p:pic>
            <p:nvPicPr>
              <p:cNvPr id="27" name="Рукописный ввод 26">
                <a:extLst>
                  <a:ext uri="{FF2B5EF4-FFF2-40B4-BE49-F238E27FC236}">
                    <a16:creationId xmlns:a16="http://schemas.microsoft.com/office/drawing/2014/main" id="{D22F08EB-3043-412C-8DD0-CE4617443F66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978439" y="538781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8" name="Рукописный ввод 27">
                <a:extLst>
                  <a:ext uri="{FF2B5EF4-FFF2-40B4-BE49-F238E27FC236}">
                    <a16:creationId xmlns:a16="http://schemas.microsoft.com/office/drawing/2014/main" id="{365140EA-81B3-4815-B7F5-A34DC65ABD3F}"/>
                  </a:ext>
                </a:extLst>
              </p14:cNvPr>
              <p14:cNvContentPartPr/>
              <p14:nvPr/>
            </p14:nvContentPartPr>
            <p14:xfrm>
              <a:off x="6606999" y="2093458"/>
              <a:ext cx="360" cy="360"/>
            </p14:xfrm>
          </p:contentPart>
        </mc:Choice>
        <mc:Fallback xmlns="">
          <p:pic>
            <p:nvPicPr>
              <p:cNvPr id="28" name="Рукописный ввод 27">
                <a:extLst>
                  <a:ext uri="{FF2B5EF4-FFF2-40B4-BE49-F238E27FC236}">
                    <a16:creationId xmlns:a16="http://schemas.microsoft.com/office/drawing/2014/main" id="{365140EA-81B3-4815-B7F5-A34DC65ABD3F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97999" y="2084458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9" name="Рукописный ввод 28">
                <a:extLst>
                  <a:ext uri="{FF2B5EF4-FFF2-40B4-BE49-F238E27FC236}">
                    <a16:creationId xmlns:a16="http://schemas.microsoft.com/office/drawing/2014/main" id="{D4D48EDB-D43C-4AAC-8210-8B6EE020BE5A}"/>
                  </a:ext>
                </a:extLst>
              </p14:cNvPr>
              <p14:cNvContentPartPr/>
              <p14:nvPr/>
            </p14:nvContentPartPr>
            <p14:xfrm>
              <a:off x="5179239" y="2093458"/>
              <a:ext cx="12240" cy="18720"/>
            </p14:xfrm>
          </p:contentPart>
        </mc:Choice>
        <mc:Fallback xmlns="">
          <p:pic>
            <p:nvPicPr>
              <p:cNvPr id="29" name="Рукописный ввод 28">
                <a:extLst>
                  <a:ext uri="{FF2B5EF4-FFF2-40B4-BE49-F238E27FC236}">
                    <a16:creationId xmlns:a16="http://schemas.microsoft.com/office/drawing/2014/main" id="{D4D48EDB-D43C-4AAC-8210-8B6EE020BE5A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170239" y="2084458"/>
                <a:ext cx="29880" cy="3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30" name="Рукописный ввод 29">
                <a:extLst>
                  <a:ext uri="{FF2B5EF4-FFF2-40B4-BE49-F238E27FC236}">
                    <a16:creationId xmlns:a16="http://schemas.microsoft.com/office/drawing/2014/main" id="{1105F102-58E5-4E1A-B6F2-99452D5797A4}"/>
                  </a:ext>
                </a:extLst>
              </p14:cNvPr>
              <p14:cNvContentPartPr/>
              <p14:nvPr/>
            </p14:nvContentPartPr>
            <p14:xfrm>
              <a:off x="7717176" y="2888712"/>
              <a:ext cx="360" cy="360"/>
            </p14:xfrm>
          </p:contentPart>
        </mc:Choice>
        <mc:Fallback xmlns="">
          <p:pic>
            <p:nvPicPr>
              <p:cNvPr id="30" name="Рукописный ввод 29">
                <a:extLst>
                  <a:ext uri="{FF2B5EF4-FFF2-40B4-BE49-F238E27FC236}">
                    <a16:creationId xmlns:a16="http://schemas.microsoft.com/office/drawing/2014/main" id="{1105F102-58E5-4E1A-B6F2-99452D5797A4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708176" y="287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31" name="Рукописный ввод 30">
                <a:extLst>
                  <a:ext uri="{FF2B5EF4-FFF2-40B4-BE49-F238E27FC236}">
                    <a16:creationId xmlns:a16="http://schemas.microsoft.com/office/drawing/2014/main" id="{18CF730C-1D9A-4EEE-88A3-E380F7D71277}"/>
                  </a:ext>
                </a:extLst>
              </p14:cNvPr>
              <p14:cNvContentPartPr/>
              <p14:nvPr/>
            </p14:nvContentPartPr>
            <p14:xfrm>
              <a:off x="6393096" y="2047392"/>
              <a:ext cx="7920" cy="360"/>
            </p14:xfrm>
          </p:contentPart>
        </mc:Choice>
        <mc:Fallback xmlns="">
          <p:pic>
            <p:nvPicPr>
              <p:cNvPr id="31" name="Рукописный ввод 30">
                <a:extLst>
                  <a:ext uri="{FF2B5EF4-FFF2-40B4-BE49-F238E27FC236}">
                    <a16:creationId xmlns:a16="http://schemas.microsoft.com/office/drawing/2014/main" id="{18CF730C-1D9A-4EEE-88A3-E380F7D7127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384096" y="2038752"/>
                <a:ext cx="2556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32" name="Рукописный ввод 31">
                <a:extLst>
                  <a:ext uri="{FF2B5EF4-FFF2-40B4-BE49-F238E27FC236}">
                    <a16:creationId xmlns:a16="http://schemas.microsoft.com/office/drawing/2014/main" id="{E22DDB5F-DC92-4E37-B82D-BD99D5834F0B}"/>
                  </a:ext>
                </a:extLst>
              </p14:cNvPr>
              <p14:cNvContentPartPr/>
              <p14:nvPr/>
            </p14:nvContentPartPr>
            <p14:xfrm>
              <a:off x="6143976" y="2047392"/>
              <a:ext cx="360" cy="360"/>
            </p14:xfrm>
          </p:contentPart>
        </mc:Choice>
        <mc:Fallback xmlns="">
          <p:pic>
            <p:nvPicPr>
              <p:cNvPr id="32" name="Рукописный ввод 31">
                <a:extLst>
                  <a:ext uri="{FF2B5EF4-FFF2-40B4-BE49-F238E27FC236}">
                    <a16:creationId xmlns:a16="http://schemas.microsoft.com/office/drawing/2014/main" id="{E22DDB5F-DC92-4E37-B82D-BD99D5834F0B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134976" y="203875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33" name="Рукописный ввод 32">
                <a:extLst>
                  <a:ext uri="{FF2B5EF4-FFF2-40B4-BE49-F238E27FC236}">
                    <a16:creationId xmlns:a16="http://schemas.microsoft.com/office/drawing/2014/main" id="{E92866FF-4F56-4E84-9918-9A5C63CEE87D}"/>
                  </a:ext>
                </a:extLst>
              </p14:cNvPr>
              <p14:cNvContentPartPr/>
              <p14:nvPr/>
            </p14:nvContentPartPr>
            <p14:xfrm>
              <a:off x="5705136" y="5175072"/>
              <a:ext cx="360" cy="360"/>
            </p14:xfrm>
          </p:contentPart>
        </mc:Choice>
        <mc:Fallback xmlns="">
          <p:pic>
            <p:nvPicPr>
              <p:cNvPr id="33" name="Рукописный ввод 32">
                <a:extLst>
                  <a:ext uri="{FF2B5EF4-FFF2-40B4-BE49-F238E27FC236}">
                    <a16:creationId xmlns:a16="http://schemas.microsoft.com/office/drawing/2014/main" id="{E92866FF-4F56-4E84-9918-9A5C63CEE87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696136" y="5166432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409938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Рукописный ввод 1">
                <a:extLst>
                  <a:ext uri="{FF2B5EF4-FFF2-40B4-BE49-F238E27FC236}">
                    <a16:creationId xmlns:a16="http://schemas.microsoft.com/office/drawing/2014/main" id="{F313A495-8C42-4618-AF4C-ED7CBDCE25B2}"/>
                  </a:ext>
                </a:extLst>
              </p14:cNvPr>
              <p14:cNvContentPartPr/>
              <p14:nvPr/>
            </p14:nvContentPartPr>
            <p14:xfrm>
              <a:off x="749016" y="1718352"/>
              <a:ext cx="360" cy="360"/>
            </p14:xfrm>
          </p:contentPart>
        </mc:Choice>
        <mc:Fallback xmlns="">
          <p:pic>
            <p:nvPicPr>
              <p:cNvPr id="2" name="Рукописный ввод 1">
                <a:extLst>
                  <a:ext uri="{FF2B5EF4-FFF2-40B4-BE49-F238E27FC236}">
                    <a16:creationId xmlns:a16="http://schemas.microsoft.com/office/drawing/2014/main" id="{F313A495-8C42-4618-AF4C-ED7CBDCE25B2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40376" y="1709712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CBFB6955-46F2-4A72-8387-A8FB61C1E440}"/>
                  </a:ext>
                </a:extLst>
              </p14:cNvPr>
              <p14:cNvContentPartPr/>
              <p14:nvPr/>
            </p14:nvContentPartPr>
            <p14:xfrm>
              <a:off x="1298016" y="548352"/>
              <a:ext cx="360" cy="36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CBFB6955-46F2-4A72-8387-A8FB61C1E440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289016" y="539352"/>
                <a:ext cx="18000" cy="18000"/>
              </a:xfrm>
              <a:prstGeom prst="rect">
                <a:avLst/>
              </a:prstGeom>
            </p:spPr>
          </p:pic>
        </mc:Fallback>
      </mc:AlternateContent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34A355-8CD1-475B-BED0-681D305BB7D4}"/>
              </a:ext>
            </a:extLst>
          </p:cNvPr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16" t="3865" r="11789" b="12495"/>
          <a:stretch/>
        </p:blipFill>
        <p:spPr bwMode="auto">
          <a:xfrm>
            <a:off x="0" y="0"/>
            <a:ext cx="1901952" cy="3566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628FC9F9-64DC-49E3-9339-DA7276CAE99A}"/>
              </a:ext>
            </a:extLst>
          </p:cNvPr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57" t="12487" r="9344" b="12692"/>
          <a:stretch/>
        </p:blipFill>
        <p:spPr bwMode="auto">
          <a:xfrm>
            <a:off x="1901952" y="0"/>
            <a:ext cx="1545480" cy="3562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308D6236-E941-4524-954F-43AFD2F9CEB0}"/>
              </a:ext>
            </a:extLst>
          </p:cNvPr>
          <p:cNvPicPr/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11297" r="11789" b="13088"/>
          <a:stretch/>
        </p:blipFill>
        <p:spPr bwMode="auto">
          <a:xfrm>
            <a:off x="3417278" y="-3240"/>
            <a:ext cx="1545480" cy="356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B85693D6-A3DE-4C6A-BEEC-45B9CBBF3719}"/>
              </a:ext>
            </a:extLst>
          </p:cNvPr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3469" r="11585" b="12295"/>
          <a:stretch/>
        </p:blipFill>
        <p:spPr bwMode="auto">
          <a:xfrm>
            <a:off x="4966335" y="0"/>
            <a:ext cx="1545480" cy="3562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A229D141-A9EB-46FA-A307-A1B9F7F71E20}"/>
              </a:ext>
            </a:extLst>
          </p:cNvPr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9" t="2180" r="11584" b="11800"/>
          <a:stretch/>
        </p:blipFill>
        <p:spPr bwMode="auto">
          <a:xfrm>
            <a:off x="6478084" y="-3240"/>
            <a:ext cx="1545480" cy="35694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3037A02D-7113-4A4D-A88B-AFDAD192F599}"/>
              </a:ext>
            </a:extLst>
          </p:cNvPr>
          <p:cNvPicPr/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1" t="11100" r="11177" b="12989"/>
          <a:stretch/>
        </p:blipFill>
        <p:spPr bwMode="auto">
          <a:xfrm>
            <a:off x="8023564" y="-3240"/>
            <a:ext cx="1833668" cy="356292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4625D248-6B6A-4119-A57D-7E9D20267954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11397" r="11585" b="12988"/>
          <a:stretch/>
        </p:blipFill>
        <p:spPr bwMode="auto">
          <a:xfrm>
            <a:off x="9857232" y="0"/>
            <a:ext cx="1833668" cy="35661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BE5E9529-3BAD-4160-9A51-90483FF55DE2}"/>
              </a:ext>
            </a:extLst>
          </p:cNvPr>
          <p:cNvPicPr/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2" t="11397" r="11585" b="12988"/>
          <a:stretch/>
        </p:blipFill>
        <p:spPr bwMode="auto">
          <a:xfrm>
            <a:off x="-3577" y="3559680"/>
            <a:ext cx="1908386" cy="3297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8BB75C56-31A7-4FEB-A302-9187522A1DDF}"/>
              </a:ext>
            </a:extLst>
          </p:cNvPr>
          <p:cNvPicPr/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08" t="3369" r="10973" b="12989"/>
          <a:stretch/>
        </p:blipFill>
        <p:spPr bwMode="auto">
          <a:xfrm>
            <a:off x="1929193" y="3559680"/>
            <a:ext cx="1545480" cy="3297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9" name="Рисунок 28">
            <a:extLst>
              <a:ext uri="{FF2B5EF4-FFF2-40B4-BE49-F238E27FC236}">
                <a16:creationId xmlns:a16="http://schemas.microsoft.com/office/drawing/2014/main" id="{CEC653D8-AFBA-41BE-955E-4F81F7BE7A93}"/>
              </a:ext>
            </a:extLst>
          </p:cNvPr>
          <p:cNvPicPr/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5" t="10009" r="11177" b="12592"/>
          <a:stretch/>
        </p:blipFill>
        <p:spPr bwMode="auto">
          <a:xfrm>
            <a:off x="3478250" y="3559680"/>
            <a:ext cx="1541903" cy="329796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9057665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1651BC7-D563-4508-86B7-63063D71FE69}"/>
              </a:ext>
            </a:extLst>
          </p:cNvPr>
          <p:cNvSpPr/>
          <p:nvPr/>
        </p:nvSpPr>
        <p:spPr>
          <a:xfrm>
            <a:off x="1670402" y="186628"/>
            <a:ext cx="5549548" cy="742950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ru-RU" altLang="ru-RU" b="1" dirty="0">
                <a:effectLst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дистанционное обучение?</a:t>
            </a:r>
            <a:endParaRPr lang="ru-RU" dirty="0">
              <a:effectLst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78B252B6-CFAC-493A-8213-40FFA64B4879}"/>
              </a:ext>
            </a:extLst>
          </p:cNvPr>
          <p:cNvSpPr/>
          <p:nvPr/>
        </p:nvSpPr>
        <p:spPr>
          <a:xfrm>
            <a:off x="819150" y="1135532"/>
            <a:ext cx="8039100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обучение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</a:t>
            </a:r>
            <a:r>
              <a:rPr lang="ru-RU" altLang="ru-RU" sz="2800" i="1" dirty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самостоятельная форма обучения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при которой взаимодействие учителя и учащихся, учащихся между собой осуществляется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 расстоянии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отражает все присущие учебному процессу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компоненты</a:t>
            </a:r>
            <a:r>
              <a:rPr lang="ru-RU" altLang="ru-RU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(цели, содержание, методы, организационные формы, средства обучения), 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реализуемые специфичными средствами Интернет-технологий или других интерактивных технологий.</a:t>
            </a:r>
          </a:p>
          <a:p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ru-RU" altLang="ru-RU" sz="2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Дистанционное образование</a:t>
            </a:r>
            <a:r>
              <a:rPr lang="ru-RU" altLang="ru-RU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– это образование, реализуемое посредством дистанционного обучения.</a:t>
            </a: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874C193F-1C73-46B3-A6A6-8620CD79AB46}"/>
              </a:ext>
            </a:extLst>
          </p:cNvPr>
          <p:cNvSpPr/>
          <p:nvPr/>
        </p:nvSpPr>
        <p:spPr>
          <a:xfrm>
            <a:off x="87860" y="1424970"/>
            <a:ext cx="731290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0" hangingPunct="0">
              <a:spcBef>
                <a:spcPct val="50000"/>
              </a:spcBef>
            </a:pPr>
            <a:r>
              <a:rPr lang="ru-RU" altLang="ru-RU" sz="9600" dirty="0">
                <a:solidFill>
                  <a:srgbClr val="FF0000"/>
                </a:solidFill>
                <a:latin typeface="Times New Roman" panose="02020603050405020304" pitchFamily="18" charset="0"/>
              </a:rPr>
              <a:t>?</a:t>
            </a:r>
          </a:p>
        </p:txBody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753F659-C169-4CC6-BEBD-D396689D23CD}"/>
              </a:ext>
            </a:extLst>
          </p:cNvPr>
          <p:cNvPicPr/>
          <p:nvPr/>
        </p:nvPicPr>
        <p:blipFill rotWithShape="1">
          <a:blip r:embed="rId2"/>
          <a:srcRect l="34474" t="13105"/>
          <a:stretch/>
        </p:blipFill>
        <p:spPr>
          <a:xfrm>
            <a:off x="8330733" y="3429000"/>
            <a:ext cx="3861267" cy="3321446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2018372655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ADA735CE-82FB-40F4-85CE-7A5F481DBC7A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432" r="10208"/>
          <a:stretch/>
        </p:blipFill>
        <p:spPr bwMode="auto">
          <a:xfrm>
            <a:off x="5468112" y="4297676"/>
            <a:ext cx="5961887" cy="25603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CEAF81C-C9ED-4F18-B89D-8362C56A794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24" t="3245" r="32336"/>
          <a:stretch/>
        </p:blipFill>
        <p:spPr bwMode="auto">
          <a:xfrm rot="5400000">
            <a:off x="6880860" y="-179758"/>
            <a:ext cx="3429001" cy="530352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BA8E6ECF-F675-4337-9840-CB21C31C127E}"/>
              </a:ext>
            </a:extLst>
          </p:cNvPr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17" r="37627"/>
          <a:stretch/>
        </p:blipFill>
        <p:spPr bwMode="auto">
          <a:xfrm rot="5400000">
            <a:off x="758953" y="374902"/>
            <a:ext cx="3785616" cy="5303523"/>
          </a:xfrm>
          <a:prstGeom prst="rect">
            <a:avLst/>
          </a:prstGeom>
          <a:noFill/>
          <a:ln cap="rnd"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id="{D82CB08C-3995-4053-A83F-54CEFA8C63D2}"/>
              </a:ext>
            </a:extLst>
          </p:cNvPr>
          <p:cNvSpPr/>
          <p:nvPr/>
        </p:nvSpPr>
        <p:spPr>
          <a:xfrm>
            <a:off x="-2" y="0"/>
            <a:ext cx="1219200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Администрация школы дают консультации ученикам и учителям по использованию современных, образовательных </a:t>
            </a:r>
            <a:r>
              <a:rPr lang="ru-RU" sz="20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медиапрограмм</a:t>
            </a:r>
            <a:r>
              <a:rPr lang="ru-RU" sz="20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дистанционного обучения</a:t>
            </a:r>
            <a:endParaRPr lang="ru-RU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7" name="Рукописный ввод 6">
                <a:extLst>
                  <a:ext uri="{FF2B5EF4-FFF2-40B4-BE49-F238E27FC236}">
                    <a16:creationId xmlns:a16="http://schemas.microsoft.com/office/drawing/2014/main" id="{282EDE5C-B832-4DC5-BCC6-AE8CF30A5D36}"/>
                  </a:ext>
                </a:extLst>
              </p14:cNvPr>
              <p14:cNvContentPartPr/>
              <p14:nvPr/>
            </p14:nvContentPartPr>
            <p14:xfrm>
              <a:off x="3595100" y="6214363"/>
              <a:ext cx="360" cy="360"/>
            </p14:xfrm>
          </p:contentPart>
        </mc:Choice>
        <mc:Fallback xmlns="">
          <p:pic>
            <p:nvPicPr>
              <p:cNvPr id="7" name="Рукописный ввод 6">
                <a:extLst>
                  <a:ext uri="{FF2B5EF4-FFF2-40B4-BE49-F238E27FC236}">
                    <a16:creationId xmlns:a16="http://schemas.microsoft.com/office/drawing/2014/main" id="{282EDE5C-B832-4DC5-BCC6-AE8CF30A5D36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586100" y="620536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8" name="Рукописный ввод 7">
                <a:extLst>
                  <a:ext uri="{FF2B5EF4-FFF2-40B4-BE49-F238E27FC236}">
                    <a16:creationId xmlns:a16="http://schemas.microsoft.com/office/drawing/2014/main" id="{F335FF62-0F73-4E67-9168-C5490D59D024}"/>
                  </a:ext>
                </a:extLst>
              </p14:cNvPr>
              <p14:cNvContentPartPr/>
              <p14:nvPr/>
            </p14:nvContentPartPr>
            <p14:xfrm>
              <a:off x="3842780" y="3827923"/>
              <a:ext cx="360" cy="360"/>
            </p14:xfrm>
          </p:contentPart>
        </mc:Choice>
        <mc:Fallback xmlns="">
          <p:pic>
            <p:nvPicPr>
              <p:cNvPr id="8" name="Рукописный ввод 7">
                <a:extLst>
                  <a:ext uri="{FF2B5EF4-FFF2-40B4-BE49-F238E27FC236}">
                    <a16:creationId xmlns:a16="http://schemas.microsoft.com/office/drawing/2014/main" id="{F335FF62-0F73-4E67-9168-C5490D59D02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34140" y="38189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Рукописный ввод 8">
                <a:extLst>
                  <a:ext uri="{FF2B5EF4-FFF2-40B4-BE49-F238E27FC236}">
                    <a16:creationId xmlns:a16="http://schemas.microsoft.com/office/drawing/2014/main" id="{83A70DA3-F6F1-4195-A71D-53D948A512B4}"/>
                  </a:ext>
                </a:extLst>
              </p14:cNvPr>
              <p14:cNvContentPartPr/>
              <p14:nvPr/>
            </p14:nvContentPartPr>
            <p14:xfrm>
              <a:off x="3889580" y="3626323"/>
              <a:ext cx="360" cy="360"/>
            </p14:xfrm>
          </p:contentPart>
        </mc:Choice>
        <mc:Fallback xmlns="">
          <p:pic>
            <p:nvPicPr>
              <p:cNvPr id="9" name="Рукописный ввод 8">
                <a:extLst>
                  <a:ext uri="{FF2B5EF4-FFF2-40B4-BE49-F238E27FC236}">
                    <a16:creationId xmlns:a16="http://schemas.microsoft.com/office/drawing/2014/main" id="{83A70DA3-F6F1-4195-A71D-53D948A512B4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3880940" y="361732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Рукописный ввод 9">
                <a:extLst>
                  <a:ext uri="{FF2B5EF4-FFF2-40B4-BE49-F238E27FC236}">
                    <a16:creationId xmlns:a16="http://schemas.microsoft.com/office/drawing/2014/main" id="{1A6DB38C-67BA-468A-9DC2-CFE1531CD19D}"/>
                  </a:ext>
                </a:extLst>
              </p14:cNvPr>
              <p14:cNvContentPartPr/>
              <p14:nvPr/>
            </p14:nvContentPartPr>
            <p14:xfrm>
              <a:off x="4509500" y="1781683"/>
              <a:ext cx="360" cy="360"/>
            </p14:xfrm>
          </p:contentPart>
        </mc:Choice>
        <mc:Fallback xmlns="">
          <p:pic>
            <p:nvPicPr>
              <p:cNvPr id="10" name="Рукописный ввод 9">
                <a:extLst>
                  <a:ext uri="{FF2B5EF4-FFF2-40B4-BE49-F238E27FC236}">
                    <a16:creationId xmlns:a16="http://schemas.microsoft.com/office/drawing/2014/main" id="{1A6DB38C-67BA-468A-9DC2-CFE1531CD19D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500500" y="17730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1" name="Рукописный ввод 10">
                <a:extLst>
                  <a:ext uri="{FF2B5EF4-FFF2-40B4-BE49-F238E27FC236}">
                    <a16:creationId xmlns:a16="http://schemas.microsoft.com/office/drawing/2014/main" id="{4E989887-3151-4F3D-A01F-E8528EB158A9}"/>
                  </a:ext>
                </a:extLst>
              </p14:cNvPr>
              <p14:cNvContentPartPr/>
              <p14:nvPr/>
            </p14:nvContentPartPr>
            <p14:xfrm>
              <a:off x="4974620" y="1068883"/>
              <a:ext cx="360" cy="360"/>
            </p14:xfrm>
          </p:contentPart>
        </mc:Choice>
        <mc:Fallback xmlns="">
          <p:pic>
            <p:nvPicPr>
              <p:cNvPr id="11" name="Рукописный ввод 10">
                <a:extLst>
                  <a:ext uri="{FF2B5EF4-FFF2-40B4-BE49-F238E27FC236}">
                    <a16:creationId xmlns:a16="http://schemas.microsoft.com/office/drawing/2014/main" id="{4E989887-3151-4F3D-A01F-E8528EB158A9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965620" y="105988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4" name="Рукописный ввод 13">
                <a:extLst>
                  <a:ext uri="{FF2B5EF4-FFF2-40B4-BE49-F238E27FC236}">
                    <a16:creationId xmlns:a16="http://schemas.microsoft.com/office/drawing/2014/main" id="{5C504162-D6DC-405D-B53F-FAB3B14AA27C}"/>
                  </a:ext>
                </a:extLst>
              </p14:cNvPr>
              <p14:cNvContentPartPr/>
              <p14:nvPr/>
            </p14:nvContentPartPr>
            <p14:xfrm>
              <a:off x="5005580" y="1627243"/>
              <a:ext cx="15480" cy="15480"/>
            </p14:xfrm>
          </p:contentPart>
        </mc:Choice>
        <mc:Fallback xmlns="">
          <p:pic>
            <p:nvPicPr>
              <p:cNvPr id="14" name="Рукописный ввод 13">
                <a:extLst>
                  <a:ext uri="{FF2B5EF4-FFF2-40B4-BE49-F238E27FC236}">
                    <a16:creationId xmlns:a16="http://schemas.microsoft.com/office/drawing/2014/main" id="{5C504162-D6DC-405D-B53F-FAB3B14AA27C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96940" y="1618243"/>
                <a:ext cx="33120" cy="33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5" name="Рукописный ввод 14">
                <a:extLst>
                  <a:ext uri="{FF2B5EF4-FFF2-40B4-BE49-F238E27FC236}">
                    <a16:creationId xmlns:a16="http://schemas.microsoft.com/office/drawing/2014/main" id="{345B9A9A-0CCD-44E8-B692-CEBB87944DBB}"/>
                  </a:ext>
                </a:extLst>
              </p14:cNvPr>
              <p14:cNvContentPartPr/>
              <p14:nvPr/>
            </p14:nvContentPartPr>
            <p14:xfrm>
              <a:off x="2339780" y="2340043"/>
              <a:ext cx="360" cy="360"/>
            </p14:xfrm>
          </p:contentPart>
        </mc:Choice>
        <mc:Fallback xmlns="">
          <p:pic>
            <p:nvPicPr>
              <p:cNvPr id="15" name="Рукописный ввод 14">
                <a:extLst>
                  <a:ext uri="{FF2B5EF4-FFF2-40B4-BE49-F238E27FC236}">
                    <a16:creationId xmlns:a16="http://schemas.microsoft.com/office/drawing/2014/main" id="{345B9A9A-0CCD-44E8-B692-CEBB87944DBB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1140" y="2331043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8" name="Рукописный ввод 17">
                <a:extLst>
                  <a:ext uri="{FF2B5EF4-FFF2-40B4-BE49-F238E27FC236}">
                    <a16:creationId xmlns:a16="http://schemas.microsoft.com/office/drawing/2014/main" id="{9753C123-3904-4622-9D4D-DFCDB9763D70}"/>
                  </a:ext>
                </a:extLst>
              </p14:cNvPr>
              <p14:cNvContentPartPr/>
              <p14:nvPr/>
            </p14:nvContentPartPr>
            <p14:xfrm>
              <a:off x="2572340" y="1146283"/>
              <a:ext cx="15480" cy="360"/>
            </p14:xfrm>
          </p:contentPart>
        </mc:Choice>
        <mc:Fallback xmlns="">
          <p:pic>
            <p:nvPicPr>
              <p:cNvPr id="18" name="Рукописный ввод 17">
                <a:extLst>
                  <a:ext uri="{FF2B5EF4-FFF2-40B4-BE49-F238E27FC236}">
                    <a16:creationId xmlns:a16="http://schemas.microsoft.com/office/drawing/2014/main" id="{9753C123-3904-4622-9D4D-DFCDB9763D70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563340" y="1137283"/>
                <a:ext cx="33120" cy="18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3683598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C22DD21E-1C23-42DE-819D-F0857A810E02}"/>
              </a:ext>
            </a:extLst>
          </p:cNvPr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033" r="9781" b="7922"/>
          <a:stretch/>
        </p:blipFill>
        <p:spPr bwMode="auto">
          <a:xfrm rot="10800000">
            <a:off x="3803901" y="0"/>
            <a:ext cx="8193025" cy="36499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F98837-BD2B-4B3B-92F1-251A714E0ADD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13632"/>
            <a:ext cx="5285235" cy="2798064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11DDF4D-DBE2-4F3D-8C79-D174DDAFF4D7}"/>
              </a:ext>
            </a:extLst>
          </p:cNvPr>
          <p:cNvSpPr/>
          <p:nvPr/>
        </p:nvSpPr>
        <p:spPr>
          <a:xfrm>
            <a:off x="5793408" y="6205848"/>
            <a:ext cx="6764351" cy="3740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ky-KG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Зам.директора по УВР СОШ № 45   Исабекова Э.Ж.</a:t>
            </a:r>
            <a:endParaRPr lang="ru-RU" sz="1600" b="1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6333663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B080688A-3AA3-47DF-A3D0-9E5B3D35394E}"/>
              </a:ext>
            </a:extLst>
          </p:cNvPr>
          <p:cNvSpPr/>
          <p:nvPr/>
        </p:nvSpPr>
        <p:spPr>
          <a:xfrm>
            <a:off x="0" y="76200"/>
            <a:ext cx="129061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Clr>
                <a:srgbClr val="FFFF00"/>
              </a:buClr>
              <a:buFont typeface="+mj-lt"/>
              <a:buAutoNum type="arabicPeriod"/>
            </a:pPr>
            <a:r>
              <a:rPr lang="ru-RU" sz="48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Цели и задачи ДО. Процесс организации</a:t>
            </a:r>
          </a:p>
        </p:txBody>
      </p:sp>
      <p:sp>
        <p:nvSpPr>
          <p:cNvPr id="3" name="Прямоугольник 2">
            <a:extLst>
              <a:ext uri="{FF2B5EF4-FFF2-40B4-BE49-F238E27FC236}">
                <a16:creationId xmlns:a16="http://schemas.microsoft.com/office/drawing/2014/main" id="{FC4D52C5-BB13-43DB-90EE-ED545F7DD015}"/>
              </a:ext>
            </a:extLst>
          </p:cNvPr>
          <p:cNvSpPr/>
          <p:nvPr/>
        </p:nvSpPr>
        <p:spPr>
          <a:xfrm>
            <a:off x="134815" y="694800"/>
            <a:ext cx="7672754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повышению эффективности образовательной деятельности обучающихся;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повышению эффективности организации образовательного процесса;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повышению эффективности использования учебных помещений;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повышение доступа к качественному дополнительному образованию.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дистанционного обучения дистанционного обучения получение качественного школьного образования в период самоизоляции и прочих вынужденных мер.</a:t>
            </a:r>
            <a:endParaRPr lang="ru-RU" b="1" dirty="0">
              <a:solidFill>
                <a:srgbClr val="0033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Задачи: 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условий для реализации индивидуальной образовательной траектории и персонализации обучения;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качества обучения за счет применения средств современных информационных и коммуникационных технологий;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открытый доступ к различным информационным ресурсам для образовательного процесса в любое удобное время для обучающегося;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создание единой образовательной среды Школы;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учебной деятельности, интенсификация самостоятельной работы обучающихся;</a:t>
            </a:r>
          </a:p>
          <a:p>
            <a:pPr marL="285750" lvl="0" indent="-285750">
              <a:buFont typeface="Wingdings" panose="05000000000000000000" pitchFamily="2" charset="2"/>
              <a:buChar char="ü"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эффективности организации учебного процесса.</a:t>
            </a:r>
          </a:p>
        </p:txBody>
      </p:sp>
      <p:pic>
        <p:nvPicPr>
          <p:cNvPr id="4" name="Picture 93">
            <a:extLst>
              <a:ext uri="{FF2B5EF4-FFF2-40B4-BE49-F238E27FC236}">
                <a16:creationId xmlns:a16="http://schemas.microsoft.com/office/drawing/2014/main" id="{3653E606-9227-427A-AFD2-539D9B8559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6928338" y="1547447"/>
            <a:ext cx="5263662" cy="5188902"/>
          </a:xfrm>
          <a:prstGeom prst="rect">
            <a:avLst/>
          </a:prstGeom>
          <a:effectLst>
            <a:softEdge rad="635000"/>
          </a:effectLst>
        </p:spPr>
      </p:pic>
    </p:spTree>
    <p:extLst>
      <p:ext uri="{BB962C8B-B14F-4D97-AF65-F5344CB8AC3E}">
        <p14:creationId xmlns:p14="http://schemas.microsoft.com/office/powerpoint/2010/main" val="7206037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id="{D9EB310B-BEFB-487B-A2E5-B91B7BE7493B}"/>
              </a:ext>
            </a:extLst>
          </p:cNvPr>
          <p:cNvSpPr/>
          <p:nvPr/>
        </p:nvSpPr>
        <p:spPr>
          <a:xfrm>
            <a:off x="1522234" y="96978"/>
            <a:ext cx="6405536" cy="562923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pPr algn="just"/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дистанционного обучения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>
            <a:extLst>
              <a:ext uri="{FF2B5EF4-FFF2-40B4-BE49-F238E27FC236}">
                <a16:creationId xmlns:a16="http://schemas.microsoft.com/office/drawing/2014/main" id="{43538058-1182-4113-A41D-38A5A8681F35}"/>
              </a:ext>
            </a:extLst>
          </p:cNvPr>
          <p:cNvSpPr/>
          <p:nvPr/>
        </p:nvSpPr>
        <p:spPr>
          <a:xfrm>
            <a:off x="104775" y="562923"/>
            <a:ext cx="11982450" cy="40318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Донести материал урока до всего класса и при этом сохранить его качество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Уплотнить материал урока ( на изучение новой темы в условиях вируса мы обязаны были соблюдать </a:t>
            </a:r>
            <a:r>
              <a:rPr lang="ru-RU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здоровьесберегающие</a:t>
            </a:r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технологии и максимально ограничивать время ребенка за компьютером) </a:t>
            </a:r>
          </a:p>
          <a:p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Научить ребенка практически тотальной самоорганизации. Ведь процесс дистанционного обучения требует ответственности.</a:t>
            </a:r>
          </a:p>
        </p:txBody>
      </p:sp>
      <p:pic>
        <p:nvPicPr>
          <p:cNvPr id="21" name="Picture 22">
            <a:extLst>
              <a:ext uri="{FF2B5EF4-FFF2-40B4-BE49-F238E27FC236}">
                <a16:creationId xmlns:a16="http://schemas.microsoft.com/office/drawing/2014/main" id="{8378D95F-8DC0-41F9-BB41-33121ABC33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 rot="10800001" flipV="1">
            <a:off x="1522234" y="4378568"/>
            <a:ext cx="2409091" cy="2936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991688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2">
            <a:extLst>
              <a:ext uri="{FF2B5EF4-FFF2-40B4-BE49-F238E27FC236}">
                <a16:creationId xmlns:a16="http://schemas.microsoft.com/office/drawing/2014/main" id="{7B72AC6A-6940-4CB3-A61C-28883033E6F9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pSp>
        <p:nvGrpSpPr>
          <p:cNvPr id="4" name="Group 4753">
            <a:extLst>
              <a:ext uri="{FF2B5EF4-FFF2-40B4-BE49-F238E27FC236}">
                <a16:creationId xmlns:a16="http://schemas.microsoft.com/office/drawing/2014/main" id="{8F7696C3-5D93-424D-959F-0539014283E7}"/>
              </a:ext>
            </a:extLst>
          </p:cNvPr>
          <p:cNvGrpSpPr/>
          <p:nvPr/>
        </p:nvGrpSpPr>
        <p:grpSpPr>
          <a:xfrm>
            <a:off x="164611" y="-8159"/>
            <a:ext cx="12122088" cy="6851720"/>
            <a:chOff x="0" y="-4457"/>
            <a:chExt cx="8684845" cy="5048733"/>
          </a:xfrm>
        </p:grpSpPr>
        <p:pic>
          <p:nvPicPr>
            <p:cNvPr id="5" name="Picture 755">
              <a:extLst>
                <a:ext uri="{FF2B5EF4-FFF2-40B4-BE49-F238E27FC236}">
                  <a16:creationId xmlns:a16="http://schemas.microsoft.com/office/drawing/2014/main" id="{97F2151A-088E-44D7-8356-4EA6A83DE707}"/>
                </a:ext>
              </a:extLst>
            </p:cNvPr>
            <p:cNvPicPr/>
            <p:nvPr/>
          </p:nvPicPr>
          <p:blipFill>
            <a:blip r:embed="rId2"/>
            <a:stretch>
              <a:fillRect/>
            </a:stretch>
          </p:blipFill>
          <p:spPr>
            <a:xfrm>
              <a:off x="2378710" y="1510538"/>
              <a:ext cx="4305301" cy="3142488"/>
            </a:xfrm>
            <a:prstGeom prst="rect">
              <a:avLst/>
            </a:prstGeom>
          </p:spPr>
        </p:pic>
        <p:pic>
          <p:nvPicPr>
            <p:cNvPr id="6" name="Picture 757">
              <a:extLst>
                <a:ext uri="{FF2B5EF4-FFF2-40B4-BE49-F238E27FC236}">
                  <a16:creationId xmlns:a16="http://schemas.microsoft.com/office/drawing/2014/main" id="{5949CA29-9A03-4045-BD84-BD99FCAB76C6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2801210" y="308968"/>
              <a:ext cx="3718179" cy="2415184"/>
            </a:xfrm>
            <a:prstGeom prst="rect">
              <a:avLst/>
            </a:prstGeom>
          </p:spPr>
        </p:pic>
        <p:pic>
          <p:nvPicPr>
            <p:cNvPr id="7" name="Picture 761">
              <a:extLst>
                <a:ext uri="{FF2B5EF4-FFF2-40B4-BE49-F238E27FC236}">
                  <a16:creationId xmlns:a16="http://schemas.microsoft.com/office/drawing/2014/main" id="{89232BD2-DD65-49A9-BFAC-1A0D36801CF7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81852" y="0"/>
              <a:ext cx="1914652" cy="1399286"/>
            </a:xfrm>
            <a:prstGeom prst="rect">
              <a:avLst/>
            </a:prstGeom>
          </p:spPr>
        </p:pic>
        <p:sp>
          <p:nvSpPr>
            <p:cNvPr id="9" name="Rectangle 4741">
              <a:extLst>
                <a:ext uri="{FF2B5EF4-FFF2-40B4-BE49-F238E27FC236}">
                  <a16:creationId xmlns:a16="http://schemas.microsoft.com/office/drawing/2014/main" id="{EF069189-07D5-4A2A-A944-60ABE0851E11}"/>
                </a:ext>
              </a:extLst>
            </p:cNvPr>
            <p:cNvSpPr/>
            <p:nvPr/>
          </p:nvSpPr>
          <p:spPr>
            <a:xfrm>
              <a:off x="63771" y="3069399"/>
              <a:ext cx="3221474" cy="88836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Организация доставки 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0" name="Rectangle 763">
              <a:extLst>
                <a:ext uri="{FF2B5EF4-FFF2-40B4-BE49-F238E27FC236}">
                  <a16:creationId xmlns:a16="http://schemas.microsoft.com/office/drawing/2014/main" id="{967B405F-8633-4A8F-A4BA-CA6857C2E4C2}"/>
                </a:ext>
              </a:extLst>
            </p:cNvPr>
            <p:cNvSpPr/>
            <p:nvPr/>
          </p:nvSpPr>
          <p:spPr>
            <a:xfrm>
              <a:off x="134874" y="3328480"/>
              <a:ext cx="2611111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учебного материала </a:t>
              </a:r>
              <a:endParaRPr lang="ru-RU" sz="11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1" name="Rectangle 764">
              <a:extLst>
                <a:ext uri="{FF2B5EF4-FFF2-40B4-BE49-F238E27FC236}">
                  <a16:creationId xmlns:a16="http://schemas.microsoft.com/office/drawing/2014/main" id="{FFBF02CC-3323-4546-85E0-887B36BFC691}"/>
                </a:ext>
              </a:extLst>
            </p:cNvPr>
            <p:cNvSpPr/>
            <p:nvPr/>
          </p:nvSpPr>
          <p:spPr>
            <a:xfrm>
              <a:off x="134874" y="3587559"/>
              <a:ext cx="154159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обучаемым</a:t>
              </a:r>
              <a:r>
                <a:rPr lang="ru-RU" sz="17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" name="Rectangle 765">
              <a:extLst>
                <a:ext uri="{FF2B5EF4-FFF2-40B4-BE49-F238E27FC236}">
                  <a16:creationId xmlns:a16="http://schemas.microsoft.com/office/drawing/2014/main" id="{BC388AF1-CC03-4E9D-94D7-9E407E7F6903}"/>
                </a:ext>
              </a:extLst>
            </p:cNvPr>
            <p:cNvSpPr/>
            <p:nvPr/>
          </p:nvSpPr>
          <p:spPr>
            <a:xfrm>
              <a:off x="1293114" y="3587559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3" name="Rectangle 4738">
              <a:extLst>
                <a:ext uri="{FF2B5EF4-FFF2-40B4-BE49-F238E27FC236}">
                  <a16:creationId xmlns:a16="http://schemas.microsoft.com/office/drawing/2014/main" id="{E1C699E4-1EBE-4A98-B34D-42B982E06A66}"/>
                </a:ext>
              </a:extLst>
            </p:cNvPr>
            <p:cNvSpPr/>
            <p:nvPr/>
          </p:nvSpPr>
          <p:spPr>
            <a:xfrm>
              <a:off x="0" y="1398334"/>
              <a:ext cx="145412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4" name="Rectangle 4739">
              <a:extLst>
                <a:ext uri="{FF2B5EF4-FFF2-40B4-BE49-F238E27FC236}">
                  <a16:creationId xmlns:a16="http://schemas.microsoft.com/office/drawing/2014/main" id="{AA0674AF-F37C-4A70-B7C2-CC32FDD5478E}"/>
                </a:ext>
              </a:extLst>
            </p:cNvPr>
            <p:cNvSpPr/>
            <p:nvPr/>
          </p:nvSpPr>
          <p:spPr>
            <a:xfrm>
              <a:off x="0" y="1470891"/>
              <a:ext cx="5264441" cy="21957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Соответствие старым формам 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b="1" dirty="0">
                  <a:solidFill>
                    <a:srgbClr val="0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обучения</a:t>
              </a:r>
              <a:endPara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15" name="Rectangle 767">
              <a:extLst>
                <a:ext uri="{FF2B5EF4-FFF2-40B4-BE49-F238E27FC236}">
                  <a16:creationId xmlns:a16="http://schemas.microsoft.com/office/drawing/2014/main" id="{47B3D88D-D3CB-4584-96FE-FA59463930C4}"/>
                </a:ext>
              </a:extLst>
            </p:cNvPr>
            <p:cNvSpPr/>
            <p:nvPr/>
          </p:nvSpPr>
          <p:spPr>
            <a:xfrm>
              <a:off x="3985514" y="1398334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6" name="Picture 769">
              <a:extLst>
                <a:ext uri="{FF2B5EF4-FFF2-40B4-BE49-F238E27FC236}">
                  <a16:creationId xmlns:a16="http://schemas.microsoft.com/office/drawing/2014/main" id="{B44F92BE-D2F7-4BC3-BB10-E9A23E556B4F}"/>
                </a:ext>
              </a:extLst>
            </p:cNvPr>
            <p:cNvPicPr/>
            <p:nvPr/>
          </p:nvPicPr>
          <p:blipFill>
            <a:blip r:embed="rId5"/>
            <a:stretch>
              <a:fillRect/>
            </a:stretch>
          </p:blipFill>
          <p:spPr>
            <a:xfrm>
              <a:off x="2504" y="2146490"/>
              <a:ext cx="2530094" cy="851306"/>
            </a:xfrm>
            <a:prstGeom prst="rect">
              <a:avLst/>
            </a:prstGeom>
          </p:spPr>
        </p:pic>
        <p:pic>
          <p:nvPicPr>
            <p:cNvPr id="17" name="Picture 784">
              <a:extLst>
                <a:ext uri="{FF2B5EF4-FFF2-40B4-BE49-F238E27FC236}">
                  <a16:creationId xmlns:a16="http://schemas.microsoft.com/office/drawing/2014/main" id="{C1C76335-27C1-458A-A651-373F388D5594}"/>
                </a:ext>
              </a:extLst>
            </p:cNvPr>
            <p:cNvPicPr/>
            <p:nvPr/>
          </p:nvPicPr>
          <p:blipFill>
            <a:blip r:embed="rId6"/>
            <a:stretch>
              <a:fillRect/>
            </a:stretch>
          </p:blipFill>
          <p:spPr>
            <a:xfrm>
              <a:off x="6007178" y="2919234"/>
              <a:ext cx="2428114" cy="1665605"/>
            </a:xfrm>
            <a:prstGeom prst="rect">
              <a:avLst/>
            </a:prstGeom>
          </p:spPr>
        </p:pic>
        <p:pic>
          <p:nvPicPr>
            <p:cNvPr id="18" name="Picture 790">
              <a:extLst>
                <a:ext uri="{FF2B5EF4-FFF2-40B4-BE49-F238E27FC236}">
                  <a16:creationId xmlns:a16="http://schemas.microsoft.com/office/drawing/2014/main" id="{3AFC667F-A09A-45AA-BC8C-AB555294A055}"/>
                </a:ext>
              </a:extLst>
            </p:cNvPr>
            <p:cNvPicPr/>
            <p:nvPr/>
          </p:nvPicPr>
          <p:blipFill>
            <a:blip r:embed="rId7"/>
            <a:stretch>
              <a:fillRect/>
            </a:stretch>
          </p:blipFill>
          <p:spPr>
            <a:xfrm>
              <a:off x="6405322" y="-4457"/>
              <a:ext cx="2279523" cy="1806829"/>
            </a:xfrm>
            <a:prstGeom prst="rect">
              <a:avLst/>
            </a:prstGeom>
          </p:spPr>
        </p:pic>
        <p:sp>
          <p:nvSpPr>
            <p:cNvPr id="19" name="Rectangle 791">
              <a:extLst>
                <a:ext uri="{FF2B5EF4-FFF2-40B4-BE49-F238E27FC236}">
                  <a16:creationId xmlns:a16="http://schemas.microsoft.com/office/drawing/2014/main" id="{57DE5DB7-46CC-412C-8B34-7E2EEA5D6688}"/>
                </a:ext>
              </a:extLst>
            </p:cNvPr>
            <p:cNvSpPr/>
            <p:nvPr/>
          </p:nvSpPr>
          <p:spPr>
            <a:xfrm>
              <a:off x="2915934" y="2789891"/>
              <a:ext cx="3163827" cy="1093369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ЗАДАЧИ</a:t>
              </a:r>
            </a:p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b="1" dirty="0">
                  <a:solidFill>
                    <a:srgbClr val="C00000"/>
                  </a:solidFill>
                  <a:latin typeface="Times New Roman" panose="02020603050405020304" pitchFamily="18" charset="0"/>
                  <a:ea typeface="Calibri" panose="020F0502020204030204" pitchFamily="34" charset="0"/>
                  <a:cs typeface="Times New Roman" panose="02020603050405020304" pitchFamily="18" charset="0"/>
                </a:rPr>
                <a:t>Определяется целью внедрения, существующей инфраструктурой и оборудованием</a:t>
              </a:r>
              <a:endParaRPr lang="ru-RU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 792">
              <a:extLst>
                <a:ext uri="{FF2B5EF4-FFF2-40B4-BE49-F238E27FC236}">
                  <a16:creationId xmlns:a16="http://schemas.microsoft.com/office/drawing/2014/main" id="{FDF1BDCC-E82A-4C82-97E6-11B51340F2B1}"/>
                </a:ext>
              </a:extLst>
            </p:cNvPr>
            <p:cNvSpPr/>
            <p:nvPr/>
          </p:nvSpPr>
          <p:spPr>
            <a:xfrm>
              <a:off x="2137918" y="4076636"/>
              <a:ext cx="76271" cy="343744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1" name="Rectangle 793">
              <a:extLst>
                <a:ext uri="{FF2B5EF4-FFF2-40B4-BE49-F238E27FC236}">
                  <a16:creationId xmlns:a16="http://schemas.microsoft.com/office/drawing/2014/main" id="{FB18C0DD-64D4-486E-9C9F-95A1B25FCCF6}"/>
                </a:ext>
              </a:extLst>
            </p:cNvPr>
            <p:cNvSpPr/>
            <p:nvPr/>
          </p:nvSpPr>
          <p:spPr>
            <a:xfrm>
              <a:off x="1186942" y="4374198"/>
              <a:ext cx="3759704" cy="67007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2" name="Rectangle 794">
              <a:extLst>
                <a:ext uri="{FF2B5EF4-FFF2-40B4-BE49-F238E27FC236}">
                  <a16:creationId xmlns:a16="http://schemas.microsoft.com/office/drawing/2014/main" id="{176EB94E-D8E0-4555-9E28-BB14018B4F88}"/>
                </a:ext>
              </a:extLst>
            </p:cNvPr>
            <p:cNvSpPr/>
            <p:nvPr/>
          </p:nvSpPr>
          <p:spPr>
            <a:xfrm>
              <a:off x="2527300" y="4374198"/>
              <a:ext cx="4311890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3" name="Rectangle 795">
              <a:extLst>
                <a:ext uri="{FF2B5EF4-FFF2-40B4-BE49-F238E27FC236}">
                  <a16:creationId xmlns:a16="http://schemas.microsoft.com/office/drawing/2014/main" id="{0FC071C5-C355-4720-8DB9-21963720415E}"/>
                </a:ext>
              </a:extLst>
            </p:cNvPr>
            <p:cNvSpPr/>
            <p:nvPr/>
          </p:nvSpPr>
          <p:spPr>
            <a:xfrm>
              <a:off x="1186942" y="4633278"/>
              <a:ext cx="5959608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24" name="Rectangle 796">
              <a:extLst>
                <a:ext uri="{FF2B5EF4-FFF2-40B4-BE49-F238E27FC236}">
                  <a16:creationId xmlns:a16="http://schemas.microsoft.com/office/drawing/2014/main" id="{6CD3EF4C-DE64-4F43-BB75-F001C94E7556}"/>
                </a:ext>
              </a:extLst>
            </p:cNvPr>
            <p:cNvSpPr/>
            <p:nvPr/>
          </p:nvSpPr>
          <p:spPr>
            <a:xfrm>
              <a:off x="5668519" y="4633278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>
                  <a:solidFill>
                    <a:srgbClr val="C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  <p:sp>
        <p:nvSpPr>
          <p:cNvPr id="25" name="Rectangle 37">
            <a:extLst>
              <a:ext uri="{FF2B5EF4-FFF2-40B4-BE49-F238E27FC236}">
                <a16:creationId xmlns:a16="http://schemas.microsoft.com/office/drawing/2014/main" id="{263066B1-E14C-41A8-8067-B54AF88C1B05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949564" y="501134"/>
            <a:ext cx="248786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altLang="ru-RU" sz="1800" b="0" i="0" u="none" strike="noStrike" cap="none" normalizeH="0" baseline="0" dirty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  <a:t> </a:t>
            </a: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26" name="Прямоугольник 25">
            <a:extLst>
              <a:ext uri="{FF2B5EF4-FFF2-40B4-BE49-F238E27FC236}">
                <a16:creationId xmlns:a16="http://schemas.microsoft.com/office/drawing/2014/main" id="{0683255C-6D26-43FF-AF46-93D98930D2F1}"/>
              </a:ext>
            </a:extLst>
          </p:cNvPr>
          <p:cNvSpPr/>
          <p:nvPr/>
        </p:nvSpPr>
        <p:spPr>
          <a:xfrm>
            <a:off x="8617111" y="6285789"/>
            <a:ext cx="35748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Управление учебным процессом</a:t>
            </a:r>
            <a:r>
              <a:rPr lang="ru-RU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7392486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3">
            <a:extLst>
              <a:ext uri="{FF2B5EF4-FFF2-40B4-BE49-F238E27FC236}">
                <a16:creationId xmlns:a16="http://schemas.microsoft.com/office/drawing/2014/main" id="{EE9684AF-A62A-46C8-9E76-639C8A3C0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93572" y="227012"/>
            <a:ext cx="7200900" cy="754063"/>
          </a:xfrm>
          <a:prstGeom prst="rect">
            <a:avLst/>
          </a:prstGeom>
          <a:solidFill>
            <a:srgbClr val="FF99FF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FF"/>
            </a:extrusionClr>
            <a:contourClr>
              <a:srgbClr val="FF99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 дистанционного обучения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1B4639A-97BE-4154-9E3C-4C02E5BBB7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805718" y="2740026"/>
            <a:ext cx="3708400" cy="909637"/>
          </a:xfrm>
          <a:prstGeom prst="rect">
            <a:avLst/>
          </a:prstGeom>
          <a:solidFill>
            <a:srgbClr val="FFCC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CC99"/>
            </a:extrusionClr>
            <a:contourClr>
              <a:srgbClr val="FFCC99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Сбор материалов</a:t>
            </a:r>
          </a:p>
          <a:p>
            <a:pPr algn="ctr"/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 ДО</a:t>
            </a:r>
          </a:p>
        </p:txBody>
      </p:sp>
      <p:sp>
        <p:nvSpPr>
          <p:cNvPr id="5" name="AutoShape 6">
            <a:extLst>
              <a:ext uri="{FF2B5EF4-FFF2-40B4-BE49-F238E27FC236}">
                <a16:creationId xmlns:a16="http://schemas.microsoft.com/office/drawing/2014/main" id="{861DFBBF-252D-4CF3-A54A-333C547298D3}"/>
              </a:ext>
            </a:extLst>
          </p:cNvPr>
          <p:cNvSpPr>
            <a:spLocks noChangeArrowheads="1"/>
          </p:cNvSpPr>
          <p:nvPr/>
        </p:nvSpPr>
        <p:spPr bwMode="auto">
          <a:xfrm rot="4144744">
            <a:off x="1225967" y="65434"/>
            <a:ext cx="720725" cy="1295767"/>
          </a:xfrm>
          <a:prstGeom prst="curvedRightArrow">
            <a:avLst>
              <a:gd name="adj1" fmla="val 25899"/>
              <a:gd name="adj2" fmla="val 51894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  <p:sp>
        <p:nvSpPr>
          <p:cNvPr id="6" name="Oval 9">
            <a:extLst>
              <a:ext uri="{FF2B5EF4-FFF2-40B4-BE49-F238E27FC236}">
                <a16:creationId xmlns:a16="http://schemas.microsoft.com/office/drawing/2014/main" id="{CF3C8C07-47B1-4619-9FF7-A8E10A3EAB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1662" y="2577306"/>
            <a:ext cx="2105025" cy="3201988"/>
          </a:xfrm>
          <a:prstGeom prst="ellipse">
            <a:avLst/>
          </a:prstGeom>
          <a:solidFill>
            <a:srgbClr val="FF9966"/>
          </a:solidFill>
          <a:ln w="9525">
            <a:round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66"/>
            </a:extrusionClr>
            <a:contourClr>
              <a:srgbClr val="FF9966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 </a:t>
            </a:r>
          </a:p>
          <a:p>
            <a:pPr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СИСТЕМЫ</a:t>
            </a:r>
          </a:p>
          <a:p>
            <a:pPr eaLnBrk="1" hangingPunct="1"/>
            <a:r>
              <a:rPr lang="ru-RU" altLang="ru-RU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ОБУЧЕНИЯ</a:t>
            </a:r>
          </a:p>
        </p:txBody>
      </p:sp>
      <p:sp>
        <p:nvSpPr>
          <p:cNvPr id="7" name="AutoShape 10">
            <a:extLst>
              <a:ext uri="{FF2B5EF4-FFF2-40B4-BE49-F238E27FC236}">
                <a16:creationId xmlns:a16="http://schemas.microsoft.com/office/drawing/2014/main" id="{9FCC6594-721E-4EC3-9074-059D051308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19900" y="5310188"/>
            <a:ext cx="3024187" cy="914400"/>
          </a:xfrm>
          <a:prstGeom prst="wedgeRoundRectCallout">
            <a:avLst>
              <a:gd name="adj1" fmla="val 43333"/>
              <a:gd name="adj2" fmla="val -85417"/>
              <a:gd name="adj3" fmla="val 16667"/>
            </a:avLst>
          </a:prstGeom>
          <a:solidFill>
            <a:srgbClr val="99FF33"/>
          </a:solidFill>
          <a:ln w="9525">
            <a:miter lim="800000"/>
            <a:headEnd/>
            <a:tailEnd/>
          </a:ln>
          <a:scene3d>
            <a:camera prst="legacyPerspectiveBottomLeft"/>
            <a:lightRig rig="legacyFlat3" dir="t"/>
          </a:scene3d>
          <a:sp3d extrusionH="887400" prstMaterial="legacyMatte">
            <a:bevelT w="13500" h="13500" prst="angle"/>
            <a:bevelB w="13500" h="13500" prst="angle"/>
            <a:extrusionClr>
              <a:srgbClr val="99FF33"/>
            </a:extrusionClr>
            <a:contourClr>
              <a:srgbClr val="99FF33"/>
            </a:contourClr>
          </a:sp3d>
        </p:spPr>
        <p:txBody>
          <a:bodyPr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учащихся</a:t>
            </a:r>
          </a:p>
        </p:txBody>
      </p:sp>
      <p:sp>
        <p:nvSpPr>
          <p:cNvPr id="8" name="Rectangle 11">
            <a:extLst>
              <a:ext uri="{FF2B5EF4-FFF2-40B4-BE49-F238E27FC236}">
                <a16:creationId xmlns:a16="http://schemas.microsoft.com/office/drawing/2014/main" id="{38464218-1127-4B26-86DE-75F66E375E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07831" y="5779294"/>
            <a:ext cx="4128844" cy="826294"/>
          </a:xfrm>
          <a:prstGeom prst="rect">
            <a:avLst/>
          </a:prstGeom>
          <a:solidFill>
            <a:srgbClr val="99FF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99FFCC"/>
            </a:extrusionClr>
            <a:contourClr>
              <a:srgbClr val="99FFCC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Размещение ссылки 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уроков на сайт школы</a:t>
            </a:r>
          </a:p>
        </p:txBody>
      </p:sp>
      <p:sp>
        <p:nvSpPr>
          <p:cNvPr id="9" name="Rectangle 17">
            <a:extLst>
              <a:ext uri="{FF2B5EF4-FFF2-40B4-BE49-F238E27FC236}">
                <a16:creationId xmlns:a16="http://schemas.microsoft.com/office/drawing/2014/main" id="{255D4AF8-4F2E-40FF-A16E-B1CB8CD7D39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31863" y="1453785"/>
            <a:ext cx="3168650" cy="914400"/>
          </a:xfrm>
          <a:prstGeom prst="rect">
            <a:avLst/>
          </a:prstGeom>
          <a:solidFill>
            <a:srgbClr val="FF99CC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FF99CC"/>
            </a:extrusionClr>
            <a:contourClr>
              <a:srgbClr val="FF99CC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подготовки</a:t>
            </a:r>
          </a:p>
        </p:txBody>
      </p:sp>
      <p:sp>
        <p:nvSpPr>
          <p:cNvPr id="10" name="Rectangle 20">
            <a:extLst>
              <a:ext uri="{FF2B5EF4-FFF2-40B4-BE49-F238E27FC236}">
                <a16:creationId xmlns:a16="http://schemas.microsoft.com/office/drawing/2014/main" id="{36002BDC-0220-472E-9959-B301057720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89339" y="1453785"/>
            <a:ext cx="3384550" cy="914400"/>
          </a:xfrm>
          <a:prstGeom prst="rect">
            <a:avLst/>
          </a:prstGeom>
          <a:solidFill>
            <a:srgbClr val="99CCFF"/>
          </a:solidFill>
          <a:ln w="9525">
            <a:miter lim="800000"/>
            <a:headEnd/>
            <a:tailEnd/>
          </a:ln>
          <a:scene3d>
            <a:camera prst="legacyObliqueTopLeft"/>
            <a:lightRig rig="legacyFlat3" dir="t"/>
          </a:scene3d>
          <a:sp3d extrusionH="430200" prstMaterial="legacyMatte">
            <a:bevelT w="13500" h="13500" prst="angle"/>
            <a:bevelB w="13500" h="13500" prst="angle"/>
            <a:extrusionClr>
              <a:srgbClr val="99CCFF"/>
            </a:extrusionClr>
            <a:contourClr>
              <a:srgbClr val="99CCFF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 обучения</a:t>
            </a:r>
          </a:p>
        </p:txBody>
      </p:sp>
      <p:sp>
        <p:nvSpPr>
          <p:cNvPr id="11" name="Rectangle 28">
            <a:extLst>
              <a:ext uri="{FF2B5EF4-FFF2-40B4-BE49-F238E27FC236}">
                <a16:creationId xmlns:a16="http://schemas.microsoft.com/office/drawing/2014/main" id="{D2B8E0A0-2087-4738-A91D-8CE923D119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5313" y="4178300"/>
            <a:ext cx="3505200" cy="1223962"/>
          </a:xfrm>
          <a:prstGeom prst="rect">
            <a:avLst/>
          </a:prstGeom>
          <a:solidFill>
            <a:srgbClr val="CCFF99"/>
          </a:solidFill>
          <a:ln w="9525">
            <a:miter lim="800000"/>
            <a:headEnd/>
            <a:tailEnd/>
          </a:ln>
          <a:scene3d>
            <a:camera prst="legacyObliqueTopRight"/>
            <a:lightRig rig="legacyFlat3" dir="b"/>
          </a:scene3d>
          <a:sp3d extrusionH="430200" prstMaterial="legacyMatte">
            <a:bevelT w="13500" h="13500" prst="angle"/>
            <a:bevelB w="13500" h="13500" prst="angle"/>
            <a:extrusionClr>
              <a:srgbClr val="CCFF99"/>
            </a:extrusionClr>
            <a:contourClr>
              <a:srgbClr val="CCFF99"/>
            </a:contourClr>
          </a:sp3d>
        </p:spPr>
        <p:txBody>
          <a:bodyPr wrap="none" anchor="ctr"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Классификация </a:t>
            </a:r>
          </a:p>
          <a:p>
            <a:r>
              <a:rPr lang="ru-RU" sz="2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материалов по ДО</a:t>
            </a:r>
          </a:p>
        </p:txBody>
      </p:sp>
      <p:sp>
        <p:nvSpPr>
          <p:cNvPr id="12" name="AutoShape 32">
            <a:extLst>
              <a:ext uri="{FF2B5EF4-FFF2-40B4-BE49-F238E27FC236}">
                <a16:creationId xmlns:a16="http://schemas.microsoft.com/office/drawing/2014/main" id="{8753EEE5-45E8-4A2D-A044-A5CD783FCFDC}"/>
              </a:ext>
            </a:extLst>
          </p:cNvPr>
          <p:cNvSpPr>
            <a:spLocks noChangeArrowheads="1"/>
          </p:cNvSpPr>
          <p:nvPr/>
        </p:nvSpPr>
        <p:spPr bwMode="auto">
          <a:xfrm rot="1038294">
            <a:off x="6174653" y="2582010"/>
            <a:ext cx="2649639" cy="1087769"/>
          </a:xfrm>
          <a:prstGeom prst="wedgeRoundRectCallout">
            <a:avLst>
              <a:gd name="adj1" fmla="val 76579"/>
              <a:gd name="adj2" fmla="val -22125"/>
              <a:gd name="adj3" fmla="val 16667"/>
            </a:avLst>
          </a:prstGeom>
          <a:solidFill>
            <a:srgbClr val="FF5050"/>
          </a:solidFill>
          <a:ln w="9525">
            <a:miter lim="800000"/>
            <a:headEnd/>
            <a:tailEnd/>
          </a:ln>
          <a:scene3d>
            <a:camera prst="legacyPerspectiveFront">
              <a:rot lat="1500000" lon="1500000" rev="0"/>
            </a:camera>
            <a:lightRig rig="legacyFlat2" dir="b"/>
          </a:scene3d>
          <a:sp3d extrusionH="430200" prstMaterial="legacyMatte">
            <a:bevelT w="13500" h="13500" prst="angle"/>
            <a:bevelB w="13500" h="13500" prst="angle"/>
            <a:extrusionClr>
              <a:srgbClr val="FF5050"/>
            </a:extrusionClr>
            <a:contourClr>
              <a:srgbClr val="FF5050"/>
            </a:contourClr>
          </a:sp3d>
        </p:spPr>
        <p:txBody>
          <a:bodyPr>
            <a:flatTx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Деятельность   </a:t>
            </a:r>
          </a:p>
          <a:p>
            <a:pPr eaLnBrk="1" hangingPunct="1"/>
            <a:r>
              <a:rPr lang="ru-RU" alt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учителя</a:t>
            </a:r>
          </a:p>
        </p:txBody>
      </p:sp>
      <p:sp>
        <p:nvSpPr>
          <p:cNvPr id="13" name="AutoShape 6">
            <a:extLst>
              <a:ext uri="{FF2B5EF4-FFF2-40B4-BE49-F238E27FC236}">
                <a16:creationId xmlns:a16="http://schemas.microsoft.com/office/drawing/2014/main" id="{8798FD91-2DBA-46CB-938B-8163B5A44ACD}"/>
              </a:ext>
            </a:extLst>
          </p:cNvPr>
          <p:cNvSpPr>
            <a:spLocks noChangeArrowheads="1"/>
          </p:cNvSpPr>
          <p:nvPr/>
        </p:nvSpPr>
        <p:spPr bwMode="auto">
          <a:xfrm rot="19473042" flipH="1">
            <a:off x="10033781" y="-20447"/>
            <a:ext cx="787367" cy="1292025"/>
          </a:xfrm>
          <a:prstGeom prst="curvedRightArrow">
            <a:avLst>
              <a:gd name="adj1" fmla="val 25899"/>
              <a:gd name="adj2" fmla="val 51894"/>
              <a:gd name="adj3" fmla="val 33333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730803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Рисунок 31">
            <a:extLst>
              <a:ext uri="{FF2B5EF4-FFF2-40B4-BE49-F238E27FC236}">
                <a16:creationId xmlns:a16="http://schemas.microsoft.com/office/drawing/2014/main" id="{20A8295C-FA72-4C06-8B9C-1930D75F13B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1317" y="3313163"/>
            <a:ext cx="8369366" cy="231674"/>
          </a:xfrm>
          <a:prstGeom prst="rect">
            <a:avLst/>
          </a:prstGeom>
        </p:spPr>
      </p:pic>
      <p:sp>
        <p:nvSpPr>
          <p:cNvPr id="33" name="Rectangle 91">
            <a:extLst>
              <a:ext uri="{FF2B5EF4-FFF2-40B4-BE49-F238E27FC236}">
                <a16:creationId xmlns:a16="http://schemas.microsoft.com/office/drawing/2014/main" id="{49CE123B-1DF7-4C23-B4DC-3883F0A567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43934"/>
            <a:ext cx="18473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grpSp>
        <p:nvGrpSpPr>
          <p:cNvPr id="34" name="Group 4283">
            <a:extLst>
              <a:ext uri="{FF2B5EF4-FFF2-40B4-BE49-F238E27FC236}">
                <a16:creationId xmlns:a16="http://schemas.microsoft.com/office/drawing/2014/main" id="{83BF85B3-61F9-4D1C-B671-840268C5B4DB}"/>
              </a:ext>
            </a:extLst>
          </p:cNvPr>
          <p:cNvGrpSpPr/>
          <p:nvPr/>
        </p:nvGrpSpPr>
        <p:grpSpPr>
          <a:xfrm>
            <a:off x="256035" y="0"/>
            <a:ext cx="12192000" cy="6857998"/>
            <a:chOff x="0" y="116164"/>
            <a:chExt cx="10242239" cy="6858000"/>
          </a:xfrm>
        </p:grpSpPr>
        <p:pic>
          <p:nvPicPr>
            <p:cNvPr id="35" name="Picture 5027">
              <a:extLst>
                <a:ext uri="{FF2B5EF4-FFF2-40B4-BE49-F238E27FC236}">
                  <a16:creationId xmlns:a16="http://schemas.microsoft.com/office/drawing/2014/main" id="{91959416-FA8D-4068-87F7-F61CD7B2A532}"/>
                </a:ext>
              </a:extLst>
            </p:cNvPr>
            <p:cNvPicPr/>
            <p:nvPr/>
          </p:nvPicPr>
          <p:blipFill>
            <a:blip r:embed="rId3"/>
            <a:stretch>
              <a:fillRect/>
            </a:stretch>
          </p:blipFill>
          <p:spPr>
            <a:xfrm>
              <a:off x="150941" y="116164"/>
              <a:ext cx="8412480" cy="6858000"/>
            </a:xfrm>
            <a:prstGeom prst="rect">
              <a:avLst/>
            </a:prstGeom>
          </p:spPr>
        </p:pic>
        <p:sp>
          <p:nvSpPr>
            <p:cNvPr id="36" name="Rectangle 137">
              <a:extLst>
                <a:ext uri="{FF2B5EF4-FFF2-40B4-BE49-F238E27FC236}">
                  <a16:creationId xmlns:a16="http://schemas.microsoft.com/office/drawing/2014/main" id="{37CFEA88-795A-43EB-82E2-AD3794EAD4FE}"/>
                </a:ext>
              </a:extLst>
            </p:cNvPr>
            <p:cNvSpPr/>
            <p:nvPr/>
          </p:nvSpPr>
          <p:spPr>
            <a:xfrm>
              <a:off x="995236" y="283680"/>
              <a:ext cx="9247003" cy="254343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Образование с применением дистанционных технологий имеет ряд </a:t>
              </a:r>
              <a:endPara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7" name="Rectangle 138">
              <a:extLst>
                <a:ext uri="{FF2B5EF4-FFF2-40B4-BE49-F238E27FC236}">
                  <a16:creationId xmlns:a16="http://schemas.microsoft.com/office/drawing/2014/main" id="{12F85848-FDB0-4E61-9026-A631EC70C7B0}"/>
                </a:ext>
              </a:extLst>
            </p:cNvPr>
            <p:cNvSpPr/>
            <p:nvPr/>
          </p:nvSpPr>
          <p:spPr>
            <a:xfrm>
              <a:off x="468694" y="527520"/>
              <a:ext cx="7478474" cy="20633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2000" b="1" dirty="0">
                  <a:solidFill>
                    <a:srgbClr val="C00000"/>
                  </a:solidFill>
                  <a:effectLst/>
                  <a:latin typeface="Times New Roman" panose="02020603050405020304" pitchFamily="18" charset="0"/>
                  <a:ea typeface="Arial" panose="020B0604020202020204" pitchFamily="34" charset="0"/>
                  <a:cs typeface="Times New Roman" panose="02020603050405020304" pitchFamily="18" charset="0"/>
                </a:rPr>
                <a:t>существенных </a:t>
              </a:r>
              <a:endParaRPr lang="ru-RU" sz="20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sp>
          <p:nvSpPr>
            <p:cNvPr id="38" name="Rectangle 139">
              <a:extLst>
                <a:ext uri="{FF2B5EF4-FFF2-40B4-BE49-F238E27FC236}">
                  <a16:creationId xmlns:a16="http://schemas.microsoft.com/office/drawing/2014/main" id="{28BFE7CE-69F7-47AF-838A-7AA002035A6D}"/>
                </a:ext>
              </a:extLst>
            </p:cNvPr>
            <p:cNvSpPr/>
            <p:nvPr/>
          </p:nvSpPr>
          <p:spPr>
            <a:xfrm>
              <a:off x="2010982" y="527520"/>
              <a:ext cx="2146351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ПРЕИМУЩЕСТВ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39" name="Rectangle 140">
              <a:extLst>
                <a:ext uri="{FF2B5EF4-FFF2-40B4-BE49-F238E27FC236}">
                  <a16:creationId xmlns:a16="http://schemas.microsoft.com/office/drawing/2014/main" id="{F08CB9AE-1814-49D8-975F-52A3E8A5CAB6}"/>
                </a:ext>
              </a:extLst>
            </p:cNvPr>
            <p:cNvSpPr/>
            <p:nvPr/>
          </p:nvSpPr>
          <p:spPr>
            <a:xfrm>
              <a:off x="3624389" y="491514"/>
              <a:ext cx="75180" cy="30171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0" name="Rectangle 141">
              <a:extLst>
                <a:ext uri="{FF2B5EF4-FFF2-40B4-BE49-F238E27FC236}">
                  <a16:creationId xmlns:a16="http://schemas.microsoft.com/office/drawing/2014/main" id="{DB15853B-9AC1-492C-B4B5-9645DE2BB2E4}"/>
                </a:ext>
              </a:extLst>
            </p:cNvPr>
            <p:cNvSpPr/>
            <p:nvPr/>
          </p:nvSpPr>
          <p:spPr>
            <a:xfrm>
              <a:off x="3680777" y="527520"/>
              <a:ext cx="6298883" cy="25434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перед традиционными методами образования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1" name="Rectangle 142">
              <a:extLst>
                <a:ext uri="{FF2B5EF4-FFF2-40B4-BE49-F238E27FC236}">
                  <a16:creationId xmlns:a16="http://schemas.microsoft.com/office/drawing/2014/main" id="{39E756CA-631A-4278-98D7-5BD7E777841E}"/>
                </a:ext>
              </a:extLst>
            </p:cNvPr>
            <p:cNvSpPr/>
            <p:nvPr/>
          </p:nvSpPr>
          <p:spPr>
            <a:xfrm>
              <a:off x="8417623" y="491514"/>
              <a:ext cx="75180" cy="30171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600" b="1">
                  <a:solidFill>
                    <a:srgbClr val="C00000"/>
                  </a:solidFill>
                  <a:effectLst/>
                  <a:latin typeface="Arial" panose="020B0604020202020204" pitchFamily="34" charset="0"/>
                  <a:ea typeface="Arial" panose="020B060402020202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2" name="Shape 143">
              <a:extLst>
                <a:ext uri="{FF2B5EF4-FFF2-40B4-BE49-F238E27FC236}">
                  <a16:creationId xmlns:a16="http://schemas.microsoft.com/office/drawing/2014/main" id="{7A431C95-A4B2-4EC1-BD4D-A09026754560}"/>
                </a:ext>
              </a:extLst>
            </p:cNvPr>
            <p:cNvSpPr/>
            <p:nvPr/>
          </p:nvSpPr>
          <p:spPr>
            <a:xfrm>
              <a:off x="0" y="1763522"/>
              <a:ext cx="1625156" cy="801370"/>
            </a:xfrm>
            <a:custGeom>
              <a:avLst/>
              <a:gdLst/>
              <a:ahLst/>
              <a:cxnLst/>
              <a:rect l="0" t="0" r="0" b="0"/>
              <a:pathLst>
                <a:path w="1625156" h="801370">
                  <a:moveTo>
                    <a:pt x="1291908" y="0"/>
                  </a:moveTo>
                  <a:lnTo>
                    <a:pt x="1625156" y="400685"/>
                  </a:lnTo>
                  <a:lnTo>
                    <a:pt x="1291908" y="801370"/>
                  </a:lnTo>
                  <a:lnTo>
                    <a:pt x="1291908" y="697357"/>
                  </a:lnTo>
                  <a:lnTo>
                    <a:pt x="0" y="697357"/>
                  </a:lnTo>
                  <a:lnTo>
                    <a:pt x="0" y="104013"/>
                  </a:lnTo>
                  <a:lnTo>
                    <a:pt x="1291908" y="104013"/>
                  </a:lnTo>
                  <a:lnTo>
                    <a:pt x="129190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EA00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3" name="Shape 144">
              <a:extLst>
                <a:ext uri="{FF2B5EF4-FFF2-40B4-BE49-F238E27FC236}">
                  <a16:creationId xmlns:a16="http://schemas.microsoft.com/office/drawing/2014/main" id="{241CD3B5-0012-426D-8815-5E8FA400D12D}"/>
                </a:ext>
              </a:extLst>
            </p:cNvPr>
            <p:cNvSpPr/>
            <p:nvPr/>
          </p:nvSpPr>
          <p:spPr>
            <a:xfrm>
              <a:off x="0" y="1763522"/>
              <a:ext cx="1625156" cy="801370"/>
            </a:xfrm>
            <a:custGeom>
              <a:avLst/>
              <a:gdLst/>
              <a:ahLst/>
              <a:cxnLst/>
              <a:rect l="0" t="0" r="0" b="0"/>
              <a:pathLst>
                <a:path w="1625156" h="801370">
                  <a:moveTo>
                    <a:pt x="0" y="104013"/>
                  </a:moveTo>
                  <a:lnTo>
                    <a:pt x="1291908" y="104013"/>
                  </a:lnTo>
                  <a:lnTo>
                    <a:pt x="1291908" y="0"/>
                  </a:lnTo>
                  <a:lnTo>
                    <a:pt x="1625156" y="400685"/>
                  </a:lnTo>
                  <a:lnTo>
                    <a:pt x="1291908" y="801370"/>
                  </a:lnTo>
                  <a:lnTo>
                    <a:pt x="1291908" y="697357"/>
                  </a:lnTo>
                  <a:lnTo>
                    <a:pt x="0" y="697357"/>
                  </a:ln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44" name="Rectangle 145">
              <a:extLst>
                <a:ext uri="{FF2B5EF4-FFF2-40B4-BE49-F238E27FC236}">
                  <a16:creationId xmlns:a16="http://schemas.microsoft.com/office/drawing/2014/main" id="{70303CFA-9DFE-4D83-AB37-AA8F438A1BAE}"/>
                </a:ext>
              </a:extLst>
            </p:cNvPr>
            <p:cNvSpPr/>
            <p:nvPr/>
          </p:nvSpPr>
          <p:spPr>
            <a:xfrm>
              <a:off x="237045" y="2074990"/>
              <a:ext cx="1202591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гибкость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5" name="Rectangle 146">
              <a:extLst>
                <a:ext uri="{FF2B5EF4-FFF2-40B4-BE49-F238E27FC236}">
                  <a16:creationId xmlns:a16="http://schemas.microsoft.com/office/drawing/2014/main" id="{4EDCB6A7-81AB-46BF-912F-42A8FE3C79EC}"/>
                </a:ext>
              </a:extLst>
            </p:cNvPr>
            <p:cNvSpPr/>
            <p:nvPr/>
          </p:nvSpPr>
          <p:spPr>
            <a:xfrm>
              <a:off x="1140778" y="2074990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6" name="Rectangle 147">
              <a:extLst>
                <a:ext uri="{FF2B5EF4-FFF2-40B4-BE49-F238E27FC236}">
                  <a16:creationId xmlns:a16="http://schemas.microsoft.com/office/drawing/2014/main" id="{7D8D70C8-FF05-402A-9D19-E96F63A60A15}"/>
                </a:ext>
              </a:extLst>
            </p:cNvPr>
            <p:cNvSpPr/>
            <p:nvPr/>
          </p:nvSpPr>
          <p:spPr>
            <a:xfrm>
              <a:off x="1876362" y="1842453"/>
              <a:ext cx="2763738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возможность заниматься 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7" name="Rectangle 148">
              <a:extLst>
                <a:ext uri="{FF2B5EF4-FFF2-40B4-BE49-F238E27FC236}">
                  <a16:creationId xmlns:a16="http://schemas.microsoft.com/office/drawing/2014/main" id="{5D77CECB-09EB-42CD-B424-A75AA79DCF3E}"/>
                </a:ext>
              </a:extLst>
            </p:cNvPr>
            <p:cNvSpPr/>
            <p:nvPr/>
          </p:nvSpPr>
          <p:spPr>
            <a:xfrm>
              <a:off x="1876362" y="2055813"/>
              <a:ext cx="2735166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удобное для себя время, 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8" name="Rectangle 149">
              <a:extLst>
                <a:ext uri="{FF2B5EF4-FFF2-40B4-BE49-F238E27FC236}">
                  <a16:creationId xmlns:a16="http://schemas.microsoft.com/office/drawing/2014/main" id="{8D050874-EFA6-4CE1-988D-8CC4E4EEDEB5}"/>
                </a:ext>
              </a:extLst>
            </p:cNvPr>
            <p:cNvSpPr/>
            <p:nvPr/>
          </p:nvSpPr>
          <p:spPr>
            <a:xfrm>
              <a:off x="1876362" y="2269173"/>
              <a:ext cx="2369863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удобном месте и темпе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49" name="Rectangle 150">
              <a:extLst>
                <a:ext uri="{FF2B5EF4-FFF2-40B4-BE49-F238E27FC236}">
                  <a16:creationId xmlns:a16="http://schemas.microsoft.com/office/drawing/2014/main" id="{9F0EFF2D-1709-4008-93AA-452C4922BD55}"/>
                </a:ext>
              </a:extLst>
            </p:cNvPr>
            <p:cNvSpPr/>
            <p:nvPr/>
          </p:nvSpPr>
          <p:spPr>
            <a:xfrm>
              <a:off x="3658680" y="2269173"/>
              <a:ext cx="5336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0" name="Shape 151">
              <a:extLst>
                <a:ext uri="{FF2B5EF4-FFF2-40B4-BE49-F238E27FC236}">
                  <a16:creationId xmlns:a16="http://schemas.microsoft.com/office/drawing/2014/main" id="{DDF3482D-F33C-4E2F-A2A0-76D568AE961F}"/>
                </a:ext>
              </a:extLst>
            </p:cNvPr>
            <p:cNvSpPr/>
            <p:nvPr/>
          </p:nvSpPr>
          <p:spPr>
            <a:xfrm>
              <a:off x="0" y="3212973"/>
              <a:ext cx="1625156" cy="801370"/>
            </a:xfrm>
            <a:custGeom>
              <a:avLst/>
              <a:gdLst/>
              <a:ahLst/>
              <a:cxnLst/>
              <a:rect l="0" t="0" r="0" b="0"/>
              <a:pathLst>
                <a:path w="1625156" h="801370">
                  <a:moveTo>
                    <a:pt x="1291908" y="0"/>
                  </a:moveTo>
                  <a:lnTo>
                    <a:pt x="1625156" y="400685"/>
                  </a:lnTo>
                  <a:lnTo>
                    <a:pt x="1291908" y="801370"/>
                  </a:lnTo>
                  <a:lnTo>
                    <a:pt x="1291908" y="697357"/>
                  </a:lnTo>
                  <a:lnTo>
                    <a:pt x="0" y="697357"/>
                  </a:lnTo>
                  <a:lnTo>
                    <a:pt x="0" y="104013"/>
                  </a:lnTo>
                  <a:lnTo>
                    <a:pt x="1291908" y="104013"/>
                  </a:lnTo>
                  <a:lnTo>
                    <a:pt x="129190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6699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1" name="Shape 152">
              <a:extLst>
                <a:ext uri="{FF2B5EF4-FFF2-40B4-BE49-F238E27FC236}">
                  <a16:creationId xmlns:a16="http://schemas.microsoft.com/office/drawing/2014/main" id="{EC3B0DFC-261B-4F16-9847-4B4F84840879}"/>
                </a:ext>
              </a:extLst>
            </p:cNvPr>
            <p:cNvSpPr/>
            <p:nvPr/>
          </p:nvSpPr>
          <p:spPr>
            <a:xfrm>
              <a:off x="0" y="3212973"/>
              <a:ext cx="1625156" cy="801370"/>
            </a:xfrm>
            <a:custGeom>
              <a:avLst/>
              <a:gdLst/>
              <a:ahLst/>
              <a:cxnLst/>
              <a:rect l="0" t="0" r="0" b="0"/>
              <a:pathLst>
                <a:path w="1625156" h="801370">
                  <a:moveTo>
                    <a:pt x="0" y="104013"/>
                  </a:moveTo>
                  <a:lnTo>
                    <a:pt x="1291908" y="104013"/>
                  </a:lnTo>
                  <a:lnTo>
                    <a:pt x="1291908" y="0"/>
                  </a:lnTo>
                  <a:lnTo>
                    <a:pt x="1625156" y="400685"/>
                  </a:lnTo>
                  <a:lnTo>
                    <a:pt x="1291908" y="801370"/>
                  </a:lnTo>
                  <a:lnTo>
                    <a:pt x="1291908" y="697357"/>
                  </a:lnTo>
                  <a:lnTo>
                    <a:pt x="0" y="697357"/>
                  </a:ln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2" name="Rectangle 153">
              <a:extLst>
                <a:ext uri="{FF2B5EF4-FFF2-40B4-BE49-F238E27FC236}">
                  <a16:creationId xmlns:a16="http://schemas.microsoft.com/office/drawing/2014/main" id="{9C892DC3-BE39-4E7C-83FA-27BC8835B1DB}"/>
                </a:ext>
              </a:extLst>
            </p:cNvPr>
            <p:cNvSpPr/>
            <p:nvPr/>
          </p:nvSpPr>
          <p:spPr>
            <a:xfrm>
              <a:off x="57722" y="3524568"/>
              <a:ext cx="1727452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модульность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3" name="Rectangle 154">
              <a:extLst>
                <a:ext uri="{FF2B5EF4-FFF2-40B4-BE49-F238E27FC236}">
                  <a16:creationId xmlns:a16="http://schemas.microsoft.com/office/drawing/2014/main" id="{D1CBD11C-4174-49DB-BECF-CE3B3F7B2290}"/>
                </a:ext>
              </a:extLst>
            </p:cNvPr>
            <p:cNvSpPr/>
            <p:nvPr/>
          </p:nvSpPr>
          <p:spPr>
            <a:xfrm>
              <a:off x="1356170" y="3524568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4" name="Shape 155">
              <a:extLst>
                <a:ext uri="{FF2B5EF4-FFF2-40B4-BE49-F238E27FC236}">
                  <a16:creationId xmlns:a16="http://schemas.microsoft.com/office/drawing/2014/main" id="{F4177390-1595-407D-BC7D-6CA9BB77653E}"/>
                </a:ext>
              </a:extLst>
            </p:cNvPr>
            <p:cNvSpPr/>
            <p:nvPr/>
          </p:nvSpPr>
          <p:spPr>
            <a:xfrm>
              <a:off x="0" y="4726813"/>
              <a:ext cx="1625156" cy="801370"/>
            </a:xfrm>
            <a:custGeom>
              <a:avLst/>
              <a:gdLst/>
              <a:ahLst/>
              <a:cxnLst/>
              <a:rect l="0" t="0" r="0" b="0"/>
              <a:pathLst>
                <a:path w="1625156" h="801370">
                  <a:moveTo>
                    <a:pt x="1291908" y="0"/>
                  </a:moveTo>
                  <a:lnTo>
                    <a:pt x="1625156" y="400685"/>
                  </a:lnTo>
                  <a:lnTo>
                    <a:pt x="1291908" y="801370"/>
                  </a:lnTo>
                  <a:lnTo>
                    <a:pt x="1291908" y="697357"/>
                  </a:lnTo>
                  <a:lnTo>
                    <a:pt x="0" y="697357"/>
                  </a:lnTo>
                  <a:lnTo>
                    <a:pt x="0" y="104013"/>
                  </a:lnTo>
                  <a:lnTo>
                    <a:pt x="1291908" y="104013"/>
                  </a:lnTo>
                  <a:lnTo>
                    <a:pt x="1291908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9933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5" name="Shape 156">
              <a:extLst>
                <a:ext uri="{FF2B5EF4-FFF2-40B4-BE49-F238E27FC236}">
                  <a16:creationId xmlns:a16="http://schemas.microsoft.com/office/drawing/2014/main" id="{39AAB663-E6C7-4158-B053-1E1E00D88C35}"/>
                </a:ext>
              </a:extLst>
            </p:cNvPr>
            <p:cNvSpPr/>
            <p:nvPr/>
          </p:nvSpPr>
          <p:spPr>
            <a:xfrm>
              <a:off x="0" y="4726813"/>
              <a:ext cx="1625156" cy="801370"/>
            </a:xfrm>
            <a:custGeom>
              <a:avLst/>
              <a:gdLst/>
              <a:ahLst/>
              <a:cxnLst/>
              <a:rect l="0" t="0" r="0" b="0"/>
              <a:pathLst>
                <a:path w="1625156" h="801370">
                  <a:moveTo>
                    <a:pt x="0" y="104013"/>
                  </a:moveTo>
                  <a:lnTo>
                    <a:pt x="1291908" y="104013"/>
                  </a:lnTo>
                  <a:lnTo>
                    <a:pt x="1291908" y="0"/>
                  </a:lnTo>
                  <a:lnTo>
                    <a:pt x="1625156" y="400685"/>
                  </a:lnTo>
                  <a:lnTo>
                    <a:pt x="1291908" y="801370"/>
                  </a:lnTo>
                  <a:lnTo>
                    <a:pt x="1291908" y="697357"/>
                  </a:lnTo>
                  <a:lnTo>
                    <a:pt x="0" y="697357"/>
                  </a:lnTo>
                  <a:close/>
                </a:path>
              </a:pathLst>
            </a:custGeom>
            <a:ln w="25400" cap="flat">
              <a:miter lim="127000"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56" name="Rectangle 157">
              <a:extLst>
                <a:ext uri="{FF2B5EF4-FFF2-40B4-BE49-F238E27FC236}">
                  <a16:creationId xmlns:a16="http://schemas.microsoft.com/office/drawing/2014/main" id="{9B1245FA-39BD-4A48-BC9F-DCE5CE0B4048}"/>
                </a:ext>
              </a:extLst>
            </p:cNvPr>
            <p:cNvSpPr/>
            <p:nvPr/>
          </p:nvSpPr>
          <p:spPr>
            <a:xfrm>
              <a:off x="389446" y="5038662"/>
              <a:ext cx="797616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охват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7" name="Rectangle 158">
              <a:extLst>
                <a:ext uri="{FF2B5EF4-FFF2-40B4-BE49-F238E27FC236}">
                  <a16:creationId xmlns:a16="http://schemas.microsoft.com/office/drawing/2014/main" id="{36C050A2-7BB2-4B79-AB04-9E285E297B08}"/>
                </a:ext>
              </a:extLst>
            </p:cNvPr>
            <p:cNvSpPr/>
            <p:nvPr/>
          </p:nvSpPr>
          <p:spPr>
            <a:xfrm>
              <a:off x="988377" y="5038662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8" name="Rectangle 159">
              <a:extLst>
                <a:ext uri="{FF2B5EF4-FFF2-40B4-BE49-F238E27FC236}">
                  <a16:creationId xmlns:a16="http://schemas.microsoft.com/office/drawing/2014/main" id="{C085CCFD-9EA6-41CF-94A8-0DBE4241647A}"/>
                </a:ext>
              </a:extLst>
            </p:cNvPr>
            <p:cNvSpPr/>
            <p:nvPr/>
          </p:nvSpPr>
          <p:spPr>
            <a:xfrm>
              <a:off x="1863916" y="3000185"/>
              <a:ext cx="2449913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возможность из набора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59" name="Rectangle 160">
              <a:extLst>
                <a:ext uri="{FF2B5EF4-FFF2-40B4-BE49-F238E27FC236}">
                  <a16:creationId xmlns:a16="http://schemas.microsoft.com/office/drawing/2014/main" id="{EADB324B-4F04-4062-B222-132F7DB153A1}"/>
                </a:ext>
              </a:extLst>
            </p:cNvPr>
            <p:cNvSpPr/>
            <p:nvPr/>
          </p:nvSpPr>
          <p:spPr>
            <a:xfrm>
              <a:off x="1863916" y="3213545"/>
              <a:ext cx="3098106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независимых учебных курсов,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0" name="Rectangle 161">
              <a:extLst>
                <a:ext uri="{FF2B5EF4-FFF2-40B4-BE49-F238E27FC236}">
                  <a16:creationId xmlns:a16="http://schemas.microsoft.com/office/drawing/2014/main" id="{EC1196BE-66C1-40C2-9C97-FD93CC59C005}"/>
                </a:ext>
              </a:extLst>
            </p:cNvPr>
            <p:cNvSpPr/>
            <p:nvPr/>
          </p:nvSpPr>
          <p:spPr>
            <a:xfrm>
              <a:off x="1863916" y="3426905"/>
              <a:ext cx="3272848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модулей формировать учебный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1" name="Rectangle 162">
              <a:extLst>
                <a:ext uri="{FF2B5EF4-FFF2-40B4-BE49-F238E27FC236}">
                  <a16:creationId xmlns:a16="http://schemas.microsoft.com/office/drawing/2014/main" id="{826AFB7A-4481-4F85-9A07-F5D3C056B78C}"/>
                </a:ext>
              </a:extLst>
            </p:cNvPr>
            <p:cNvSpPr/>
            <p:nvPr/>
          </p:nvSpPr>
          <p:spPr>
            <a:xfrm>
              <a:off x="1863916" y="3640265"/>
              <a:ext cx="1920732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план, отвечающий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2" name="Rectangle 163">
              <a:extLst>
                <a:ext uri="{FF2B5EF4-FFF2-40B4-BE49-F238E27FC236}">
                  <a16:creationId xmlns:a16="http://schemas.microsoft.com/office/drawing/2014/main" id="{D4A31AD2-BF22-4E93-82C1-BF193C75E2F4}"/>
                </a:ext>
              </a:extLst>
            </p:cNvPr>
            <p:cNvSpPr/>
            <p:nvPr/>
          </p:nvSpPr>
          <p:spPr>
            <a:xfrm>
              <a:off x="3311715" y="3640265"/>
              <a:ext cx="754455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индиви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3" name="Rectangle 164">
              <a:extLst>
                <a:ext uri="{FF2B5EF4-FFF2-40B4-BE49-F238E27FC236}">
                  <a16:creationId xmlns:a16="http://schemas.microsoft.com/office/drawing/2014/main" id="{6287715A-8248-44C9-9EA7-2A5474E07BAA}"/>
                </a:ext>
              </a:extLst>
            </p:cNvPr>
            <p:cNvSpPr/>
            <p:nvPr/>
          </p:nvSpPr>
          <p:spPr>
            <a:xfrm>
              <a:off x="3879659" y="3640265"/>
              <a:ext cx="72258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4" name="Rectangle 165">
              <a:extLst>
                <a:ext uri="{FF2B5EF4-FFF2-40B4-BE49-F238E27FC236}">
                  <a16:creationId xmlns:a16="http://schemas.microsoft.com/office/drawing/2014/main" id="{F5301D86-99A5-4E7C-A0D0-1639DE2C15D6}"/>
                </a:ext>
              </a:extLst>
            </p:cNvPr>
            <p:cNvSpPr/>
            <p:nvPr/>
          </p:nvSpPr>
          <p:spPr>
            <a:xfrm>
              <a:off x="1863916" y="3853625"/>
              <a:ext cx="1078434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дуальным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5" name="Rectangle 166">
              <a:extLst>
                <a:ext uri="{FF2B5EF4-FFF2-40B4-BE49-F238E27FC236}">
                  <a16:creationId xmlns:a16="http://schemas.microsoft.com/office/drawing/2014/main" id="{18D01FD2-EBE0-42B7-90EE-A02125600A7B}"/>
                </a:ext>
              </a:extLst>
            </p:cNvPr>
            <p:cNvSpPr/>
            <p:nvPr/>
          </p:nvSpPr>
          <p:spPr>
            <a:xfrm>
              <a:off x="2678494" y="3853625"/>
              <a:ext cx="1594155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или групповым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6" name="Rectangle 167">
              <a:extLst>
                <a:ext uri="{FF2B5EF4-FFF2-40B4-BE49-F238E27FC236}">
                  <a16:creationId xmlns:a16="http://schemas.microsoft.com/office/drawing/2014/main" id="{9DE11DB3-1AD9-48E8-8EB2-0DABA6296728}"/>
                </a:ext>
              </a:extLst>
            </p:cNvPr>
            <p:cNvSpPr/>
            <p:nvPr/>
          </p:nvSpPr>
          <p:spPr>
            <a:xfrm>
              <a:off x="1863916" y="4066984"/>
              <a:ext cx="1417762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потребностям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7" name="Rectangle 168">
              <a:extLst>
                <a:ext uri="{FF2B5EF4-FFF2-40B4-BE49-F238E27FC236}">
                  <a16:creationId xmlns:a16="http://schemas.microsoft.com/office/drawing/2014/main" id="{218D9687-24A0-48EC-A737-4DCC725EBA90}"/>
                </a:ext>
              </a:extLst>
            </p:cNvPr>
            <p:cNvSpPr/>
            <p:nvPr/>
          </p:nvSpPr>
          <p:spPr>
            <a:xfrm>
              <a:off x="2929954" y="4066984"/>
              <a:ext cx="53367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8" name="Rectangle 169">
              <a:extLst>
                <a:ext uri="{FF2B5EF4-FFF2-40B4-BE49-F238E27FC236}">
                  <a16:creationId xmlns:a16="http://schemas.microsoft.com/office/drawing/2014/main" id="{6DC2E102-304B-4BFF-90BE-0E4D5D052D6E}"/>
                </a:ext>
              </a:extLst>
            </p:cNvPr>
            <p:cNvSpPr/>
            <p:nvPr/>
          </p:nvSpPr>
          <p:spPr>
            <a:xfrm>
              <a:off x="1876362" y="4621720"/>
              <a:ext cx="1679873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одновременное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69" name="Rectangle 170">
              <a:extLst>
                <a:ext uri="{FF2B5EF4-FFF2-40B4-BE49-F238E27FC236}">
                  <a16:creationId xmlns:a16="http://schemas.microsoft.com/office/drawing/2014/main" id="{3EF0AD39-2279-4A5E-8461-49F1B3834EC0}"/>
                </a:ext>
              </a:extLst>
            </p:cNvPr>
            <p:cNvSpPr/>
            <p:nvPr/>
          </p:nvSpPr>
          <p:spPr>
            <a:xfrm>
              <a:off x="3143568" y="4621720"/>
              <a:ext cx="1152108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обращение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0" name="Rectangle 171">
              <a:extLst>
                <a:ext uri="{FF2B5EF4-FFF2-40B4-BE49-F238E27FC236}">
                  <a16:creationId xmlns:a16="http://schemas.microsoft.com/office/drawing/2014/main" id="{C1086ECD-B2F1-4E7D-A151-3FD565B30874}"/>
                </a:ext>
              </a:extLst>
            </p:cNvPr>
            <p:cNvSpPr/>
            <p:nvPr/>
          </p:nvSpPr>
          <p:spPr>
            <a:xfrm>
              <a:off x="4009962" y="4621720"/>
              <a:ext cx="53367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1" name="Rectangle 172">
              <a:extLst>
                <a:ext uri="{FF2B5EF4-FFF2-40B4-BE49-F238E27FC236}">
                  <a16:creationId xmlns:a16="http://schemas.microsoft.com/office/drawing/2014/main" id="{DCDC4D6A-8129-40BF-88D6-274FF499F0AF}"/>
                </a:ext>
              </a:extLst>
            </p:cNvPr>
            <p:cNvSpPr/>
            <p:nvPr/>
          </p:nvSpPr>
          <p:spPr>
            <a:xfrm>
              <a:off x="1876362" y="4835081"/>
              <a:ext cx="284308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2" name="Rectangle 173">
              <a:extLst>
                <a:ext uri="{FF2B5EF4-FFF2-40B4-BE49-F238E27FC236}">
                  <a16:creationId xmlns:a16="http://schemas.microsoft.com/office/drawing/2014/main" id="{732B51FC-E61F-454A-AAEA-2A118D9F7FEC}"/>
                </a:ext>
              </a:extLst>
            </p:cNvPr>
            <p:cNvSpPr/>
            <p:nvPr/>
          </p:nvSpPr>
          <p:spPr>
            <a:xfrm>
              <a:off x="2089722" y="4835081"/>
              <a:ext cx="2969885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многим источникам учебной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3" name="Rectangle 174">
              <a:extLst>
                <a:ext uri="{FF2B5EF4-FFF2-40B4-BE49-F238E27FC236}">
                  <a16:creationId xmlns:a16="http://schemas.microsoft.com/office/drawing/2014/main" id="{BAB78DAC-EE52-4209-A360-5686DC3A0194}"/>
                </a:ext>
              </a:extLst>
            </p:cNvPr>
            <p:cNvSpPr/>
            <p:nvPr/>
          </p:nvSpPr>
          <p:spPr>
            <a:xfrm>
              <a:off x="1876362" y="5048441"/>
              <a:ext cx="1477504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информации.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4" name="Rectangle 175">
              <a:extLst>
                <a:ext uri="{FF2B5EF4-FFF2-40B4-BE49-F238E27FC236}">
                  <a16:creationId xmlns:a16="http://schemas.microsoft.com/office/drawing/2014/main" id="{0A6AB195-3607-46CE-B28E-16B1C46B15F1}"/>
                </a:ext>
              </a:extLst>
            </p:cNvPr>
            <p:cNvSpPr/>
            <p:nvPr/>
          </p:nvSpPr>
          <p:spPr>
            <a:xfrm>
              <a:off x="2987358" y="5048441"/>
              <a:ext cx="1626270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Общение через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5" name="Rectangle 176">
              <a:extLst>
                <a:ext uri="{FF2B5EF4-FFF2-40B4-BE49-F238E27FC236}">
                  <a16:creationId xmlns:a16="http://schemas.microsoft.com/office/drawing/2014/main" id="{312E010C-D0A8-4AD2-84C7-080EC88D24D6}"/>
                </a:ext>
              </a:extLst>
            </p:cNvPr>
            <p:cNvSpPr/>
            <p:nvPr/>
          </p:nvSpPr>
          <p:spPr>
            <a:xfrm>
              <a:off x="4211892" y="5048441"/>
              <a:ext cx="5336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6" name="Rectangle 177">
              <a:extLst>
                <a:ext uri="{FF2B5EF4-FFF2-40B4-BE49-F238E27FC236}">
                  <a16:creationId xmlns:a16="http://schemas.microsoft.com/office/drawing/2014/main" id="{2012F2C5-1F2C-4BF1-A7EE-545030EE61F0}"/>
                </a:ext>
              </a:extLst>
            </p:cNvPr>
            <p:cNvSpPr/>
            <p:nvPr/>
          </p:nvSpPr>
          <p:spPr>
            <a:xfrm>
              <a:off x="1876362" y="5262055"/>
              <a:ext cx="489274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сети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7" name="Rectangle 178">
              <a:extLst>
                <a:ext uri="{FF2B5EF4-FFF2-40B4-BE49-F238E27FC236}">
                  <a16:creationId xmlns:a16="http://schemas.microsoft.com/office/drawing/2014/main" id="{F593526F-1041-4308-A99B-9CC783C4CD26}"/>
                </a:ext>
              </a:extLst>
            </p:cNvPr>
            <p:cNvSpPr/>
            <p:nvPr/>
          </p:nvSpPr>
          <p:spPr>
            <a:xfrm>
              <a:off x="2243646" y="5262055"/>
              <a:ext cx="2370099" cy="240518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связи друг с другом и с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8" name="Rectangle 179">
              <a:extLst>
                <a:ext uri="{FF2B5EF4-FFF2-40B4-BE49-F238E27FC236}">
                  <a16:creationId xmlns:a16="http://schemas.microsoft.com/office/drawing/2014/main" id="{531E9486-24F7-48FF-B2B7-AA640791EB52}"/>
                </a:ext>
              </a:extLst>
            </p:cNvPr>
            <p:cNvSpPr/>
            <p:nvPr/>
          </p:nvSpPr>
          <p:spPr>
            <a:xfrm>
              <a:off x="1876362" y="5475415"/>
              <a:ext cx="167538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преподавателем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79" name="Rectangle 180">
              <a:extLst>
                <a:ext uri="{FF2B5EF4-FFF2-40B4-BE49-F238E27FC236}">
                  <a16:creationId xmlns:a16="http://schemas.microsoft.com/office/drawing/2014/main" id="{170C7256-CC6A-42EB-A3C5-039DAD8176F1}"/>
                </a:ext>
              </a:extLst>
            </p:cNvPr>
            <p:cNvSpPr/>
            <p:nvPr/>
          </p:nvSpPr>
          <p:spPr>
            <a:xfrm>
              <a:off x="3136710" y="5475415"/>
              <a:ext cx="5336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0" name="Shape 181">
              <a:extLst>
                <a:ext uri="{FF2B5EF4-FFF2-40B4-BE49-F238E27FC236}">
                  <a16:creationId xmlns:a16="http://schemas.microsoft.com/office/drawing/2014/main" id="{0B311D1F-0035-48AE-8A9D-24A013934267}"/>
                </a:ext>
              </a:extLst>
            </p:cNvPr>
            <p:cNvSpPr/>
            <p:nvPr/>
          </p:nvSpPr>
          <p:spPr>
            <a:xfrm>
              <a:off x="7099744" y="1326769"/>
              <a:ext cx="1814957" cy="873506"/>
            </a:xfrm>
            <a:custGeom>
              <a:avLst/>
              <a:gdLst/>
              <a:ahLst/>
              <a:cxnLst/>
              <a:rect l="0" t="0" r="0" b="0"/>
              <a:pathLst>
                <a:path w="1814957" h="873506">
                  <a:moveTo>
                    <a:pt x="335915" y="0"/>
                  </a:moveTo>
                  <a:lnTo>
                    <a:pt x="335915" y="128778"/>
                  </a:lnTo>
                  <a:lnTo>
                    <a:pt x="1814957" y="128778"/>
                  </a:lnTo>
                  <a:lnTo>
                    <a:pt x="1814957" y="744728"/>
                  </a:lnTo>
                  <a:lnTo>
                    <a:pt x="335915" y="744728"/>
                  </a:lnTo>
                  <a:lnTo>
                    <a:pt x="335915" y="873506"/>
                  </a:lnTo>
                  <a:lnTo>
                    <a:pt x="0" y="436753"/>
                  </a:lnTo>
                  <a:lnTo>
                    <a:pt x="335915" y="0"/>
                  </a:lnTo>
                  <a:close/>
                </a:path>
              </a:pathLst>
            </a:custGeom>
            <a:ln w="0" cap="flat">
              <a:miter lim="127000"/>
            </a:ln>
          </p:spPr>
          <p:style>
            <a:lnRef idx="0">
              <a:srgbClr val="000000">
                <a:alpha val="0"/>
              </a:srgbClr>
            </a:lnRef>
            <a:fillRef idx="1">
              <a:srgbClr val="4F81BD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1" name="Shape 182">
              <a:extLst>
                <a:ext uri="{FF2B5EF4-FFF2-40B4-BE49-F238E27FC236}">
                  <a16:creationId xmlns:a16="http://schemas.microsoft.com/office/drawing/2014/main" id="{59A6B94C-156C-4A0B-B1A8-CF9D33C4EC6E}"/>
                </a:ext>
              </a:extLst>
            </p:cNvPr>
            <p:cNvSpPr/>
            <p:nvPr/>
          </p:nvSpPr>
          <p:spPr>
            <a:xfrm>
              <a:off x="7099744" y="1326769"/>
              <a:ext cx="1814957" cy="873506"/>
            </a:xfrm>
            <a:custGeom>
              <a:avLst/>
              <a:gdLst/>
              <a:ahLst/>
              <a:cxnLst/>
              <a:rect l="0" t="0" r="0" b="0"/>
              <a:pathLst>
                <a:path w="1814957" h="873506">
                  <a:moveTo>
                    <a:pt x="0" y="436753"/>
                  </a:moveTo>
                  <a:lnTo>
                    <a:pt x="335915" y="0"/>
                  </a:lnTo>
                  <a:lnTo>
                    <a:pt x="335915" y="128778"/>
                  </a:lnTo>
                  <a:lnTo>
                    <a:pt x="1814957" y="128778"/>
                  </a:lnTo>
                  <a:lnTo>
                    <a:pt x="1814957" y="744728"/>
                  </a:lnTo>
                  <a:lnTo>
                    <a:pt x="335915" y="744728"/>
                  </a:lnTo>
                  <a:lnTo>
                    <a:pt x="335915" y="873506"/>
                  </a:ln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2" name="Rectangle 183">
              <a:extLst>
                <a:ext uri="{FF2B5EF4-FFF2-40B4-BE49-F238E27FC236}">
                  <a16:creationId xmlns:a16="http://schemas.microsoft.com/office/drawing/2014/main" id="{B2554EAE-2D9A-4EBE-9C35-6F608FB3976A}"/>
                </a:ext>
              </a:extLst>
            </p:cNvPr>
            <p:cNvSpPr/>
            <p:nvPr/>
          </p:nvSpPr>
          <p:spPr>
            <a:xfrm>
              <a:off x="7343457" y="1674432"/>
              <a:ext cx="2011966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экономичность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3" name="Rectangle 184">
              <a:extLst>
                <a:ext uri="{FF2B5EF4-FFF2-40B4-BE49-F238E27FC236}">
                  <a16:creationId xmlns:a16="http://schemas.microsoft.com/office/drawing/2014/main" id="{B8E76888-4526-49A0-AB50-82CF70C03FDA}"/>
                </a:ext>
              </a:extLst>
            </p:cNvPr>
            <p:cNvSpPr/>
            <p:nvPr/>
          </p:nvSpPr>
          <p:spPr>
            <a:xfrm>
              <a:off x="8855266" y="1674432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4" name="Shape 185">
              <a:extLst>
                <a:ext uri="{FF2B5EF4-FFF2-40B4-BE49-F238E27FC236}">
                  <a16:creationId xmlns:a16="http://schemas.microsoft.com/office/drawing/2014/main" id="{883C3DAB-8ED5-459B-BCBD-F781B278C0C0}"/>
                </a:ext>
              </a:extLst>
            </p:cNvPr>
            <p:cNvSpPr/>
            <p:nvPr/>
          </p:nvSpPr>
          <p:spPr>
            <a:xfrm>
              <a:off x="7099744" y="2740279"/>
              <a:ext cx="1814957" cy="873379"/>
            </a:xfrm>
            <a:custGeom>
              <a:avLst/>
              <a:gdLst/>
              <a:ahLst/>
              <a:cxnLst/>
              <a:rect l="0" t="0" r="0" b="0"/>
              <a:pathLst>
                <a:path w="1814957" h="873379">
                  <a:moveTo>
                    <a:pt x="335915" y="0"/>
                  </a:moveTo>
                  <a:lnTo>
                    <a:pt x="335915" y="128778"/>
                  </a:lnTo>
                  <a:lnTo>
                    <a:pt x="1814957" y="128778"/>
                  </a:lnTo>
                  <a:lnTo>
                    <a:pt x="1814957" y="744601"/>
                  </a:lnTo>
                  <a:lnTo>
                    <a:pt x="335915" y="744601"/>
                  </a:lnTo>
                  <a:lnTo>
                    <a:pt x="335915" y="873379"/>
                  </a:lnTo>
                  <a:lnTo>
                    <a:pt x="0" y="436753"/>
                  </a:lnTo>
                  <a:lnTo>
                    <a:pt x="335915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FF990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5" name="Shape 186">
              <a:extLst>
                <a:ext uri="{FF2B5EF4-FFF2-40B4-BE49-F238E27FC236}">
                  <a16:creationId xmlns:a16="http://schemas.microsoft.com/office/drawing/2014/main" id="{D182A524-3525-4E30-88D8-9161D9BF2555}"/>
                </a:ext>
              </a:extLst>
            </p:cNvPr>
            <p:cNvSpPr/>
            <p:nvPr/>
          </p:nvSpPr>
          <p:spPr>
            <a:xfrm>
              <a:off x="7099744" y="2740279"/>
              <a:ext cx="1814957" cy="873379"/>
            </a:xfrm>
            <a:custGeom>
              <a:avLst/>
              <a:gdLst/>
              <a:ahLst/>
              <a:cxnLst/>
              <a:rect l="0" t="0" r="0" b="0"/>
              <a:pathLst>
                <a:path w="1814957" h="873379">
                  <a:moveTo>
                    <a:pt x="0" y="436753"/>
                  </a:moveTo>
                  <a:lnTo>
                    <a:pt x="335915" y="0"/>
                  </a:lnTo>
                  <a:lnTo>
                    <a:pt x="335915" y="128778"/>
                  </a:lnTo>
                  <a:lnTo>
                    <a:pt x="1814957" y="128778"/>
                  </a:lnTo>
                  <a:lnTo>
                    <a:pt x="1814957" y="744601"/>
                  </a:lnTo>
                  <a:lnTo>
                    <a:pt x="335915" y="744601"/>
                  </a:lnTo>
                  <a:lnTo>
                    <a:pt x="335915" y="873379"/>
                  </a:ln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86" name="Rectangle 187">
              <a:extLst>
                <a:ext uri="{FF2B5EF4-FFF2-40B4-BE49-F238E27FC236}">
                  <a16:creationId xmlns:a16="http://schemas.microsoft.com/office/drawing/2014/main" id="{86DF8A0B-B086-47AA-90AC-05BE76034C83}"/>
                </a:ext>
              </a:extLst>
            </p:cNvPr>
            <p:cNvSpPr/>
            <p:nvPr/>
          </p:nvSpPr>
          <p:spPr>
            <a:xfrm>
              <a:off x="7495857" y="2958402"/>
              <a:ext cx="1516647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технологич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7" name="Rectangle 188">
              <a:extLst>
                <a:ext uri="{FF2B5EF4-FFF2-40B4-BE49-F238E27FC236}">
                  <a16:creationId xmlns:a16="http://schemas.microsoft.com/office/drawing/2014/main" id="{1DF21665-F77C-4470-A99D-4E79E563DEC5}"/>
                </a:ext>
              </a:extLst>
            </p:cNvPr>
            <p:cNvSpPr/>
            <p:nvPr/>
          </p:nvSpPr>
          <p:spPr>
            <a:xfrm>
              <a:off x="8635809" y="2958402"/>
              <a:ext cx="87763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-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8" name="Rectangle 189">
              <a:extLst>
                <a:ext uri="{FF2B5EF4-FFF2-40B4-BE49-F238E27FC236}">
                  <a16:creationId xmlns:a16="http://schemas.microsoft.com/office/drawing/2014/main" id="{56707C0B-4928-48BE-A9D0-FC19C1B50F26}"/>
                </a:ext>
              </a:extLst>
            </p:cNvPr>
            <p:cNvSpPr/>
            <p:nvPr/>
          </p:nvSpPr>
          <p:spPr>
            <a:xfrm>
              <a:off x="7800657" y="3217482"/>
              <a:ext cx="795035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ность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89" name="Rectangle 190">
              <a:extLst>
                <a:ext uri="{FF2B5EF4-FFF2-40B4-BE49-F238E27FC236}">
                  <a16:creationId xmlns:a16="http://schemas.microsoft.com/office/drawing/2014/main" id="{5A07AC5F-8F31-4648-8051-575C90741491}"/>
                </a:ext>
              </a:extLst>
            </p:cNvPr>
            <p:cNvSpPr/>
            <p:nvPr/>
          </p:nvSpPr>
          <p:spPr>
            <a:xfrm>
              <a:off x="8398066" y="3217482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0" name="Shape 191">
              <a:extLst>
                <a:ext uri="{FF2B5EF4-FFF2-40B4-BE49-F238E27FC236}">
                  <a16:creationId xmlns:a16="http://schemas.microsoft.com/office/drawing/2014/main" id="{B7B254CA-A7FB-4112-8C70-F2F0E0FCA741}"/>
                </a:ext>
              </a:extLst>
            </p:cNvPr>
            <p:cNvSpPr/>
            <p:nvPr/>
          </p:nvSpPr>
          <p:spPr>
            <a:xfrm>
              <a:off x="7099744" y="4290060"/>
              <a:ext cx="1814957" cy="873379"/>
            </a:xfrm>
            <a:custGeom>
              <a:avLst/>
              <a:gdLst/>
              <a:ahLst/>
              <a:cxnLst/>
              <a:rect l="0" t="0" r="0" b="0"/>
              <a:pathLst>
                <a:path w="1814957" h="873379">
                  <a:moveTo>
                    <a:pt x="335915" y="0"/>
                  </a:moveTo>
                  <a:lnTo>
                    <a:pt x="335915" y="128778"/>
                  </a:lnTo>
                  <a:lnTo>
                    <a:pt x="1814957" y="128778"/>
                  </a:lnTo>
                  <a:lnTo>
                    <a:pt x="1814957" y="744728"/>
                  </a:lnTo>
                  <a:lnTo>
                    <a:pt x="335915" y="744728"/>
                  </a:lnTo>
                  <a:lnTo>
                    <a:pt x="335915" y="873379"/>
                  </a:lnTo>
                  <a:lnTo>
                    <a:pt x="0" y="436753"/>
                  </a:lnTo>
                  <a:lnTo>
                    <a:pt x="335915" y="0"/>
                  </a:lnTo>
                  <a:close/>
                </a:path>
              </a:pathLst>
            </a:custGeom>
            <a:ln w="0" cap="flat">
              <a:round/>
            </a:ln>
          </p:spPr>
          <p:style>
            <a:lnRef idx="0">
              <a:srgbClr val="000000">
                <a:alpha val="0"/>
              </a:srgbClr>
            </a:lnRef>
            <a:fillRef idx="1">
              <a:srgbClr val="C00040"/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1" name="Shape 192">
              <a:extLst>
                <a:ext uri="{FF2B5EF4-FFF2-40B4-BE49-F238E27FC236}">
                  <a16:creationId xmlns:a16="http://schemas.microsoft.com/office/drawing/2014/main" id="{35CEB10A-B14D-43DF-8E08-A503A96532C8}"/>
                </a:ext>
              </a:extLst>
            </p:cNvPr>
            <p:cNvSpPr/>
            <p:nvPr/>
          </p:nvSpPr>
          <p:spPr>
            <a:xfrm>
              <a:off x="7099744" y="4290060"/>
              <a:ext cx="1814957" cy="873379"/>
            </a:xfrm>
            <a:custGeom>
              <a:avLst/>
              <a:gdLst/>
              <a:ahLst/>
              <a:cxnLst/>
              <a:rect l="0" t="0" r="0" b="0"/>
              <a:pathLst>
                <a:path w="1814957" h="873379">
                  <a:moveTo>
                    <a:pt x="0" y="436753"/>
                  </a:moveTo>
                  <a:lnTo>
                    <a:pt x="335915" y="0"/>
                  </a:lnTo>
                  <a:lnTo>
                    <a:pt x="335915" y="128778"/>
                  </a:lnTo>
                  <a:lnTo>
                    <a:pt x="1814957" y="128778"/>
                  </a:lnTo>
                  <a:lnTo>
                    <a:pt x="1814957" y="744728"/>
                  </a:lnTo>
                  <a:lnTo>
                    <a:pt x="335915" y="744728"/>
                  </a:lnTo>
                  <a:lnTo>
                    <a:pt x="335915" y="873379"/>
                  </a:lnTo>
                  <a:close/>
                </a:path>
              </a:pathLst>
            </a:custGeom>
            <a:ln w="25400" cap="flat">
              <a:round/>
            </a:ln>
          </p:spPr>
          <p:style>
            <a:lnRef idx="1">
              <a:srgbClr val="000000"/>
            </a:lnRef>
            <a:fillRef idx="0">
              <a:srgbClr val="000000">
                <a:alpha val="0"/>
              </a:srgbClr>
            </a:fillRef>
            <a:effectRef idx="0">
              <a:scrgbClr r="0" g="0" b="0"/>
            </a:effectRef>
            <a:fontRef idx="none"/>
          </p:style>
          <p:txBody>
            <a:bodyPr/>
            <a:lstStyle/>
            <a:p>
              <a:endParaRPr lang="ru-RU"/>
            </a:p>
          </p:txBody>
        </p:sp>
        <p:sp>
          <p:nvSpPr>
            <p:cNvPr id="92" name="Rectangle 193">
              <a:extLst>
                <a:ext uri="{FF2B5EF4-FFF2-40B4-BE49-F238E27FC236}">
                  <a16:creationId xmlns:a16="http://schemas.microsoft.com/office/drawing/2014/main" id="{DB35F0F6-4AA1-489B-A8FF-A0A6C4D5F157}"/>
                </a:ext>
              </a:extLst>
            </p:cNvPr>
            <p:cNvSpPr/>
            <p:nvPr/>
          </p:nvSpPr>
          <p:spPr>
            <a:xfrm>
              <a:off x="7546150" y="4508310"/>
              <a:ext cx="118166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3" name="Rectangle 194">
              <a:extLst>
                <a:ext uri="{FF2B5EF4-FFF2-40B4-BE49-F238E27FC236}">
                  <a16:creationId xmlns:a16="http://schemas.microsoft.com/office/drawing/2014/main" id="{A98DCB55-45E9-4B04-A195-E75F4026F61D}"/>
                </a:ext>
              </a:extLst>
            </p:cNvPr>
            <p:cNvSpPr/>
            <p:nvPr/>
          </p:nvSpPr>
          <p:spPr>
            <a:xfrm>
              <a:off x="7634542" y="4508310"/>
              <a:ext cx="1417125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оциальное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4" name="Rectangle 195">
              <a:extLst>
                <a:ext uri="{FF2B5EF4-FFF2-40B4-BE49-F238E27FC236}">
                  <a16:creationId xmlns:a16="http://schemas.microsoft.com/office/drawing/2014/main" id="{4DE72E14-6B2F-4D92-A731-C317C75CB848}"/>
                </a:ext>
              </a:extLst>
            </p:cNvPr>
            <p:cNvSpPr/>
            <p:nvPr/>
          </p:nvSpPr>
          <p:spPr>
            <a:xfrm>
              <a:off x="7482142" y="4767390"/>
              <a:ext cx="1641122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равноправие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5" name="Rectangle 196">
              <a:extLst>
                <a:ext uri="{FF2B5EF4-FFF2-40B4-BE49-F238E27FC236}">
                  <a16:creationId xmlns:a16="http://schemas.microsoft.com/office/drawing/2014/main" id="{1ADEDECE-FA5B-41AD-AC04-B0647B0D36F9}"/>
                </a:ext>
              </a:extLst>
            </p:cNvPr>
            <p:cNvSpPr/>
            <p:nvPr/>
          </p:nvSpPr>
          <p:spPr>
            <a:xfrm>
              <a:off x="8716581" y="4767390"/>
              <a:ext cx="64819" cy="29213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700" b="1" i="1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6" name="Rectangle 197">
              <a:extLst>
                <a:ext uri="{FF2B5EF4-FFF2-40B4-BE49-F238E27FC236}">
                  <a16:creationId xmlns:a16="http://schemas.microsoft.com/office/drawing/2014/main" id="{7777D460-3DC1-47CC-9FAB-15EAFCA7DEEB}"/>
                </a:ext>
              </a:extLst>
            </p:cNvPr>
            <p:cNvSpPr/>
            <p:nvPr/>
          </p:nvSpPr>
          <p:spPr>
            <a:xfrm>
              <a:off x="4638612" y="1193737"/>
              <a:ext cx="100375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7" name="Rectangle 198">
              <a:extLst>
                <a:ext uri="{FF2B5EF4-FFF2-40B4-BE49-F238E27FC236}">
                  <a16:creationId xmlns:a16="http://schemas.microsoft.com/office/drawing/2014/main" id="{749BB408-721F-4F2C-8A19-9227F57F7231}"/>
                </a:ext>
              </a:extLst>
            </p:cNvPr>
            <p:cNvSpPr/>
            <p:nvPr/>
          </p:nvSpPr>
          <p:spPr>
            <a:xfrm>
              <a:off x="4714812" y="1193737"/>
              <a:ext cx="1623456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снижение затрат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8" name="Rectangle 199">
              <a:extLst>
                <a:ext uri="{FF2B5EF4-FFF2-40B4-BE49-F238E27FC236}">
                  <a16:creationId xmlns:a16="http://schemas.microsoft.com/office/drawing/2014/main" id="{9A1DE579-7CB3-4738-BD08-3E264E45934F}"/>
                </a:ext>
              </a:extLst>
            </p:cNvPr>
            <p:cNvSpPr/>
            <p:nvPr/>
          </p:nvSpPr>
          <p:spPr>
            <a:xfrm>
              <a:off x="5935536" y="1193737"/>
              <a:ext cx="272509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99" name="Rectangle 200">
              <a:extLst>
                <a:ext uri="{FF2B5EF4-FFF2-40B4-BE49-F238E27FC236}">
                  <a16:creationId xmlns:a16="http://schemas.microsoft.com/office/drawing/2014/main" id="{9A5869A7-21AE-4588-ACFA-2D4CC4F027C0}"/>
                </a:ext>
              </a:extLst>
            </p:cNvPr>
            <p:cNvSpPr/>
            <p:nvPr/>
          </p:nvSpPr>
          <p:spPr>
            <a:xfrm>
              <a:off x="6142038" y="1193737"/>
              <a:ext cx="1188453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обучение за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0" name="Rectangle 201">
              <a:extLst>
                <a:ext uri="{FF2B5EF4-FFF2-40B4-BE49-F238E27FC236}">
                  <a16:creationId xmlns:a16="http://schemas.microsoft.com/office/drawing/2014/main" id="{8FCD3681-A5F2-4D3F-9954-34EAD77981F9}"/>
                </a:ext>
              </a:extLst>
            </p:cNvPr>
            <p:cNvSpPr/>
            <p:nvPr/>
          </p:nvSpPr>
          <p:spPr>
            <a:xfrm>
              <a:off x="4638612" y="1391856"/>
              <a:ext cx="440502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счет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1" name="Rectangle 202">
              <a:extLst>
                <a:ext uri="{FF2B5EF4-FFF2-40B4-BE49-F238E27FC236}">
                  <a16:creationId xmlns:a16="http://schemas.microsoft.com/office/drawing/2014/main" id="{882BEACE-D651-457D-9165-EABCE2301A4B}"/>
                </a:ext>
              </a:extLst>
            </p:cNvPr>
            <p:cNvSpPr/>
            <p:nvPr/>
          </p:nvSpPr>
          <p:spPr>
            <a:xfrm>
              <a:off x="4970082" y="1391856"/>
              <a:ext cx="2719761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технических и транспортных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2" name="Rectangle 203">
              <a:extLst>
                <a:ext uri="{FF2B5EF4-FFF2-40B4-BE49-F238E27FC236}">
                  <a16:creationId xmlns:a16="http://schemas.microsoft.com/office/drawing/2014/main" id="{1B0AF5C0-1E04-4BD5-BCE1-DAE56E429FF0}"/>
                </a:ext>
              </a:extLst>
            </p:cNvPr>
            <p:cNvSpPr/>
            <p:nvPr/>
          </p:nvSpPr>
          <p:spPr>
            <a:xfrm>
              <a:off x="4638612" y="1589976"/>
              <a:ext cx="823823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средств,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3" name="Rectangle 204">
              <a:extLst>
                <a:ext uri="{FF2B5EF4-FFF2-40B4-BE49-F238E27FC236}">
                  <a16:creationId xmlns:a16="http://schemas.microsoft.com/office/drawing/2014/main" id="{ADD0D31F-591A-41D6-B857-381E9AC7CFE7}"/>
                </a:ext>
              </a:extLst>
            </p:cNvPr>
            <p:cNvSpPr/>
            <p:nvPr/>
          </p:nvSpPr>
          <p:spPr>
            <a:xfrm>
              <a:off x="5258880" y="1589976"/>
              <a:ext cx="2028330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концентрированного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4" name="Rectangle 205">
              <a:extLst>
                <a:ext uri="{FF2B5EF4-FFF2-40B4-BE49-F238E27FC236}">
                  <a16:creationId xmlns:a16="http://schemas.microsoft.com/office/drawing/2014/main" id="{FB7982C9-D0D4-437C-AB86-314C1F70527F}"/>
                </a:ext>
              </a:extLst>
            </p:cNvPr>
            <p:cNvSpPr/>
            <p:nvPr/>
          </p:nvSpPr>
          <p:spPr>
            <a:xfrm>
              <a:off x="6786690" y="1589976"/>
              <a:ext cx="168277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5" name="Rectangle 206">
              <a:extLst>
                <a:ext uri="{FF2B5EF4-FFF2-40B4-BE49-F238E27FC236}">
                  <a16:creationId xmlns:a16="http://schemas.microsoft.com/office/drawing/2014/main" id="{5395EB00-8A30-4E22-A9FE-F4ECEA914F8C}"/>
                </a:ext>
              </a:extLst>
            </p:cNvPr>
            <p:cNvSpPr/>
            <p:nvPr/>
          </p:nvSpPr>
          <p:spPr>
            <a:xfrm>
              <a:off x="4638612" y="1788096"/>
              <a:ext cx="3168180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унифицированного представления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6" name="Rectangle 207">
              <a:extLst>
                <a:ext uri="{FF2B5EF4-FFF2-40B4-BE49-F238E27FC236}">
                  <a16:creationId xmlns:a16="http://schemas.microsoft.com/office/drawing/2014/main" id="{3DADCEF4-7C72-4517-8F45-C9FFFF845AFF}"/>
                </a:ext>
              </a:extLst>
            </p:cNvPr>
            <p:cNvSpPr/>
            <p:nvPr/>
          </p:nvSpPr>
          <p:spPr>
            <a:xfrm>
              <a:off x="4638612" y="1986216"/>
              <a:ext cx="2264745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учебной информации и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7" name="Rectangle 208">
              <a:extLst>
                <a:ext uri="{FF2B5EF4-FFF2-40B4-BE49-F238E27FC236}">
                  <a16:creationId xmlns:a16="http://schemas.microsoft.com/office/drawing/2014/main" id="{2A3F4DF0-9680-4001-BF73-5E73AA8ECDE3}"/>
                </a:ext>
              </a:extLst>
            </p:cNvPr>
            <p:cNvSpPr/>
            <p:nvPr/>
          </p:nvSpPr>
          <p:spPr>
            <a:xfrm>
              <a:off x="4638612" y="2184337"/>
              <a:ext cx="1433004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мультидоступа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8" name="Rectangle 209">
              <a:extLst>
                <a:ext uri="{FF2B5EF4-FFF2-40B4-BE49-F238E27FC236}">
                  <a16:creationId xmlns:a16="http://schemas.microsoft.com/office/drawing/2014/main" id="{FF30C475-D212-4EFB-9C0F-E73CD1EE250E}"/>
                </a:ext>
              </a:extLst>
            </p:cNvPr>
            <p:cNvSpPr/>
            <p:nvPr/>
          </p:nvSpPr>
          <p:spPr>
            <a:xfrm>
              <a:off x="5714556" y="2184337"/>
              <a:ext cx="547603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к ней </a:t>
              </a:r>
              <a:endParaRPr lang="ru-RU" sz="11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09" name="Rectangle 210">
              <a:extLst>
                <a:ext uri="{FF2B5EF4-FFF2-40B4-BE49-F238E27FC236}">
                  <a16:creationId xmlns:a16="http://schemas.microsoft.com/office/drawing/2014/main" id="{77D13399-B305-4698-B71A-F0C07CE69BE8}"/>
                </a:ext>
              </a:extLst>
            </p:cNvPr>
            <p:cNvSpPr/>
            <p:nvPr/>
          </p:nvSpPr>
          <p:spPr>
            <a:xfrm>
              <a:off x="6127560" y="2184337"/>
              <a:ext cx="49702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0" name="Rectangle 211">
              <a:extLst>
                <a:ext uri="{FF2B5EF4-FFF2-40B4-BE49-F238E27FC236}">
                  <a16:creationId xmlns:a16="http://schemas.microsoft.com/office/drawing/2014/main" id="{355AC8A2-8C23-4F74-B372-64ABF3E8885A}"/>
                </a:ext>
              </a:extLst>
            </p:cNvPr>
            <p:cNvSpPr/>
            <p:nvPr/>
          </p:nvSpPr>
          <p:spPr>
            <a:xfrm>
              <a:off x="4698301" y="2804351"/>
              <a:ext cx="1746699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использование в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1" name="Rectangle 212">
              <a:extLst>
                <a:ext uri="{FF2B5EF4-FFF2-40B4-BE49-F238E27FC236}">
                  <a16:creationId xmlns:a16="http://schemas.microsoft.com/office/drawing/2014/main" id="{4842120E-7BB6-4858-B53D-AAF7DF805337}"/>
                </a:ext>
              </a:extLst>
            </p:cNvPr>
            <p:cNvSpPr/>
            <p:nvPr/>
          </p:nvSpPr>
          <p:spPr>
            <a:xfrm>
              <a:off x="4698301" y="3017711"/>
              <a:ext cx="2824661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образовательном процессе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2" name="Rectangle 213">
              <a:extLst>
                <a:ext uri="{FF2B5EF4-FFF2-40B4-BE49-F238E27FC236}">
                  <a16:creationId xmlns:a16="http://schemas.microsoft.com/office/drawing/2014/main" id="{C9F7150E-FEAF-4541-8288-EC946415C45C}"/>
                </a:ext>
              </a:extLst>
            </p:cNvPr>
            <p:cNvSpPr/>
            <p:nvPr/>
          </p:nvSpPr>
          <p:spPr>
            <a:xfrm>
              <a:off x="4698301" y="3231071"/>
              <a:ext cx="106544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новейших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3" name="Rectangle 214">
              <a:extLst>
                <a:ext uri="{FF2B5EF4-FFF2-40B4-BE49-F238E27FC236}">
                  <a16:creationId xmlns:a16="http://schemas.microsoft.com/office/drawing/2014/main" id="{1CB5C24F-26DF-4B0B-ABA5-9007BD9546AB}"/>
                </a:ext>
              </a:extLst>
            </p:cNvPr>
            <p:cNvSpPr/>
            <p:nvPr/>
          </p:nvSpPr>
          <p:spPr>
            <a:xfrm>
              <a:off x="5502974" y="3231071"/>
              <a:ext cx="1871852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информационных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4" name="Rectangle 215">
              <a:extLst>
                <a:ext uri="{FF2B5EF4-FFF2-40B4-BE49-F238E27FC236}">
                  <a16:creationId xmlns:a16="http://schemas.microsoft.com/office/drawing/2014/main" id="{D5CFA4D1-F5C4-443C-BF88-9A7F46B2D2C6}"/>
                </a:ext>
              </a:extLst>
            </p:cNvPr>
            <p:cNvSpPr/>
            <p:nvPr/>
          </p:nvSpPr>
          <p:spPr>
            <a:xfrm>
              <a:off x="4698301" y="3444431"/>
              <a:ext cx="2701634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и телекоммуникационных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5" name="Rectangle 216">
              <a:extLst>
                <a:ext uri="{FF2B5EF4-FFF2-40B4-BE49-F238E27FC236}">
                  <a16:creationId xmlns:a16="http://schemas.microsoft.com/office/drawing/2014/main" id="{61CCCAB4-D0C7-4BAE-9953-C919805CB2A3}"/>
                </a:ext>
              </a:extLst>
            </p:cNvPr>
            <p:cNvSpPr/>
            <p:nvPr/>
          </p:nvSpPr>
          <p:spPr>
            <a:xfrm>
              <a:off x="4698301" y="3657791"/>
              <a:ext cx="113817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технологий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6" name="Rectangle 217">
              <a:extLst>
                <a:ext uri="{FF2B5EF4-FFF2-40B4-BE49-F238E27FC236}">
                  <a16:creationId xmlns:a16="http://schemas.microsoft.com/office/drawing/2014/main" id="{BA890CB8-57CA-4209-BFBA-03000C53B5D5}"/>
                </a:ext>
              </a:extLst>
            </p:cNvPr>
            <p:cNvSpPr/>
            <p:nvPr/>
          </p:nvSpPr>
          <p:spPr>
            <a:xfrm>
              <a:off x="5554028" y="3657791"/>
              <a:ext cx="53367" cy="240517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4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7" name="Rectangle 218">
              <a:extLst>
                <a:ext uri="{FF2B5EF4-FFF2-40B4-BE49-F238E27FC236}">
                  <a16:creationId xmlns:a16="http://schemas.microsoft.com/office/drawing/2014/main" id="{FD9BEF21-7C6A-45EC-A6FF-B2ED2BC0713C}"/>
                </a:ext>
              </a:extLst>
            </p:cNvPr>
            <p:cNvSpPr/>
            <p:nvPr/>
          </p:nvSpPr>
          <p:spPr>
            <a:xfrm>
              <a:off x="4638612" y="4257231"/>
              <a:ext cx="3101104" cy="2240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равные возможности получения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8" name="Rectangle 219">
              <a:extLst>
                <a:ext uri="{FF2B5EF4-FFF2-40B4-BE49-F238E27FC236}">
                  <a16:creationId xmlns:a16="http://schemas.microsoft.com/office/drawing/2014/main" id="{3C28791F-3B0A-4D72-B744-A6D3B5BD304B}"/>
                </a:ext>
              </a:extLst>
            </p:cNvPr>
            <p:cNvSpPr/>
            <p:nvPr/>
          </p:nvSpPr>
          <p:spPr>
            <a:xfrm>
              <a:off x="4638612" y="4455351"/>
              <a:ext cx="2688532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образования независимо от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19" name="Rectangle 220">
              <a:extLst>
                <a:ext uri="{FF2B5EF4-FFF2-40B4-BE49-F238E27FC236}">
                  <a16:creationId xmlns:a16="http://schemas.microsoft.com/office/drawing/2014/main" id="{23A4EED9-D434-4C95-973E-1D518C91C9E0}"/>
                </a:ext>
              </a:extLst>
            </p:cNvPr>
            <p:cNvSpPr/>
            <p:nvPr/>
          </p:nvSpPr>
          <p:spPr>
            <a:xfrm>
              <a:off x="4638612" y="4653470"/>
              <a:ext cx="2857651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места проживания, состояния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0" name="Rectangle 221">
              <a:extLst>
                <a:ext uri="{FF2B5EF4-FFF2-40B4-BE49-F238E27FC236}">
                  <a16:creationId xmlns:a16="http://schemas.microsoft.com/office/drawing/2014/main" id="{4F02151B-E330-4F69-9FA6-EE7AE89CE4A9}"/>
                </a:ext>
              </a:extLst>
            </p:cNvPr>
            <p:cNvSpPr/>
            <p:nvPr/>
          </p:nvSpPr>
          <p:spPr>
            <a:xfrm>
              <a:off x="4638612" y="4851591"/>
              <a:ext cx="2356232" cy="224001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здоровья, элитарности 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1" name="Rectangle 222">
              <a:extLst>
                <a:ext uri="{FF2B5EF4-FFF2-40B4-BE49-F238E27FC236}">
                  <a16:creationId xmlns:a16="http://schemas.microsoft.com/office/drawing/2014/main" id="{E5537519-8BE0-4FD6-983D-5A4F98A110E2}"/>
                </a:ext>
              </a:extLst>
            </p:cNvPr>
            <p:cNvSpPr/>
            <p:nvPr/>
          </p:nvSpPr>
          <p:spPr>
            <a:xfrm>
              <a:off x="4638612" y="5049711"/>
              <a:ext cx="2973770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материальной обеспеченности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sp>
          <p:nvSpPr>
            <p:cNvPr id="122" name="Rectangle 223">
              <a:extLst>
                <a:ext uri="{FF2B5EF4-FFF2-40B4-BE49-F238E27FC236}">
                  <a16:creationId xmlns:a16="http://schemas.microsoft.com/office/drawing/2014/main" id="{D24AB6D4-6AC1-4AC5-8BE3-05A98DAD6DC5}"/>
                </a:ext>
              </a:extLst>
            </p:cNvPr>
            <p:cNvSpPr/>
            <p:nvPr/>
          </p:nvSpPr>
          <p:spPr>
            <a:xfrm>
              <a:off x="6875081" y="5049711"/>
              <a:ext cx="49702" cy="224002"/>
            </a:xfrm>
            <a:prstGeom prst="rect">
              <a:avLst/>
            </a:prstGeom>
            <a:ln>
              <a:noFill/>
            </a:ln>
          </p:spPr>
          <p:txBody>
            <a:bodyPr vert="horz" lIns="0" tIns="0" rIns="0" bIns="0" rtlCol="0">
              <a:noAutofit/>
            </a:bodyPr>
            <a:lstStyle/>
            <a:p>
              <a:pPr>
                <a:lnSpc>
                  <a:spcPct val="107000"/>
                </a:lnSpc>
                <a:spcAft>
                  <a:spcPts val="800"/>
                </a:spcAft>
              </a:pPr>
              <a:r>
                <a:rPr lang="ru-RU" sz="1300">
                  <a:solidFill>
                    <a:srgbClr val="FFFFFF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 </a:t>
              </a:r>
              <a:endParaRPr lang="ru-RU" sz="110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  <p:pic>
          <p:nvPicPr>
            <p:cNvPr id="123" name="Picture 5028">
              <a:extLst>
                <a:ext uri="{FF2B5EF4-FFF2-40B4-BE49-F238E27FC236}">
                  <a16:creationId xmlns:a16="http://schemas.microsoft.com/office/drawing/2014/main" id="{8BE287FC-0AC8-4270-9D74-D247CF31A744}"/>
                </a:ext>
              </a:extLst>
            </p:cNvPr>
            <p:cNvPicPr/>
            <p:nvPr/>
          </p:nvPicPr>
          <p:blipFill>
            <a:blip r:embed="rId4"/>
            <a:stretch>
              <a:fillRect/>
            </a:stretch>
          </p:blipFill>
          <p:spPr>
            <a:xfrm>
              <a:off x="4709478" y="5276088"/>
              <a:ext cx="1801368" cy="1581912"/>
            </a:xfrm>
            <a:prstGeom prst="rect">
              <a:avLst/>
            </a:prstGeom>
          </p:spPr>
        </p:pic>
      </p:grpSp>
      <p:sp>
        <p:nvSpPr>
          <p:cNvPr id="124" name="Rectangle 167">
            <a:extLst>
              <a:ext uri="{FF2B5EF4-FFF2-40B4-BE49-F238E27FC236}">
                <a16:creationId xmlns:a16="http://schemas.microsoft.com/office/drawing/2014/main" id="{2F78D228-2C8B-4CD7-9FB7-4D9B5C53A7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-527050" y="45720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altLang="ru-RU" sz="1100" b="0" i="0" u="none" strike="noStrike" cap="none" normalizeH="0" baseline="0">
              <a:ln>
                <a:noFill/>
              </a:ln>
              <a:solidFill>
                <a:srgbClr val="000000"/>
              </a:solidFill>
              <a:effectLst/>
              <a:latin typeface="Arial" panose="020B0604020202020204" pitchFamily="34" charset="0"/>
              <a:ea typeface="Calibri" panose="020F050202020403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br>
              <a:rPr kumimoji="0" lang="ru-RU" altLang="ru-RU" sz="1100" b="0" i="0" u="none" strike="noStrike" cap="none" normalizeH="0" baseline="0">
                <a:ln>
                  <a:noFill/>
                </a:ln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</a:rPr>
            </a:br>
            <a:endParaRPr kumimoji="0" lang="ru-RU" altLang="ru-RU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91778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1085</Words>
  <Application>Microsoft Office PowerPoint</Application>
  <PresentationFormat>Широкоэкранный</PresentationFormat>
  <Paragraphs>196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7" baseType="lpstr">
      <vt:lpstr>Arial</vt:lpstr>
      <vt:lpstr>Calibri</vt:lpstr>
      <vt:lpstr>Calibri Light</vt:lpstr>
      <vt:lpstr>Times New Roman</vt:lpstr>
      <vt:lpstr>Wingdings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Eliza</dc:creator>
  <cp:lastModifiedBy>Admin</cp:lastModifiedBy>
  <cp:revision>44</cp:revision>
  <dcterms:created xsi:type="dcterms:W3CDTF">2021-02-04T15:46:30Z</dcterms:created>
  <dcterms:modified xsi:type="dcterms:W3CDTF">2022-04-08T05:03:31Z</dcterms:modified>
</cp:coreProperties>
</file>