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58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4" r:id="rId19"/>
    <p:sldId id="275" r:id="rId20"/>
    <p:sldId id="279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HPSgKIpPGM" TargetMode="External"/><Relationship Id="rId13" Type="http://schemas.openxmlformats.org/officeDocument/2006/relationships/hyperlink" Target="https://infourok.ru/prezentaciya-po-biologii-dlya-klassa-k-laboratornoy-rabote-na-temu-ustroystvo-uvelichitelnih-priborov-1239245.html" TargetMode="External"/><Relationship Id="rId18" Type="http://schemas.openxmlformats.org/officeDocument/2006/relationships/hyperlink" Target="http://www.myshared.ru/slide/201857/" TargetMode="External"/><Relationship Id="rId3" Type="http://schemas.openxmlformats.org/officeDocument/2006/relationships/hyperlink" Target="https://www.youtube.com/watch?v=jYODLburxkY" TargetMode="External"/><Relationship Id="rId7" Type="http://schemas.openxmlformats.org/officeDocument/2006/relationships/hyperlink" Target="https://www.youtube.com/watch?v=ROlTQnxamVw" TargetMode="External"/><Relationship Id="rId12" Type="http://schemas.openxmlformats.org/officeDocument/2006/relationships/hyperlink" Target="https://www.youtube.com/watch?v=MiSGelVzxYA" TargetMode="External"/><Relationship Id="rId17" Type="http://schemas.openxmlformats.org/officeDocument/2006/relationships/hyperlink" Target="https://pptcloud.ru/biologiya/obshaya-harakteristika-rasteniy" TargetMode="External"/><Relationship Id="rId2" Type="http://schemas.openxmlformats.org/officeDocument/2006/relationships/hyperlink" Target="https://www.youtube.com/watch?v=ig1z0jnAyrk&amp;list=PLvtJKssE5Nrg7rf3tTb0h5X2G61daV8cr" TargetMode="External"/><Relationship Id="rId16" Type="http://schemas.openxmlformats.org/officeDocument/2006/relationships/hyperlink" Target="https://www.youtube.com/watch?v=tsV12DIymMY" TargetMode="External"/><Relationship Id="rId20" Type="http://schemas.openxmlformats.org/officeDocument/2006/relationships/hyperlink" Target="http://www.myshared.ru/slide/1117808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4be.com/watch?v=nsF3FzNNP-4" TargetMode="External"/><Relationship Id="rId11" Type="http://schemas.openxmlformats.org/officeDocument/2006/relationships/hyperlink" Target="https://www.youtube.com/watch?v=G7eOEXM83nM" TargetMode="External"/><Relationship Id="rId5" Type="http://schemas.openxmlformats.org/officeDocument/2006/relationships/hyperlink" Target="https://www.youtube.com/watch?v=GwC1LWFO5tQ" TargetMode="External"/><Relationship Id="rId15" Type="http://schemas.openxmlformats.org/officeDocument/2006/relationships/hyperlink" Target="https://www.youtube.com/watch?v=GSTBNWXXDao" TargetMode="External"/><Relationship Id="rId10" Type="http://schemas.openxmlformats.org/officeDocument/2006/relationships/hyperlink" Target="https://www.youtube.com/watch?v=bF3RiBMsQeA" TargetMode="External"/><Relationship Id="rId19" Type="http://schemas.openxmlformats.org/officeDocument/2006/relationships/hyperlink" Target="https://www.youtube.com/watch?v=9XFy7y1t5eM" TargetMode="External"/><Relationship Id="rId4" Type="http://schemas.openxmlformats.org/officeDocument/2006/relationships/hyperlink" Target="https://www.youtube.com/watch?v=O0CwrUqVwzQ&amp;t=97s" TargetMode="External"/><Relationship Id="rId9" Type="http://schemas.openxmlformats.org/officeDocument/2006/relationships/hyperlink" Target="https://www.youtube.com/watch?v=BYM4nS-etLg" TargetMode="External"/><Relationship Id="rId14" Type="http://schemas.openxmlformats.org/officeDocument/2006/relationships/hyperlink" Target="https://www.youtube.com/watch?v=e96Ct48kqY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u.sputnik.kg/society/20200821/1049383601/obyazannosti-roditelej-shkol-distancionnoe-obuchenie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45.edubishkek.kg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истанционное обучение — Муниципальное Бюджетное Общеобразовательное  Учреждение &quot;Средняя Общеобразовательная Школа № 17&quot; Чита">
            <a:extLst>
              <a:ext uri="{FF2B5EF4-FFF2-40B4-BE49-F238E27FC236}">
                <a16:creationId xmlns:a16="http://schemas.microsoft.com/office/drawing/2014/main" id="{CB63DEED-E7E5-44D3-B314-0BD4A6E9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8"/>
            <a:ext cx="12192000" cy="68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28883-5E50-4B09-B3B6-DC1E8EF8F30C}"/>
              </a:ext>
            </a:extLst>
          </p:cNvPr>
          <p:cNvSpPr txBox="1"/>
          <p:nvPr/>
        </p:nvSpPr>
        <p:spPr>
          <a:xfrm>
            <a:off x="6519333" y="287867"/>
            <a:ext cx="552026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</a:p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45</a:t>
            </a:r>
          </a:p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район</a:t>
            </a:r>
          </a:p>
          <a:p>
            <a:r>
              <a:rPr lang="ru-R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г.Бишкек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3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6CFD4-4CDC-4589-9ECD-88224A7207F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35305" b="4491"/>
          <a:stretch/>
        </p:blipFill>
        <p:spPr bwMode="auto">
          <a:xfrm>
            <a:off x="-1" y="0"/>
            <a:ext cx="6241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9D337-A67C-4216-8331-AD19C1DC847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6493" r="20107" b="3968"/>
          <a:stretch/>
        </p:blipFill>
        <p:spPr bwMode="auto">
          <a:xfrm>
            <a:off x="6241774" y="-1"/>
            <a:ext cx="595022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50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660F7F-58AE-4DD8-9852-F6594133CF18}"/>
              </a:ext>
            </a:extLst>
          </p:cNvPr>
          <p:cNvSpPr/>
          <p:nvPr/>
        </p:nvSpPr>
        <p:spPr>
          <a:xfrm>
            <a:off x="119270" y="0"/>
            <a:ext cx="12072730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учителя создан профиль , где размещено планирование на </a:t>
            </a:r>
            <a:r>
              <a:rPr lang="ru-RU" sz="3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четверть ;</a:t>
            </a:r>
            <a:endParaRPr lang="ru-RU" sz="3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DFF718-605B-4110-8AD8-04BD370AB5F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 b="9887"/>
          <a:stretch/>
        </p:blipFill>
        <p:spPr bwMode="auto">
          <a:xfrm>
            <a:off x="119270" y="1184427"/>
            <a:ext cx="3774304" cy="5673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8CBCEE-50E2-4295-879F-DFD13E9A1A5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9355" r="3711" b="6314"/>
          <a:stretch/>
        </p:blipFill>
        <p:spPr bwMode="auto">
          <a:xfrm>
            <a:off x="4000502" y="1184427"/>
            <a:ext cx="3421627" cy="5673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3FC875-27A4-42BF-B45B-B9522F18471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b="10639"/>
          <a:stretch/>
        </p:blipFill>
        <p:spPr bwMode="auto">
          <a:xfrm>
            <a:off x="7529057" y="1123150"/>
            <a:ext cx="4500880" cy="611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162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1AE761-F186-4E3D-A6F2-553FF859CBB0}"/>
              </a:ext>
            </a:extLst>
          </p:cNvPr>
          <p:cNvSpPr/>
          <p:nvPr/>
        </p:nvSpPr>
        <p:spPr>
          <a:xfrm>
            <a:off x="0" y="0"/>
            <a:ext cx="12192000" cy="142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 каждую тему есть ссылка на источник информации (медиа-уроки 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все образовательные сайты КР и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07A682F-C823-45B7-B6FF-26A1C190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90159"/>
              </p:ext>
            </p:extLst>
          </p:nvPr>
        </p:nvGraphicFramePr>
        <p:xfrm>
          <a:off x="0" y="715617"/>
          <a:ext cx="12192000" cy="6252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013">
                  <a:extLst>
                    <a:ext uri="{9D8B030D-6E8A-4147-A177-3AD203B41FA5}">
                      <a16:colId xmlns:a16="http://schemas.microsoft.com/office/drawing/2014/main" val="302336591"/>
                    </a:ext>
                  </a:extLst>
                </a:gridCol>
                <a:gridCol w="5457988">
                  <a:extLst>
                    <a:ext uri="{9D8B030D-6E8A-4147-A177-3AD203B41FA5}">
                      <a16:colId xmlns:a16="http://schemas.microsoft.com/office/drawing/2014/main" val="1734452926"/>
                    </a:ext>
                  </a:extLst>
                </a:gridCol>
                <a:gridCol w="4745142">
                  <a:extLst>
                    <a:ext uri="{9D8B030D-6E8A-4147-A177-3AD203B41FA5}">
                      <a16:colId xmlns:a16="http://schemas.microsoft.com/office/drawing/2014/main" val="795575220"/>
                    </a:ext>
                  </a:extLst>
                </a:gridCol>
                <a:gridCol w="1398857">
                  <a:extLst>
                    <a:ext uri="{9D8B030D-6E8A-4147-A177-3AD203B41FA5}">
                      <a16:colId xmlns:a16="http://schemas.microsoft.com/office/drawing/2014/main" val="2099041881"/>
                    </a:ext>
                  </a:extLst>
                </a:gridCol>
              </a:tblGrid>
              <a:tr h="228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Источник, ссылка на учебный материал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д/з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072311"/>
                  </a:ext>
                </a:extLst>
              </a:tr>
              <a:tr h="601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03.09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Наука о жизнедеятельности и ее возникновение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https://www.youtube.com/watch?v=ig1z0jnAyrk&amp;list=PLvtJKssE5Nrg7rf3tTb0h5X2G61daV8cr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https://www.youtube.com/watch?v=jYODLburxkY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1 С.3-5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041745170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живых организмов и окружающая среда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https://www.youtube.com/watch?v=O0CwrUqVwzQ&amp;t=97s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2  С.6-8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1528241721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Многообразие живых организмов и растений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https://www.youtube.com/watch?v=GwC1LWFO5tQ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§3  С.8-13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533830345"/>
                  </a:ext>
                </a:extLst>
              </a:tr>
              <a:tr h="228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Растения и значение их изучения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https://www.youtu4be.com/watch?v=nsF3FzNNP-4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§4  С.14-15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134168694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Природа, человек и мир растений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https://www.youtube.com/watch?v=ROlTQnxamVw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 С.17-18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718276269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органов цветковых растений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https://www.youtube.com/watch?v=oHPSgKIpPGM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3090944063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24.09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Строение цветковых растений. Органы и их функции. Лабораторная работа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 С.19-21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3810412065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репродукции цветковых растений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https://www.youtube.com/watch?v=BYM4nS-etLg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7  С.22-23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1317715712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Плоды и семена. Распространение плодов и семян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https://www.youtube.com/watch?v=bF3RiBMsQeA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8  С.24-27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4156860836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Сезонное явления. Осенние изменения в жизни растений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https://www.youtube.com/watch?v=G7eOEXM83nM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§9   С.27-28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612478748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08.10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строение растений. Увеличительные приборы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https://www.youtube.com/watch?v=MiSGelVzxYA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§10   С.29-32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892665533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лупой и микроскопом. Лабораторная работа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https://infourok.ru/prezentaciya-po-biologii-dlya-klassa-k-laboratornoy-rabote-na-temu-ustroystvo-uvelichitelnih-priborov-1239245.html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С.32-33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679339540"/>
                  </a:ext>
                </a:extLst>
              </a:tr>
              <a:tr h="601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Клеточное строение органов растений.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клеток . понятие о тканях.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https://www.youtube.com/watch?v=e96Ct48kqYo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https://www.youtube.com/watch?v=GSTBNWXXDao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https://www.youtube.com/watch?v=tsV12DIymMY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11, 12, 13  С.33-38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471810585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Обобщающий урок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§1-13  С.3-38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3180746093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характеристика жизни растений.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https://pptcloud.ru/biologiya/obshaya-harakteristika-rasteniy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14   С.39-40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352259640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Семя. Строение семян. Двудольные и однодольные растения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8"/>
                        </a:rPr>
                        <a:t>http://www.myshared.ru/slide/201857/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15  С.40-43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2416515844"/>
                  </a:ext>
                </a:extLst>
              </a:tr>
              <a:tr h="24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семяни и его внутренняя энергия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9"/>
                        </a:rPr>
                        <a:t>https://www.youtube.com/watch?v=9XFy7y1t5eM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 16  С.44-46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92373022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состава семян.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Раб.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/>
                        </a:rPr>
                        <a:t>http://www.myshared.ru/slide/1117808/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С.46-47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344" marR="30344" marT="0" marB="0"/>
                </a:tc>
                <a:extLst>
                  <a:ext uri="{0D108BD9-81ED-4DB2-BD59-A6C34878D82A}">
                    <a16:rowId xmlns:a16="http://schemas.microsoft.com/office/drawing/2014/main" val="563702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6821FD-F022-48B7-A998-1EFEFA31AF81}"/>
              </a:ext>
            </a:extLst>
          </p:cNvPr>
          <p:cNvSpPr/>
          <p:nvPr/>
        </p:nvSpPr>
        <p:spPr>
          <a:xfrm>
            <a:off x="106016" y="0"/>
            <a:ext cx="12085983" cy="17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Каждый учитель сохраняет весь учебный материал , с обратной связью на носителях информации (“Облако,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ноутбуках , компьютерах , </a:t>
            </a:r>
            <a:r>
              <a:rPr lang="ru-RU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флешкартах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Облако Mail.ru">
            <a:extLst>
              <a:ext uri="{FF2B5EF4-FFF2-40B4-BE49-F238E27FC236}">
                <a16:creationId xmlns:a16="http://schemas.microsoft.com/office/drawing/2014/main" id="{179DD47B-6F5A-480B-A6EE-4922EE19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" y="1734129"/>
            <a:ext cx="5710648" cy="244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оутбук Lenovo IdeaPad S145 i3 8145U / 4ГБ / 1000HDD / 15.6 / Win10 /  (81MV01EARK) купить в Бишкеке и Кыргызстане цена, продажа по скидкам,  доставка | Technodom.kg">
            <a:extLst>
              <a:ext uri="{FF2B5EF4-FFF2-40B4-BE49-F238E27FC236}">
                <a16:creationId xmlns:a16="http://schemas.microsoft.com/office/drawing/2014/main" id="{49042D64-9C02-4259-B39B-38557536E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 b="9913"/>
          <a:stretch/>
        </p:blipFill>
        <p:spPr bwMode="auto">
          <a:xfrm>
            <a:off x="7375085" y="1868557"/>
            <a:ext cx="4529341" cy="3830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упить Флешка USB KINGSTON DataTraveler 100 G3 64ГБ, USB3.0, черный в  интернет-магазине СИТИЛИНК, цена на Флешка USB KINGSTON DataTraveler 100 G3  64ГБ, USB3.0, черный (788576) - Москва">
            <a:extLst>
              <a:ext uri="{FF2B5EF4-FFF2-40B4-BE49-F238E27FC236}">
                <a16:creationId xmlns:a16="http://schemas.microsoft.com/office/drawing/2014/main" id="{EDB74C09-E601-435B-A5DC-6215D13F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822">
            <a:off x="1581153" y="4562348"/>
            <a:ext cx="3865712" cy="2002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47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870853-C25F-41F3-915C-BCAC0E581683}"/>
              </a:ext>
            </a:extLst>
          </p:cNvPr>
          <p:cNvSpPr/>
          <p:nvPr/>
        </p:nvSpPr>
        <p:spPr>
          <a:xfrm>
            <a:off x="0" y="0"/>
            <a:ext cx="12192000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Обратная связь с учениками проводятся через 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 Meet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287B6-C705-4274-B92A-2369EA3EEE0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16403"/>
          <a:stretch/>
        </p:blipFill>
        <p:spPr bwMode="auto">
          <a:xfrm>
            <a:off x="0" y="1500553"/>
            <a:ext cx="4525108" cy="5357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0DF32-9D5D-4610-B265-D859895F165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2" t="14209" r="5222" b="16756"/>
          <a:stretch/>
        </p:blipFill>
        <p:spPr bwMode="auto">
          <a:xfrm>
            <a:off x="4282293" y="1500553"/>
            <a:ext cx="4322445" cy="5311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A2CBCE-49FD-4E29-9AD8-AFB4136F472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b="17021"/>
          <a:stretch/>
        </p:blipFill>
        <p:spPr bwMode="auto">
          <a:xfrm>
            <a:off x="8604738" y="1500553"/>
            <a:ext cx="3587262" cy="5311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173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60C6EF-8ED0-4E4B-AB05-0AA9AE6716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10299" r="14126" b="33324"/>
          <a:stretch/>
        </p:blipFill>
        <p:spPr bwMode="auto">
          <a:xfrm>
            <a:off x="-1" y="0"/>
            <a:ext cx="5115339" cy="3140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5ABAE3-2C8A-4EC1-95DE-AC3D5E056B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94" y="0"/>
            <a:ext cx="2938236" cy="314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18377-0771-40EF-B68B-A1B9913A75F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15569"/>
          <a:stretch/>
        </p:blipFill>
        <p:spPr bwMode="auto">
          <a:xfrm>
            <a:off x="0" y="3140765"/>
            <a:ext cx="2679997" cy="3639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B7A5D8-9128-455D-8DCB-08E7AEA7115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6197"/>
          <a:stretch/>
        </p:blipFill>
        <p:spPr bwMode="auto">
          <a:xfrm>
            <a:off x="2660796" y="3100905"/>
            <a:ext cx="3522445" cy="3639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2529D2-F8E0-4408-B233-CE9085DB856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6" b="16301"/>
          <a:stretch/>
        </p:blipFill>
        <p:spPr bwMode="auto">
          <a:xfrm>
            <a:off x="6164039" y="3120835"/>
            <a:ext cx="2679998" cy="3639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DE46EC-2053-4A30-8C26-B200BB72F8E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 b="14756"/>
          <a:stretch/>
        </p:blipFill>
        <p:spPr bwMode="auto">
          <a:xfrm>
            <a:off x="8844037" y="3087465"/>
            <a:ext cx="3255748" cy="3560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1718B3-E856-44B3-80C9-E6E8D03CB3E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9807" r="7815" b="16658"/>
          <a:stretch/>
        </p:blipFill>
        <p:spPr bwMode="auto">
          <a:xfrm>
            <a:off x="8373721" y="-9965"/>
            <a:ext cx="3131112" cy="3140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839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9AD3D-DBCC-4D8B-9B3D-25157A87AC0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6"/>
          <a:stretch/>
        </p:blipFill>
        <p:spPr bwMode="auto">
          <a:xfrm>
            <a:off x="0" y="0"/>
            <a:ext cx="2862261" cy="3745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591308-7571-40F0-9B58-A9C106AC02F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096" r="9728" b="32414"/>
          <a:stretch/>
        </p:blipFill>
        <p:spPr bwMode="auto">
          <a:xfrm>
            <a:off x="2862261" y="-1"/>
            <a:ext cx="4546723" cy="3745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F5AC09-E2AB-49C2-AC4B-51AB048E26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16197"/>
          <a:stretch/>
        </p:blipFill>
        <p:spPr bwMode="auto">
          <a:xfrm>
            <a:off x="7408984" y="-3"/>
            <a:ext cx="3258380" cy="3745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870775-B8EC-438C-B836-E5613D3FAF1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5992"/>
          <a:stretch/>
        </p:blipFill>
        <p:spPr bwMode="auto">
          <a:xfrm>
            <a:off x="46892" y="3745886"/>
            <a:ext cx="3657600" cy="3112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0A6C9-1B9C-4A91-949D-40410682255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2574" r="10979" b="-68"/>
          <a:stretch/>
        </p:blipFill>
        <p:spPr bwMode="auto">
          <a:xfrm>
            <a:off x="3704493" y="3745886"/>
            <a:ext cx="2255620" cy="3112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90B6DC-BF49-4F77-A7A4-F956D9CE3FA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 b="11049"/>
          <a:stretch/>
        </p:blipFill>
        <p:spPr bwMode="auto">
          <a:xfrm>
            <a:off x="6007005" y="3745886"/>
            <a:ext cx="3839360" cy="317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4B67D-CFA4-4FD1-AE5F-0873C4DEB756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 r="51232" b="16095"/>
          <a:stretch/>
        </p:blipFill>
        <p:spPr bwMode="auto">
          <a:xfrm>
            <a:off x="9846365" y="3745886"/>
            <a:ext cx="1764611" cy="3112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63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3CFCA0-AC29-4BE9-8FCA-DE0D63BDE47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 b="9267"/>
          <a:stretch/>
        </p:blipFill>
        <p:spPr bwMode="auto">
          <a:xfrm>
            <a:off x="0" y="0"/>
            <a:ext cx="2941983" cy="491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21EEAD-1007-4D7E-B84F-EF99EA51B1F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b="7338"/>
          <a:stretch/>
        </p:blipFill>
        <p:spPr bwMode="auto">
          <a:xfrm>
            <a:off x="2941983" y="1"/>
            <a:ext cx="2634754" cy="491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8202D-DD3A-4E5A-931D-92499890B75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3198" r="4625" b="13827"/>
          <a:stretch/>
        </p:blipFill>
        <p:spPr bwMode="auto">
          <a:xfrm>
            <a:off x="8518719" y="0"/>
            <a:ext cx="3673281" cy="491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C0FD8-FF0B-44C6-87A0-749AC7639B7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2150" r="8856" b="11937"/>
          <a:stretch/>
        </p:blipFill>
        <p:spPr bwMode="auto">
          <a:xfrm>
            <a:off x="5576736" y="1"/>
            <a:ext cx="2941983" cy="491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97AF74-DAEC-4272-9FF8-E7ABBC450CAE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b="18166"/>
          <a:stretch/>
        </p:blipFill>
        <p:spPr bwMode="auto">
          <a:xfrm>
            <a:off x="0" y="4916555"/>
            <a:ext cx="3034748" cy="194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EF9DF5-8AE4-485E-9875-0F5602AB0E4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 b="25495"/>
          <a:stretch/>
        </p:blipFill>
        <p:spPr bwMode="auto">
          <a:xfrm>
            <a:off x="2941983" y="4916556"/>
            <a:ext cx="3485321" cy="1941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AutoShape 2" descr="blob:https://web.whatsapp.com/c4ec6324-a0df-4186-a03e-98207b556fb0">
            <a:extLst>
              <a:ext uri="{FF2B5EF4-FFF2-40B4-BE49-F238E27FC236}">
                <a16:creationId xmlns:a16="http://schemas.microsoft.com/office/drawing/2014/main" id="{1F11C346-0F2F-4221-8409-004A84F74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95046" cy="139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blob:https://web.whatsapp.com/c4ec6324-a0df-4186-a03e-98207b556fb0">
            <a:extLst>
              <a:ext uri="{FF2B5EF4-FFF2-40B4-BE49-F238E27FC236}">
                <a16:creationId xmlns:a16="http://schemas.microsoft.com/office/drawing/2014/main" id="{2A49CF98-B44A-4E26-9A99-5933260A6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32EE8-07B9-42F6-814B-E78B85A1C879}"/>
              </a:ext>
            </a:extLst>
          </p:cNvPr>
          <p:cNvPicPr/>
          <p:nvPr/>
        </p:nvPicPr>
        <p:blipFill rotWithShape="1">
          <a:blip r:embed="rId8"/>
          <a:srcRect t="6898" b="25978"/>
          <a:stretch/>
        </p:blipFill>
        <p:spPr bwMode="auto">
          <a:xfrm>
            <a:off x="6427304" y="4916555"/>
            <a:ext cx="2822713" cy="1941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957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67B68A-782B-4D28-905D-4036BF1730A9}"/>
              </a:ext>
            </a:extLst>
          </p:cNvPr>
          <p:cNvSpPr/>
          <p:nvPr/>
        </p:nvSpPr>
        <p:spPr>
          <a:xfrm>
            <a:off x="0" y="0"/>
            <a:ext cx="12192000" cy="289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0дно </a:t>
            </a:r>
            <a:r>
              <a:rPr lang="ru-RU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видеозанятие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проходит не дольше </a:t>
            </a:r>
            <a:r>
              <a:rPr lang="ru-RU" sz="3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20-35 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минут, максимально информативно,  где каждый школьник сможет задать вопросы учителю;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Заведены временные журналы, где отмечают посещаемость учащихся, выставляют оценки ;</a:t>
            </a:r>
            <a:endParaRPr lang="ru-RU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160A46-40B2-4D77-9D0C-D4E771F56CBC}"/>
              </a:ext>
            </a:extLst>
          </p:cNvPr>
          <p:cNvSpPr/>
          <p:nvPr/>
        </p:nvSpPr>
        <p:spPr>
          <a:xfrm>
            <a:off x="0" y="2853795"/>
            <a:ext cx="12192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На сайте школы дана информация </a:t>
            </a:r>
          </a:p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всех образовательных сайтах </a:t>
            </a:r>
          </a:p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Кыргызстан и Российской </a:t>
            </a:r>
          </a:p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электронных библиотеках;</a:t>
            </a:r>
          </a:p>
          <a:p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32FA52-3D38-4030-A4CA-80DDEAF474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18531" r="7096" b="34935"/>
          <a:stretch/>
        </p:blipFill>
        <p:spPr bwMode="auto">
          <a:xfrm>
            <a:off x="8216348" y="3037255"/>
            <a:ext cx="3737113" cy="36285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574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B87AB5-BC08-4797-A244-55092BEFBB20}"/>
              </a:ext>
            </a:extLst>
          </p:cNvPr>
          <p:cNvSpPr/>
          <p:nvPr/>
        </p:nvSpPr>
        <p:spPr>
          <a:xfrm>
            <a:off x="0" y="0"/>
            <a:ext cx="12192000" cy="1744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9.Учителя информатики дают консультации ученикам и учителям по использованию современных, образовательных </a:t>
            </a:r>
            <a:r>
              <a:rPr lang="ru-RU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медиапрограмм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дистанционного обучения;</a:t>
            </a:r>
            <a:endParaRPr lang="ru-RU" sz="3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A735CE-82FB-40F4-85CE-7A5F481DBC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2" r="10208"/>
          <a:stretch/>
        </p:blipFill>
        <p:spPr bwMode="auto">
          <a:xfrm>
            <a:off x="-1" y="1744259"/>
            <a:ext cx="7760677" cy="3369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AF81C-C9ED-4F18-B89D-8362C56A794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3245" r="32336"/>
          <a:stretch/>
        </p:blipFill>
        <p:spPr bwMode="auto">
          <a:xfrm rot="5400000">
            <a:off x="7730130" y="1540344"/>
            <a:ext cx="4257955" cy="4665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922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2.ppt-online.org/files2/slide/t/tW3BiIlrnEkHyXGcUP8weVR19SfaOsMYmpQ05ZLDz/slide-4.jpg">
            <a:extLst>
              <a:ext uri="{FF2B5EF4-FFF2-40B4-BE49-F238E27FC236}">
                <a16:creationId xmlns:a16="http://schemas.microsoft.com/office/drawing/2014/main" id="{91B871FC-47BE-4711-A402-0990B1AA6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b="19227"/>
          <a:stretch/>
        </p:blipFill>
        <p:spPr bwMode="auto">
          <a:xfrm>
            <a:off x="1" y="0"/>
            <a:ext cx="12183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0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C420E3-FDBB-492B-9FDF-0AB5DF67F3D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3" r="9781" b="7922"/>
          <a:stretch/>
        </p:blipFill>
        <p:spPr bwMode="auto">
          <a:xfrm rot="10800000">
            <a:off x="164122" y="820615"/>
            <a:ext cx="12027877" cy="4994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888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33D93-4CDB-4429-8020-345E1D4E8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77" y="3746174"/>
            <a:ext cx="7033846" cy="1312984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FFEA25-68BC-45EA-8E21-C322E130C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71381"/>
            <a:ext cx="11507788" cy="1947333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198" name="Picture 6" descr="Скачать картинку на телефон: Растения, Цветы, Фон, Розы, бесплатно. 20139.">
            <a:extLst>
              <a:ext uri="{FF2B5EF4-FFF2-40B4-BE49-F238E27FC236}">
                <a16:creationId xmlns:a16="http://schemas.microsoft.com/office/drawing/2014/main" id="{62605190-D233-4FCC-9C1E-F7DFDEB9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"/>
            <a:ext cx="12191999" cy="68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802F8-8E0A-4674-90D9-A32A577335E5}"/>
              </a:ext>
            </a:extLst>
          </p:cNvPr>
          <p:cNvSpPr txBox="1"/>
          <p:nvPr/>
        </p:nvSpPr>
        <p:spPr>
          <a:xfrm>
            <a:off x="4759569" y="773723"/>
            <a:ext cx="6564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5318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2.ppt-online.org/files2/slide/t/tW3BiIlrnEkHyXGcUP8weVR19SfaOsMYmpQ05ZLDz/slide-5.jpg">
            <a:extLst>
              <a:ext uri="{FF2B5EF4-FFF2-40B4-BE49-F238E27FC236}">
                <a16:creationId xmlns:a16="http://schemas.microsoft.com/office/drawing/2014/main" id="{B5B530E1-D9EC-4644-B945-9E130261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7" b="23672"/>
          <a:stretch/>
        </p:blipFill>
        <p:spPr bwMode="auto">
          <a:xfrm>
            <a:off x="1" y="0"/>
            <a:ext cx="1223701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2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1E022CE-8D72-4FAB-9C99-D94504666A7B}"/>
              </a:ext>
            </a:extLst>
          </p:cNvPr>
          <p:cNvSpPr/>
          <p:nvPr/>
        </p:nvSpPr>
        <p:spPr>
          <a:xfrm>
            <a:off x="4194309" y="1942388"/>
            <a:ext cx="3110211" cy="26441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A4CDC-6B41-4CA5-9DF2-66C9D278A212}"/>
              </a:ext>
            </a:extLst>
          </p:cNvPr>
          <p:cNvSpPr txBox="1"/>
          <p:nvPr/>
        </p:nvSpPr>
        <p:spPr>
          <a:xfrm>
            <a:off x="4179403" y="2429620"/>
            <a:ext cx="3144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администрации </a:t>
            </a:r>
          </a:p>
          <a:p>
            <a:pPr algn="ctr"/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учителей: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04D5E-DAF9-40E5-9AC7-0DA9BFECA050}"/>
              </a:ext>
            </a:extLst>
          </p:cNvPr>
          <p:cNvSpPr/>
          <p:nvPr/>
        </p:nvSpPr>
        <p:spPr>
          <a:xfrm>
            <a:off x="338666" y="161205"/>
            <a:ext cx="4267200" cy="14728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освоение учащимися учебной программы с применением технологий дистанционного обучения;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C22398C-7925-4036-A4A4-671ABAD24E3D}"/>
              </a:ext>
            </a:extLst>
          </p:cNvPr>
          <p:cNvSpPr/>
          <p:nvPr/>
        </p:nvSpPr>
        <p:spPr>
          <a:xfrm>
            <a:off x="6520438" y="231659"/>
            <a:ext cx="5520266" cy="14728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мониторинг возможностей учащихся на обучение в дистанционной форме для создания необходимых условий (особенно детей из малообеспеченных семей);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503747E-D071-4F52-9C11-1EF76C1DB1E9}"/>
              </a:ext>
            </a:extLst>
          </p:cNvPr>
          <p:cNvSpPr/>
          <p:nvPr/>
        </p:nvSpPr>
        <p:spPr>
          <a:xfrm>
            <a:off x="7865531" y="2189581"/>
            <a:ext cx="4174066" cy="20771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совместную работу с местными органами власти и спонсорами для обеспечения детей из малообеспеченных семей телевизорами или мобильными телефонами для дистанционного обучения;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6F01D08-C5AC-4F04-ACB1-C03B95E3B706}"/>
              </a:ext>
            </a:extLst>
          </p:cNvPr>
          <p:cNvSpPr/>
          <p:nvPr/>
        </p:nvSpPr>
        <p:spPr>
          <a:xfrm>
            <a:off x="7848605" y="4586580"/>
            <a:ext cx="4174065" cy="17840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реализацию государственного образовательного стандарта через имеющиеся образовательные платформы и осуществление обратной связи;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9203D32-8338-4072-8A96-830207F0D47A}"/>
              </a:ext>
            </a:extLst>
          </p:cNvPr>
          <p:cNvSpPr/>
          <p:nvPr/>
        </p:nvSpPr>
        <p:spPr>
          <a:xfrm>
            <a:off x="4012464" y="5267853"/>
            <a:ext cx="3110211" cy="11396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вебинары для учителей;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A40E225-6662-4F8F-B6C0-A3BFEBED4832}"/>
              </a:ext>
            </a:extLst>
          </p:cNvPr>
          <p:cNvSpPr/>
          <p:nvPr/>
        </p:nvSpPr>
        <p:spPr>
          <a:xfrm>
            <a:off x="338666" y="5131968"/>
            <a:ext cx="2721113" cy="12728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просмотр видеоуроков и других обучающих видеоматериалов;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9CC1120-4D92-41EF-8E0C-FB600A464333}"/>
              </a:ext>
            </a:extLst>
          </p:cNvPr>
          <p:cNvSpPr/>
          <p:nvPr/>
        </p:nvSpPr>
        <p:spPr>
          <a:xfrm>
            <a:off x="0" y="3379779"/>
            <a:ext cx="3691469" cy="14743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постоянную разъяснительную работу с родителями по организации дистанционного обучения в домашних условиях;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4E984DB-B2C4-4A2A-A297-58D858C81C3F}"/>
              </a:ext>
            </a:extLst>
          </p:cNvPr>
          <p:cNvSpPr/>
          <p:nvPr/>
        </p:nvSpPr>
        <p:spPr>
          <a:xfrm>
            <a:off x="219948" y="2257758"/>
            <a:ext cx="3432313" cy="9305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службы психологической поддержки, "горячей линии".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hlinkClick r:id="rId2"/>
              </a:rPr>
              <a:t>.</a:t>
            </a:r>
            <a:endParaRPr lang="ru-RU" dirty="0"/>
          </a:p>
        </p:txBody>
      </p:sp>
      <p:sp>
        <p:nvSpPr>
          <p:cNvPr id="17" name="Стрелка: изогнутая вправо 16">
            <a:extLst>
              <a:ext uri="{FF2B5EF4-FFF2-40B4-BE49-F238E27FC236}">
                <a16:creationId xmlns:a16="http://schemas.microsoft.com/office/drawing/2014/main" id="{70E6A31B-DA79-443A-8B30-2971C18F5DCD}"/>
              </a:ext>
            </a:extLst>
          </p:cNvPr>
          <p:cNvSpPr/>
          <p:nvPr/>
        </p:nvSpPr>
        <p:spPr>
          <a:xfrm>
            <a:off x="7304520" y="1748346"/>
            <a:ext cx="579974" cy="127071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id="{238A6BF8-B38C-421E-8006-37B31FF7B0F7}"/>
              </a:ext>
            </a:extLst>
          </p:cNvPr>
          <p:cNvSpPr/>
          <p:nvPr/>
        </p:nvSpPr>
        <p:spPr>
          <a:xfrm>
            <a:off x="6930887" y="3814615"/>
            <a:ext cx="917718" cy="1567518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: изогнутая вверх 19">
            <a:extLst>
              <a:ext uri="{FF2B5EF4-FFF2-40B4-BE49-F238E27FC236}">
                <a16:creationId xmlns:a16="http://schemas.microsoft.com/office/drawing/2014/main" id="{0C11832D-675E-44D1-9261-10131CAAC34D}"/>
              </a:ext>
            </a:extLst>
          </p:cNvPr>
          <p:cNvSpPr/>
          <p:nvPr/>
        </p:nvSpPr>
        <p:spPr>
          <a:xfrm>
            <a:off x="4605866" y="1261116"/>
            <a:ext cx="1914572" cy="566993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: изогнутая влево 22">
            <a:extLst>
              <a:ext uri="{FF2B5EF4-FFF2-40B4-BE49-F238E27FC236}">
                <a16:creationId xmlns:a16="http://schemas.microsoft.com/office/drawing/2014/main" id="{E8464947-C09A-42BF-848E-4060D9A18A0F}"/>
              </a:ext>
            </a:extLst>
          </p:cNvPr>
          <p:cNvSpPr/>
          <p:nvPr/>
        </p:nvSpPr>
        <p:spPr>
          <a:xfrm rot="7653030">
            <a:off x="3913827" y="1482557"/>
            <a:ext cx="589724" cy="1169081"/>
          </a:xfrm>
          <a:prstGeom prst="curvedLeftArrow">
            <a:avLst>
              <a:gd name="adj1" fmla="val 25000"/>
              <a:gd name="adj2" fmla="val 58612"/>
              <a:gd name="adj3" fmla="val 3214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влево 26">
            <a:extLst>
              <a:ext uri="{FF2B5EF4-FFF2-40B4-BE49-F238E27FC236}">
                <a16:creationId xmlns:a16="http://schemas.microsoft.com/office/drawing/2014/main" id="{810276F4-D426-4323-8B80-3F57EF5435F3}"/>
              </a:ext>
            </a:extLst>
          </p:cNvPr>
          <p:cNvSpPr/>
          <p:nvPr/>
        </p:nvSpPr>
        <p:spPr>
          <a:xfrm rot="3489763">
            <a:off x="7322334" y="5919448"/>
            <a:ext cx="461831" cy="942383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изогнутая влево 27">
            <a:extLst>
              <a:ext uri="{FF2B5EF4-FFF2-40B4-BE49-F238E27FC236}">
                <a16:creationId xmlns:a16="http://schemas.microsoft.com/office/drawing/2014/main" id="{FA114C13-60E4-4FD6-B472-0B94A907000B}"/>
              </a:ext>
            </a:extLst>
          </p:cNvPr>
          <p:cNvSpPr/>
          <p:nvPr/>
        </p:nvSpPr>
        <p:spPr>
          <a:xfrm rot="5123426">
            <a:off x="3312210" y="5784733"/>
            <a:ext cx="461831" cy="942383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вверх 28">
            <a:extLst>
              <a:ext uri="{FF2B5EF4-FFF2-40B4-BE49-F238E27FC236}">
                <a16:creationId xmlns:a16="http://schemas.microsoft.com/office/drawing/2014/main" id="{59BB7F45-0EC7-4237-A0A2-BA287F1790C6}"/>
              </a:ext>
            </a:extLst>
          </p:cNvPr>
          <p:cNvSpPr/>
          <p:nvPr/>
        </p:nvSpPr>
        <p:spPr>
          <a:xfrm rot="18601130">
            <a:off x="2922450" y="4472930"/>
            <a:ext cx="1536744" cy="681425"/>
          </a:xfrm>
          <a:prstGeom prst="curved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изогнутая вверх 29">
            <a:extLst>
              <a:ext uri="{FF2B5EF4-FFF2-40B4-BE49-F238E27FC236}">
                <a16:creationId xmlns:a16="http://schemas.microsoft.com/office/drawing/2014/main" id="{505BAAAE-6692-48AA-AF0F-B33569DE0487}"/>
              </a:ext>
            </a:extLst>
          </p:cNvPr>
          <p:cNvSpPr/>
          <p:nvPr/>
        </p:nvSpPr>
        <p:spPr>
          <a:xfrm rot="16932762">
            <a:off x="3431843" y="2656441"/>
            <a:ext cx="1042405" cy="531893"/>
          </a:xfrm>
          <a:prstGeom prst="curvedUp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0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917DD6-7696-40A0-8404-3AD6D75CA773}"/>
              </a:ext>
            </a:extLst>
          </p:cNvPr>
          <p:cNvSpPr/>
          <p:nvPr/>
        </p:nvSpPr>
        <p:spPr>
          <a:xfrm>
            <a:off x="1" y="1"/>
            <a:ext cx="12192000" cy="6257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исполнении протокольного поручения Правительства Кыргызской Республики от 14 августа 2020г. № 3, на основании приказа МОН Кыргызской Республики № 664/1 от 21.08.2020г. и приказа УО мэрии г. Бишкек № 189 от 20.08.2020г., в целях организации учебного процесса в 2020-2021 учебном году и обеспечения безопасности учащихся и учителей в связи </a:t>
            </a:r>
            <a:r>
              <a:rPr 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сложивщийся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эпидемилогической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ситуацией в стране 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учебно-воспитательный процесс организован: </a:t>
            </a:r>
            <a:r>
              <a:rPr lang="ru-RU" dirty="0"/>
              <a:t>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1-х классах в режиме реального времени, во 2-11 классах дистанционной форме.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969895" algn="ctr"/>
                <a:tab pos="5092700" algn="l"/>
              </a:tabLst>
            </a:pP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8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02C682-084C-4C56-B885-CD8AD54B3622}"/>
              </a:ext>
            </a:extLst>
          </p:cNvPr>
          <p:cNvSpPr/>
          <p:nvPr/>
        </p:nvSpPr>
        <p:spPr>
          <a:xfrm>
            <a:off x="92766" y="0"/>
            <a:ext cx="120992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разослана  информация об организации учебного процесса. </a:t>
            </a:r>
          </a:p>
          <a:p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 уроков, проводимых дистанционно нашими учителями и расписание уроков, транслируемых на канал телевидения КТРК.	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elgezit.kg/wp-content/uploads/2020/04/07/951886.34caee527abac74f4a10ab977e33c5cd.jpg">
            <a:extLst>
              <a:ext uri="{FF2B5EF4-FFF2-40B4-BE49-F238E27FC236}">
                <a16:creationId xmlns:a16="http://schemas.microsoft.com/office/drawing/2014/main" id="{E6FDEA20-F5B9-4865-9C4B-F682135A2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9"/>
          <a:stretch/>
        </p:blipFill>
        <p:spPr bwMode="auto">
          <a:xfrm>
            <a:off x="1236592" y="2597426"/>
            <a:ext cx="9283119" cy="406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4072393-2769-450D-95A5-F16685E0CC83}"/>
              </a:ext>
            </a:extLst>
          </p:cNvPr>
          <p:cNvSpPr/>
          <p:nvPr/>
        </p:nvSpPr>
        <p:spPr>
          <a:xfrm>
            <a:off x="3061253" y="5300871"/>
            <a:ext cx="3347860" cy="10734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3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FFD65A-7C48-440B-BB46-587F60CCE864}"/>
              </a:ext>
            </a:extLst>
          </p:cNvPr>
          <p:cNvSpPr/>
          <p:nvPr/>
        </p:nvSpPr>
        <p:spPr>
          <a:xfrm>
            <a:off x="0" y="0"/>
            <a:ext cx="12191999" cy="120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 СОШ №45 установлена вкладка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https://45.edubishkek.kg/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«Дистанционное обучение»</a:t>
            </a:r>
            <a:endParaRPr lang="ru-RU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37D7C1D-88B8-46CF-AF30-9C4F589D9A4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r="7804" b="6271"/>
          <a:stretch/>
        </p:blipFill>
        <p:spPr bwMode="auto">
          <a:xfrm>
            <a:off x="1" y="1204945"/>
            <a:ext cx="12191998" cy="5653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2286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A08C73-D0CA-453A-9B32-17C53ED1502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1" r="73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88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40E032-23AA-4B7F-B1F1-8AF0903FE570}"/>
              </a:ext>
            </a:extLst>
          </p:cNvPr>
          <p:cNvSpPr/>
          <p:nvPr/>
        </p:nvSpPr>
        <p:spPr>
          <a:xfrm>
            <a:off x="172278" y="0"/>
            <a:ext cx="12019721" cy="624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69895" algn="ctr"/>
                <a:tab pos="5092700" algn="l"/>
              </a:tabLst>
            </a:pP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каждому классу определенны предметы и учителя ;</a:t>
            </a:r>
            <a:endParaRPr lang="ru-RU" sz="3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BA070-0718-4BB1-B85A-89CC3DD5BB4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b="6840"/>
          <a:stretch/>
        </p:blipFill>
        <p:spPr bwMode="auto">
          <a:xfrm>
            <a:off x="9252447" y="624595"/>
            <a:ext cx="2939553" cy="623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CDF50-9231-4A47-B889-14218E57920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 b="14241"/>
          <a:stretch/>
        </p:blipFill>
        <p:spPr bwMode="auto">
          <a:xfrm>
            <a:off x="76529" y="624595"/>
            <a:ext cx="3965383" cy="623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24B96-B860-45D5-A07A-C14DB7D7702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/>
          <a:stretch/>
        </p:blipFill>
        <p:spPr bwMode="auto">
          <a:xfrm>
            <a:off x="4137661" y="624595"/>
            <a:ext cx="4132802" cy="6658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409567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605</TotalTime>
  <Words>630</Words>
  <Application>Microsoft Office PowerPoint</Application>
  <PresentationFormat>Широкоэкранный</PresentationFormat>
  <Paragraphs>124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eliza isabekova</dc:creator>
  <cp:lastModifiedBy>Eliza</cp:lastModifiedBy>
  <cp:revision>37</cp:revision>
  <dcterms:created xsi:type="dcterms:W3CDTF">2020-10-17T14:15:25Z</dcterms:created>
  <dcterms:modified xsi:type="dcterms:W3CDTF">2020-12-03T07:29:29Z</dcterms:modified>
</cp:coreProperties>
</file>