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37" r:id="rId6"/>
    <p:sldMasterId id="2147483749" r:id="rId7"/>
    <p:sldMasterId id="2147483761" r:id="rId8"/>
  </p:sldMasterIdLst>
  <p:notesMasterIdLst>
    <p:notesMasterId r:id="rId34"/>
  </p:notesMasterIdLst>
  <p:sldIdLst>
    <p:sldId id="261" r:id="rId9"/>
    <p:sldId id="262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71" r:id="rId20"/>
    <p:sldId id="270" r:id="rId21"/>
    <p:sldId id="269" r:id="rId22"/>
    <p:sldId id="259" r:id="rId23"/>
    <p:sldId id="273" r:id="rId24"/>
    <p:sldId id="274" r:id="rId25"/>
    <p:sldId id="277" r:id="rId26"/>
    <p:sldId id="275" r:id="rId27"/>
    <p:sldId id="291" r:id="rId28"/>
    <p:sldId id="294" r:id="rId29"/>
    <p:sldId id="300" r:id="rId30"/>
    <p:sldId id="298" r:id="rId31"/>
    <p:sldId id="301" r:id="rId32"/>
    <p:sldId id="30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48" d="100"/>
          <a:sy n="48" d="100"/>
        </p:scale>
        <p:origin x="-3018" y="-2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49762-0A9F-45F5-B5FC-41C2B639D394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0252B-A6C7-44F7-AF8B-31F215702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79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0252B-A6C7-44F7-AF8B-31F215702E4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0252B-A6C7-44F7-AF8B-31F215702E4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0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0252B-A6C7-44F7-AF8B-31F215702E4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8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0252B-A6C7-44F7-AF8B-31F215702E4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73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9C2FE-750B-4092-A9EA-7D306BB1B0A9}" type="slidenum">
              <a:rPr lang="ru-RU"/>
              <a:pPr/>
              <a:t>20</a:t>
            </a:fld>
            <a:endParaRPr lang="ru-RU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3 минуты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0252B-A6C7-44F7-AF8B-31F215702E4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48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0252B-A6C7-44F7-AF8B-31F215702E4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4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61BB-D7EA-47AE-9CA0-03CA0AA9E748}" type="datetime1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A3AE-8771-443E-AEC5-C9D6AD319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A2E8-9779-4C07-A3FC-79273287D6D7}" type="datetime1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A3AE-8771-443E-AEC5-C9D6AD319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812A-BD24-4DEC-8E8E-A7877783D5BA}" type="datetime1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A3AE-8771-443E-AEC5-C9D6AD319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B499-72C1-41C6-B16A-2ECF9D7748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1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1058-AFEC-4D8F-A041-ED243014F9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03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FAC9-4FA4-4D90-9CA9-4A3FA8683F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0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C826-2205-4880-AE86-228C61B845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98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3AA4-4B4E-4576-AFEF-29DE35311C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7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142D-CC35-413A-AEDA-4EC78B5A58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05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B74F-0867-4B11-9DDE-E970C3AF64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81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FE31-309E-48D5-A83C-DC0EB82506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1B0D-9E6A-4AE9-AE67-8C9C81BFB7DE}" type="datetime1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A3AE-8771-443E-AEC5-C9D6AD319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6065-83FF-4139-B512-E6BD291444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64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AB55-1E2D-4EE4-A9BD-4EF0110238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75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3609-ED74-45A5-B9BD-CD090C0EDF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02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5867-8F91-4E6A-8D2A-498F8C9656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98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4890-A2DD-4200-AFEC-8276BF022D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2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FD5-B711-4C32-B7FF-3B3B96A0DD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60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33FF-E73A-407B-8B8F-FDC6C3E46D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36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ECA0-4628-4407-94D7-53E965D1B9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19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99BF-22D1-4C54-9354-2F354D2272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17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8A6D-E0AE-498B-A678-5E4C932A11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6CB5-28C0-4331-BDF1-51764C2B1767}" type="datetime1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A3AE-8771-443E-AEC5-C9D6AD319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E536-6706-4057-9208-89C1D5F6D7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27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8713-D370-412B-8CDE-0807334EE7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49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3423-7654-4EF3-9311-C5A67AEE51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09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6A4C-409D-4423-833C-7FD3C7DDFA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711B-3ED7-47CE-B29C-CB9A0BE6F9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33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5B65-1FA7-48AD-8DC8-50DDA779AB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09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72F3-FB04-4355-952B-C002782AEA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43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01A9-D470-408E-AE85-652B97D615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02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41C7-4A7E-4549-84B1-82D9D0E455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66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E385-83CF-4B1D-AF8B-2E3DC93552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0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4446-46B2-4E18-961B-C05295FFA2A7}" type="datetime1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A3AE-8771-443E-AEC5-C9D6AD319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FC3E-1417-4AC8-A820-CA24D0E65B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36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7993-D757-40E1-AAA8-B0F2ACBB2C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04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393B-4827-4D34-8FFF-294CDDDC27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14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7B00-D841-40A7-BE29-852DEB4599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03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9B40-0C3E-43A4-8F91-A80E646B6E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041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DC3A-2A31-4F65-AB5A-1416C1B93B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7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F506-11F8-4AEE-9129-024D3A127A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91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8036-BC1B-4EDC-9263-E0B812764E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75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3459-FB3E-4CC1-9FC7-12E644D174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411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E9C1-5C46-4CB2-A4AD-27778DC837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9DD-F2C4-4F64-AFB4-920109D60BF4}" type="datetime1">
              <a:rPr lang="ru-RU" smtClean="0"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A3AE-8771-443E-AEC5-C9D6AD319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58D1-8D55-485A-9BF9-1FCB5D2C79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20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D4D3-D23D-4B7A-A6DC-938D38556F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258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BCD2-7B85-44D3-897C-0F8F83AB06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787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7911-DB01-4E9F-B90B-95039E4A9F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9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0CE1-32EC-4141-800C-B455E4FF23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205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920D-607A-4B42-830D-327089B05D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190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7FECE-D178-44E4-8C94-20EEAE5FFD05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696A1-F54E-47EB-BFE4-DB6DB15E13B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7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B0F300-5DC5-4013-9BE9-C774EB73D836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A8B64-E25D-46C2-A0FE-038FC79374B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198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8CAA7-8D9C-42FA-83CA-DBF4991ECC58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040F4-07A1-49B6-B12F-573590CE6BA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816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2D2AC-3AAB-43A4-8023-57B5F8A5941E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0AD1C-1DFF-4173-9F4A-7E2CE5648A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0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EDE8-6535-4898-94FC-85F3D08C110F}" type="datetime1">
              <a:rPr lang="ru-RU" smtClean="0"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A3AE-8771-443E-AEC5-C9D6AD319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E7DBA-B06F-4BA1-A98A-E396691D4741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08A9A-4D1A-4C2C-87E7-8D4DD7C11D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24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9143A0-84D2-4B87-9548-F0FD614A8253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5492A-40DD-491E-9B2B-3310FDBCF2A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901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E72825-AD4D-4B59-91DB-E45124B1779B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8F19A-9466-4541-9181-C850070E4A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932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3187F8-CAE0-4E55-B5E2-2A32E13976B7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C063E-A83C-4960-8603-00BFBF9CF9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944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035E09-18D5-4942-81C5-ADAE6054D8F5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D7A10-24E3-4D8C-8A25-6ED749E13E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192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DA1BC5-8F96-4CD7-8920-E6B856230084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C5E89-6052-41F8-9FA7-D7285EEEBFB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747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C5FAC3-D01C-4D87-BA2C-97B8FB06D71F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EC8C3-4354-4C4E-B823-8C6361D703D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56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927B-6F0F-4AD1-8C2A-728106C897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28101-D1F1-43B6-99C5-1A11485C16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946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FA70A-F1F5-4ADE-81F7-F3F39538C2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53840-9F7A-4DE7-975C-B6C61AAD4F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10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D94D-C488-4BBE-B842-983994BA08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7F3A-5216-4070-ABCB-C79C531C9B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1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3B5-0613-4CD2-B6CD-597F91A466D3}" type="datetime1">
              <a:rPr lang="ru-RU" smtClean="0"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A3AE-8771-443E-AEC5-C9D6AD319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83A7-48D2-4BF5-A46C-324D5D7F4F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D4455-86EF-4722-B6A3-014291CC34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365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14C6C-7216-4BEE-8772-D01367248E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3382-7550-4B5B-98E7-2AF0C4B9C2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090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4016E-8B1D-4155-A70C-33C7C7D299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52535-3591-47CB-B3F8-3C803F00EF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503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E3BAA-6632-4375-B564-7262CAF89E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0DFF5-1508-43F9-A723-6DAE44368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97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7148-403F-42A0-B7F0-F28239DE0B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1A8EE-7894-414D-8F79-CEB6754EE4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96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04D47-5B49-4F4C-952D-52BE076CE7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8C1CC-4F4E-4CC5-8A01-CF3495F590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447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BE397-D993-4DC3-8E5A-232029B120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B2FE1-A376-4F66-9D25-A40AA93AA7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49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F76C-871E-4DAA-8D9D-C5447A702C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68094-3DBE-47A7-AECD-83F1B21A2D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413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FAE45-E41E-417B-944E-D6A4C20E52A8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A3A02-8FB4-4510-9151-CFD0A407A9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320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9324B7-2590-48F4-82A4-DDD7926EABC0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DB923-3FFB-4E72-B95E-7BB6E3327A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8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8541-BAAD-4402-833E-3EA6EF2916EB}" type="datetime1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A3AE-8771-443E-AEC5-C9D6AD319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8738B-287A-4858-9DC7-80E9158ECF90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B937B-547C-4982-9E6E-A3D640FB7F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909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DD761-8F38-40B5-89B6-45254133AD71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D7940-3F07-453C-BDAE-DAA166A22C2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259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E7E808-79EE-48C1-AD35-FC4EE9987AE3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932C3-5BA2-4FFB-97E9-51FD99AC1A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178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3A2AB-FA8E-4504-9137-F0636A25F2FA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E3862-AA42-4E0E-BBA4-3ECCFBD59F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879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AE684-4C1B-4C98-820E-3A6B733D38E3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3D791-022B-4520-9FEF-FBA0327C4E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954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F5F8BC-F464-495D-A788-3CEB3A4A115E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DCFA4-692B-41F0-8358-94407A64F1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007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58B8AE-1F65-4B65-8F5A-B764EC549E1F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07D48-234E-45FE-940D-99A9D9EA338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657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E3FEF6-562B-4C6D-B1E4-46465FAF1C2A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D1F38-2761-4243-9069-9D4605D806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751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CD0D19-5738-44AA-A3A7-4E77A78A41C0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D59B1-F05C-4764-AAAD-9504C4C0E5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7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2C77-D366-40A4-B76D-0C5719616D0F}" type="datetime1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A3AE-8771-443E-AEC5-C9D6AD319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9054D-9577-4AD1-89F0-1EC562025E39}" type="datetime1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7A3AE-8771-443E-AEC5-C9D6AD319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53301-F1AF-4373-B0EA-5196473E0D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4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E59BA-B99A-44E5-9283-94A89BAAE7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7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A23A-A451-4798-AAB8-47BE09A697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567DA-BE77-491B-A1D8-756D47DF58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1D97-0CF2-4353-8C76-0CD43DF64D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09818F-AD0D-48AE-BAF5-7D0A0B5C4735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54743B-F112-4D35-9249-1D477FFD121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9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91ED02-A56B-4443-ADE6-3FF590D8FD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7E8AF5-15CD-4304-BECC-C6D87DD6DD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4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664617-8B74-4C89-A464-744C7B1DA103}" type="datetime1">
              <a:rPr lang="ru-RU" smtClean="0">
                <a:solidFill>
                  <a:srgbClr val="000000"/>
                </a:solidFill>
              </a:rPr>
              <a:t>14.12.2014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1B22F1-28AD-4347-ADC3-DE5EAD72F7F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9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imgres?imgurl=http://allprezentation.ru/matemIestestvNayki.gif&amp;imgrefurl=http://allprezentation.ru/news/matematika_i_estestvennye_nauki/2009-12-27-176&amp;usg=__CiFK34mLpIMiv0DGhHO_bmsFzU0=&amp;h=908&amp;w=1200&amp;sz=53&amp;hl=ru&amp;start=16&amp;zoom=1&amp;tbnid=Lt0WLS2gM8UnlM:&amp;tbnh=114&amp;tbnw=150&amp;ei=gKpATtigDcGF-wb7_-ClCQ&amp;prev=/search?q=%D0%BC%D0%B0%D1%82%D0%B5%D0%BC%D0%B0%D1%82%D0%B8%D1%87%D0%B5%D1%81%D0%BA%D0%B8%D0%B5+%D0%BE%D0%B1%D0%BE%D0%B8&amp;hl=ru&amp;newwindow=1&amp;sa=X&amp;biw=930&amp;bih=736&amp;tbm=isch&amp;prmd=ivns&amp;itbs=1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1.png"/><Relationship Id="rId11" Type="http://schemas.openxmlformats.org/officeDocument/2006/relationships/image" Target="../media/image8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8.png"/><Relationship Id="rId4" Type="http://schemas.openxmlformats.org/officeDocument/2006/relationships/image" Target="../media/image57.png"/><Relationship Id="rId9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8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9.jpe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4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8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6.png"/><Relationship Id="rId7" Type="http://schemas.openxmlformats.org/officeDocument/2006/relationships/image" Target="../media/image8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77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100.jpe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2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1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8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8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8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1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70.png"/><Relationship Id="rId7" Type="http://schemas.openxmlformats.org/officeDocument/2006/relationships/image" Target="../media/image151.png"/><Relationship Id="rId2" Type="http://schemas.openxmlformats.org/officeDocument/2006/relationships/image" Target="../media/image1460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" y="0"/>
            <a:ext cx="9117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C:\Documents and Settings\1\Мои документы\Работа 1\Клипарт\kniga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636912"/>
            <a:ext cx="1643043" cy="380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1\Мои документы\Работа 1\Клипарт\kniga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2857488" cy="312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496" y="1503943"/>
            <a:ext cx="708025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kk-KZ" sz="8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Алгебра</a:t>
            </a:r>
            <a:r>
              <a:rPr lang="kk-KZ" sz="8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8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8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kk-KZ" sz="8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8-класс</a:t>
            </a:r>
            <a:endParaRPr lang="ru-RU" sz="8000" b="1" dirty="0">
              <a:solidFill>
                <a:srgbClr val="003399"/>
              </a:solidFill>
              <a:latin typeface="Tahoma" pitchFamily="34" charset="0"/>
            </a:endParaRPr>
          </a:p>
          <a:p>
            <a:r>
              <a:rPr lang="ru-RU" sz="3200" b="1" dirty="0">
                <a:solidFill>
                  <a:srgbClr val="003399"/>
                </a:solidFill>
                <a:latin typeface="Tahoma" pitchFamily="34" charset="0"/>
              </a:rPr>
              <a:t>   </a:t>
            </a:r>
            <a:endParaRPr lang="ru-RU" sz="3200" b="1" u="sng" dirty="0">
              <a:solidFill>
                <a:srgbClr val="003399"/>
              </a:solidFill>
              <a:latin typeface="Tahoma" pitchFamily="34" charset="0"/>
            </a:endParaRPr>
          </a:p>
        </p:txBody>
      </p:sp>
      <p:pic>
        <p:nvPicPr>
          <p:cNvPr id="22530" name="Picture 2" descr="http://t0.gstatic.com/images?q=tbn:ANd9GcTvLlUjAm9fMIjsXjG0k0Fi0WS_d1rk0j3-GDno-TFfW2a2Fa5ApMpWyeIH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33405" y="4231964"/>
            <a:ext cx="2462731" cy="187167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10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1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0331" y="214290"/>
            <a:ext cx="72332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 каком значении х,  трехчлен х²-11х+31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29450" y="457200"/>
            <a:ext cx="31425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удет равен 1</a:t>
            </a:r>
            <a:r>
              <a:rPr lang="ru-RU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142984"/>
            <a:ext cx="28863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²-11</a:t>
            </a:r>
            <a:r>
              <a:rPr lang="ru-RU" sz="4000" b="1" i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+31=1</a:t>
            </a:r>
            <a:endParaRPr lang="ru-RU" sz="40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714488"/>
            <a:ext cx="3314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²-11</a:t>
            </a:r>
            <a:r>
              <a:rPr lang="ru-RU" sz="4000" b="1" i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+31-1=0</a:t>
            </a:r>
            <a:endParaRPr lang="ru-RU" sz="40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285992"/>
            <a:ext cx="28863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²-11</a:t>
            </a:r>
            <a:r>
              <a:rPr lang="ru-RU" sz="4000" b="1" i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+30=0</a:t>
            </a:r>
            <a:endParaRPr lang="ru-RU" sz="40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857496"/>
            <a:ext cx="9140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00FF"/>
                </a:solidFill>
                <a:latin typeface="Times New Roman"/>
                <a:cs typeface="Times New Roman"/>
              </a:rPr>
              <a:t>D=</a:t>
            </a:r>
            <a:endParaRPr lang="ru-RU" sz="4400" b="1" dirty="0">
              <a:ln w="11430"/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2857496"/>
            <a:ext cx="21431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00FF"/>
                </a:solidFill>
              </a:rPr>
              <a:t>(-11) </a:t>
            </a:r>
            <a:r>
              <a:rPr lang="ru-RU" sz="4000" b="1" dirty="0" smtClean="0">
                <a:ln w="11430"/>
                <a:solidFill>
                  <a:srgbClr val="0000FF"/>
                </a:solidFill>
                <a:latin typeface="Times New Roman"/>
                <a:cs typeface="Times New Roman"/>
              </a:rPr>
              <a:t>²</a:t>
            </a:r>
            <a:endParaRPr lang="ru-RU" sz="4000" b="1" dirty="0">
              <a:ln w="11430"/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2928934"/>
            <a:ext cx="15456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-4·30</a:t>
            </a:r>
            <a:r>
              <a:rPr lang="ru-RU" sz="4000" b="1" dirty="0" smtClean="0">
                <a:ln w="11430"/>
                <a:solidFill>
                  <a:srgbClr val="0000FF"/>
                </a:solidFill>
                <a:latin typeface="Times New Roman"/>
                <a:cs typeface="Times New Roman"/>
              </a:rPr>
              <a:t>=</a:t>
            </a:r>
            <a:endParaRPr lang="ru-RU" sz="4000" b="1" dirty="0">
              <a:ln w="11430"/>
              <a:solidFill>
                <a:srgbClr val="0000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2928934"/>
            <a:ext cx="21868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121-120=</a:t>
            </a:r>
            <a:endParaRPr lang="ru-RU" sz="40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2857496"/>
            <a:ext cx="470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3498486"/>
            <a:ext cx="15716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D&gt;</a:t>
            </a:r>
            <a:r>
              <a:rPr lang="ru-RU" sz="40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0;</a:t>
            </a:r>
            <a:endParaRPr lang="ru-RU" sz="4000" b="1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21489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643542"/>
            <a:ext cx="3671878" cy="1203096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21489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786550"/>
            <a:ext cx="3500462" cy="1146931"/>
          </a:xfrm>
          <a:prstGeom prst="rect">
            <a:avLst/>
          </a:prstGeom>
          <a:noFill/>
        </p:spPr>
      </p:pic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857988"/>
            <a:ext cx="1928826" cy="1163300"/>
          </a:xfrm>
          <a:prstGeom prst="rect">
            <a:avLst/>
          </a:prstGeom>
          <a:noFill/>
        </p:spPr>
      </p:pic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1977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929426"/>
            <a:ext cx="981674" cy="1071546"/>
          </a:xfrm>
          <a:prstGeom prst="rect">
            <a:avLst/>
          </a:prstGeom>
          <a:noFill/>
        </p:spPr>
      </p:pic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1977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714980"/>
            <a:ext cx="1857388" cy="1120214"/>
          </a:xfrm>
          <a:prstGeom prst="rect">
            <a:avLst/>
          </a:prstGeom>
          <a:noFill/>
        </p:spPr>
      </p:pic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1977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35715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39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3714980"/>
            <a:ext cx="1025318" cy="1119185"/>
          </a:xfrm>
          <a:prstGeom prst="rect">
            <a:avLst/>
          </a:prstGeom>
          <a:noFill/>
        </p:spPr>
      </p:pic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1977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143900" y="3857856"/>
            <a:ext cx="7889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=5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072462" y="5072302"/>
            <a:ext cx="788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=6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33763" y="5929330"/>
            <a:ext cx="34002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{5;6}</a:t>
            </a:r>
            <a:endParaRPr lang="ru-RU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14348" y="142852"/>
            <a:ext cx="9144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28662" y="142852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10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0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0"/>
            <a:ext cx="3704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х+4)²=3х+40</a:t>
            </a:r>
            <a:endParaRPr lang="ru-RU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714356"/>
            <a:ext cx="38138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х²+8х+16=3х+40</a:t>
            </a: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285860"/>
            <a:ext cx="41216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х²+8х+16-3х-40=0</a:t>
            </a: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857364"/>
            <a:ext cx="26116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²+5х-24=0</a:t>
            </a: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2428868"/>
            <a:ext cx="8467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D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=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2428868"/>
            <a:ext cx="5950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5²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2357430"/>
            <a:ext cx="20489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-4·(-24)=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2357430"/>
            <a:ext cx="17940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25+96=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2357430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121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3071810"/>
            <a:ext cx="1274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D&gt;</a:t>
            </a:r>
            <a:r>
              <a:rPr lang="ru-RU" sz="40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0;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571876"/>
            <a:ext cx="3500462" cy="1302322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105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643314"/>
            <a:ext cx="2428892" cy="1250282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1952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714752"/>
            <a:ext cx="1371904" cy="1119185"/>
          </a:xfrm>
          <a:prstGeom prst="rect">
            <a:avLst/>
          </a:prstGeom>
          <a:noFill/>
        </p:spPr>
      </p:pic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1933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3857628"/>
            <a:ext cx="1069012" cy="785818"/>
          </a:xfrm>
          <a:prstGeom prst="rect">
            <a:avLst/>
          </a:prstGeom>
          <a:noFill/>
        </p:spPr>
      </p:pic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786322"/>
            <a:ext cx="3264264" cy="1214446"/>
          </a:xfrm>
          <a:prstGeom prst="rect">
            <a:avLst/>
          </a:prstGeom>
          <a:noFill/>
        </p:spPr>
      </p:pic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2105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1760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857760"/>
            <a:ext cx="2211221" cy="1138235"/>
          </a:xfrm>
          <a:prstGeom prst="rect">
            <a:avLst/>
          </a:prstGeom>
          <a:noFill/>
        </p:spPr>
      </p:pic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1952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1763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749916"/>
            <a:ext cx="857256" cy="1277641"/>
          </a:xfrm>
          <a:prstGeom prst="rect">
            <a:avLst/>
          </a:prstGeom>
          <a:noFill/>
        </p:spPr>
      </p:pic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214282" y="1643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500034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1766" name="Picture 2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5000636"/>
            <a:ext cx="950292" cy="785818"/>
          </a:xfrm>
          <a:prstGeom prst="rect">
            <a:avLst/>
          </a:prstGeom>
          <a:noFill/>
        </p:spPr>
      </p:pic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02617" y="6033482"/>
            <a:ext cx="36375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{-8;3}</a:t>
            </a:r>
            <a:endParaRPr lang="ru-RU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71472" y="214290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4348" y="21429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11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928794" y="357166"/>
            <a:ext cx="4857784" cy="1042416"/>
          </a:xfrm>
          <a:prstGeom prst="bevel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000892" y="428604"/>
            <a:ext cx="1571636" cy="7143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500042"/>
            <a:ext cx="4143404" cy="76259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7690" y="500042"/>
            <a:ext cx="820524" cy="678510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0500" y="500042"/>
            <a:ext cx="309572" cy="66558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2815302" y="1500174"/>
            <a:ext cx="3571900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8232058">
            <a:off x="2521508" y="2326038"/>
            <a:ext cx="762422" cy="57150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5400000">
            <a:off x="3964777" y="2536025"/>
            <a:ext cx="642942" cy="57150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2605260">
            <a:off x="5952918" y="2319532"/>
            <a:ext cx="740869" cy="571504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500034" y="2935056"/>
            <a:ext cx="2357454" cy="1271590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3219442" y="3236458"/>
            <a:ext cx="2143140" cy="1271590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6225960" y="2913284"/>
            <a:ext cx="2214578" cy="1271590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011614" y="2913284"/>
            <a:ext cx="2714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400" b="1" cap="none" spc="0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5400" b="1" cap="none" spc="0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5400" b="1" cap="none" spc="0" dirty="0">
              <a:ln w="11430"/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05194" y="3165020"/>
            <a:ext cx="1425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5400" b="1" cap="none" spc="0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5400" b="1" cap="none" spc="0" dirty="0">
              <a:ln w="11430"/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33426" y="2863618"/>
            <a:ext cx="1425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400" b="1" cap="none" spc="0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5400" b="1" cap="none" spc="0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5400" b="1" cap="none" spc="0" dirty="0">
              <a:ln w="11430"/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0034" y="4300550"/>
            <a:ext cx="224111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82543" y="4371988"/>
            <a:ext cx="12891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Корней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79950" y="4572008"/>
            <a:ext cx="2400998" cy="150019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1388" y="4643446"/>
            <a:ext cx="2214578" cy="1352874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5643570" y="4286256"/>
            <a:ext cx="3286148" cy="242889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214818"/>
            <a:ext cx="2761720" cy="1182618"/>
          </a:xfrm>
          <a:prstGeom prst="rect">
            <a:avLst/>
          </a:prstGeom>
          <a:noFill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5429264"/>
            <a:ext cx="2833158" cy="1213209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3071802" y="4714884"/>
            <a:ext cx="2214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Один корень</a:t>
            </a:r>
            <a:endParaRPr lang="ru-RU" sz="2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72198" y="4500570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Два корня</a:t>
            </a:r>
            <a:endParaRPr lang="ru-RU" sz="3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42042" y="3943814"/>
            <a:ext cx="3071834" cy="700086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032758" y="5214950"/>
            <a:ext cx="3113993" cy="700086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285720" y="5336054"/>
            <a:ext cx="642942" cy="642942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85720" y="4071942"/>
            <a:ext cx="642942" cy="642942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1898" y="5076678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D= b</a:t>
            </a:r>
            <a:r>
              <a:rPr lang="ru-RU" sz="5400" b="1" i="1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²-</a:t>
            </a:r>
            <a:r>
              <a:rPr lang="ru-RU" sz="5400" b="1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5400" b="1" i="1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endParaRPr lang="ru-RU" sz="5400" i="1" dirty="0">
              <a:solidFill>
                <a:srgbClr val="660033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93978" y="3857628"/>
            <a:ext cx="350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D= b</a:t>
            </a:r>
            <a:r>
              <a:rPr lang="ru-RU" sz="5400" b="1" i="1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²-</a:t>
            </a:r>
            <a:r>
              <a:rPr lang="en-US" sz="5400" b="1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i="1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endParaRPr lang="ru-RU" sz="5400" i="1" dirty="0">
              <a:solidFill>
                <a:srgbClr val="660033"/>
              </a:solidFill>
            </a:endParaRPr>
          </a:p>
        </p:txBody>
      </p:sp>
      <p:sp>
        <p:nvSpPr>
          <p:cNvPr id="38" name="Выноска-облако 37"/>
          <p:cNvSpPr/>
          <p:nvPr/>
        </p:nvSpPr>
        <p:spPr>
          <a:xfrm>
            <a:off x="142844" y="1428736"/>
            <a:ext cx="2714644" cy="1500198"/>
          </a:xfrm>
          <a:prstGeom prst="cloudCallout">
            <a:avLst>
              <a:gd name="adj1" fmla="val 58484"/>
              <a:gd name="adj2" fmla="val 35388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08860" y="1681830"/>
            <a:ext cx="2758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Дискриминант по</a:t>
            </a:r>
          </a:p>
          <a:p>
            <a:r>
              <a:rPr lang="kk-KZ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латыни- различитель</a:t>
            </a:r>
            <a:endParaRPr lang="kk-KZ" sz="20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Выгнутая влево стрелка 39"/>
          <p:cNvSpPr/>
          <p:nvPr/>
        </p:nvSpPr>
        <p:spPr>
          <a:xfrm rot="19040263">
            <a:off x="485734" y="2723311"/>
            <a:ext cx="517238" cy="1216152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00166" y="3033670"/>
            <a:ext cx="4726817" cy="156966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kk-KZ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Имеет ли корни если да</a:t>
            </a:r>
            <a:r>
              <a:rPr lang="kk-KZ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kk-KZ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 сколько корней</a:t>
            </a:r>
            <a:endParaRPr lang="kk-KZ" sz="32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12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22726 -0.528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 animBg="1"/>
      <p:bldP spid="24" grpId="0"/>
      <p:bldP spid="25" grpId="0" animBg="1"/>
      <p:bldP spid="27" grpId="0" animBg="1"/>
      <p:bldP spid="32" grpId="0"/>
      <p:bldP spid="32" grpId="1"/>
      <p:bldP spid="33" grpId="0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9" grpId="1"/>
      <p:bldP spid="9" grpId="2"/>
      <p:bldP spid="37" grpId="1"/>
      <p:bldP spid="37" grpId="2"/>
      <p:bldP spid="38" grpId="0" animBg="1"/>
      <p:bldP spid="38" grpId="1" animBg="1"/>
      <p:bldP spid="39" grpId="0"/>
      <p:bldP spid="39" grpId="1"/>
      <p:bldP spid="40" grpId="0" animBg="1"/>
      <p:bldP spid="40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Прямоугольник 63"/>
          <p:cNvSpPr/>
          <p:nvPr/>
        </p:nvSpPr>
        <p:spPr>
          <a:xfrm>
            <a:off x="214282" y="4837346"/>
            <a:ext cx="2130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r>
              <a:rPr lang="ru-RU" sz="32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08982" y="4233874"/>
            <a:ext cx="1928826" cy="700086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523164" y="4233874"/>
            <a:ext cx="642942" cy="642942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49608" y="5131522"/>
            <a:ext cx="1967606" cy="700086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487588" y="5136286"/>
            <a:ext cx="642942" cy="642942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89970" y="4143380"/>
            <a:ext cx="12875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en-US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364715" y="5062800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ru-RU" sz="4800" dirty="0"/>
          </a:p>
        </p:txBody>
      </p:sp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829734"/>
            <a:ext cx="2886075" cy="1238250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3455852" y="4200526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/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2464" y="4042000"/>
            <a:ext cx="342900" cy="619125"/>
          </a:xfrm>
          <a:prstGeom prst="rect">
            <a:avLst/>
          </a:prstGeom>
          <a:noFill/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6844" y="4542066"/>
            <a:ext cx="276225" cy="619125"/>
          </a:xfrm>
          <a:prstGeom prst="rect">
            <a:avLst/>
          </a:prstGeom>
          <a:noFill/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9654" y="4042000"/>
            <a:ext cx="276225" cy="619125"/>
          </a:xfrm>
          <a:prstGeom prst="rect">
            <a:avLst/>
          </a:prstGeom>
          <a:noFill/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5406" y="4003220"/>
            <a:ext cx="342900" cy="619125"/>
          </a:xfrm>
          <a:prstGeom prst="rect">
            <a:avLst/>
          </a:prstGeom>
          <a:noFill/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34" y="3970562"/>
            <a:ext cx="571500" cy="695325"/>
          </a:xfrm>
          <a:prstGeom prst="rect">
            <a:avLst/>
          </a:prstGeom>
          <a:noFill/>
        </p:spPr>
      </p:pic>
      <p:pic>
        <p:nvPicPr>
          <p:cNvPr id="56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34" y="4042000"/>
            <a:ext cx="285752" cy="64047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734469" y="357166"/>
            <a:ext cx="3512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х²+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i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5400" b="1" i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5400" b="1" i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4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cap="none" spc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2752642"/>
            <a:ext cx="29161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²-4</a:t>
            </a:r>
            <a:r>
              <a:rPr lang="en-US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/>
          </a:p>
        </p:txBody>
      </p:sp>
      <p:pic>
        <p:nvPicPr>
          <p:cNvPr id="10" name="Picture 22" descr="ff962c65118d"/>
          <p:cNvPicPr preferRelativeResize="0"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95767">
            <a:off x="307051" y="63383"/>
            <a:ext cx="1177726" cy="165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771890" y="2775172"/>
            <a:ext cx="19720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-4·</a:t>
            </a:r>
            <a:r>
              <a:rPr lang="en-US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1·6</a:t>
            </a:r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95952" y="2753400"/>
            <a:ext cx="19720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25-2</a:t>
            </a:r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4=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53340" y="276905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2753400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14414" y="2214554"/>
            <a:ext cx="8435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endParaRPr lang="ru-RU" sz="4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928926" y="2214554"/>
            <a:ext cx="8435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b=</a:t>
            </a:r>
            <a:endParaRPr lang="ru-RU" sz="4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43438" y="2214554"/>
            <a:ext cx="8082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c=</a:t>
            </a:r>
            <a:endParaRPr lang="ru-RU" sz="4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428860" y="357166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 smtClean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83895" y="357166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 smtClean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6314" y="340158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5400" b="1" dirty="0" smtClean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57554" y="2753400"/>
            <a:ext cx="676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²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714620"/>
            <a:ext cx="2886075" cy="123825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695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28662" y="2214554"/>
            <a:ext cx="12875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D&gt;</a:t>
            </a:r>
            <a:r>
              <a:rPr lang="en-US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800" b="1" dirty="0" smtClean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28992" y="3071810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929058" y="3429000"/>
            <a:ext cx="1643074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450750"/>
            <a:ext cx="276225" cy="619125"/>
          </a:xfrm>
          <a:prstGeom prst="rect">
            <a:avLst/>
          </a:prstGeom>
          <a:noFill/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1360" y="2901548"/>
            <a:ext cx="342900" cy="619125"/>
          </a:xfrm>
          <a:prstGeom prst="rect">
            <a:avLst/>
          </a:prstGeom>
          <a:noFill/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5028" y="2896254"/>
            <a:ext cx="276225" cy="619125"/>
          </a:xfrm>
          <a:prstGeom prst="rect">
            <a:avLst/>
          </a:prstGeom>
          <a:noFill/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1332" y="2879246"/>
            <a:ext cx="342900" cy="619125"/>
          </a:xfrm>
          <a:prstGeom prst="rect">
            <a:avLst/>
          </a:prstGeom>
          <a:noFill/>
        </p:spPr>
      </p:pic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807808"/>
            <a:ext cx="571500" cy="695325"/>
          </a:xfrm>
          <a:prstGeom prst="rect">
            <a:avLst/>
          </a:prstGeom>
          <a:noFill/>
        </p:spPr>
      </p:pic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879246"/>
            <a:ext cx="285752" cy="640478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5572132" y="3060902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646" y="3082674"/>
            <a:ext cx="619125" cy="619125"/>
          </a:xfrm>
          <a:prstGeom prst="rect">
            <a:avLst/>
          </a:prstGeom>
          <a:noFill/>
        </p:spPr>
      </p:pic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0" y="1695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929058" y="4561122"/>
            <a:ext cx="1643074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670430" y="4206648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7042" y="4256314"/>
            <a:ext cx="619125" cy="619125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1402808" y="5990585"/>
            <a:ext cx="19207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44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54" y="6083092"/>
            <a:ext cx="3581400" cy="619125"/>
          </a:xfrm>
          <a:prstGeom prst="rect">
            <a:avLst/>
          </a:prstGeom>
          <a:noFill/>
        </p:spPr>
      </p:pic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7158" y="1142984"/>
            <a:ext cx="8358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Чему равен Дискриминант квадратного уравнения </a:t>
            </a:r>
            <a:r>
              <a:rPr lang="ru-RU" sz="36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157246" y="5214950"/>
            <a:ext cx="34195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(-3)²</a:t>
            </a:r>
            <a:r>
              <a:rPr lang="ru-RU" sz="3600" b="1" i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(-3)</a:t>
            </a:r>
            <a:r>
              <a:rPr lang="en-US" sz="3600" b="1" i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i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cap="none" spc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28750" y="5643578"/>
            <a:ext cx="1524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9-15+6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152746" y="5660586"/>
            <a:ext cx="67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2843864" y="5643578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788340" y="5143512"/>
            <a:ext cx="34195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(-2)²</a:t>
            </a:r>
            <a:r>
              <a:rPr lang="ru-RU" sz="3600" b="1" i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(-2)</a:t>
            </a:r>
            <a:r>
              <a:rPr lang="en-US" sz="3600" b="1" i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i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cap="none" spc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288406" y="5643578"/>
            <a:ext cx="1524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4-10+6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397398" y="5643578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6717166" y="5643578"/>
            <a:ext cx="67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13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0.00695 L -0.05452 0.254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00035 0.2650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06423 0.2675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244 -0.20325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02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0139 -0.2034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02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0033 -0.2067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03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007 -0.20348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00452 -0.205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"/>
                            </p:stCondLst>
                            <p:childTnLst>
                              <p:par>
                                <p:cTn id="3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6" grpId="0" animBg="1"/>
      <p:bldP spid="16" grpId="1" animBg="1"/>
      <p:bldP spid="23" grpId="0" animBg="1"/>
      <p:bldP spid="23" grpId="1" animBg="1"/>
      <p:bldP spid="20" grpId="0" animBg="1"/>
      <p:bldP spid="20" grpId="1" animBg="1"/>
      <p:bldP spid="22" grpId="0" animBg="1"/>
      <p:bldP spid="22" grpId="1" animBg="1"/>
      <p:bldP spid="25" grpId="0"/>
      <p:bldP spid="25" grpId="1"/>
      <p:bldP spid="26" grpId="0"/>
      <p:bldP spid="26" grpId="1"/>
      <p:bldP spid="48" grpId="0"/>
      <p:bldP spid="13" grpId="0"/>
      <p:bldP spid="13" grpId="1"/>
      <p:bldP spid="12" grpId="0"/>
      <p:bldP spid="12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1" grpId="1"/>
      <p:bldP spid="24" grpId="0"/>
      <p:bldP spid="24" grpId="1"/>
      <p:bldP spid="24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30" grpId="0"/>
      <p:bldP spid="31" grpId="0"/>
      <p:bldP spid="42" grpId="0"/>
      <p:bldP spid="57" grpId="0"/>
      <p:bldP spid="60" grpId="0"/>
      <p:bldP spid="63" grpId="0"/>
      <p:bldP spid="65" grpId="0"/>
      <p:bldP spid="66" grpId="0"/>
      <p:bldP spid="66" grpId="1"/>
      <p:bldP spid="67" grpId="0"/>
      <p:bldP spid="68" grpId="0"/>
      <p:bldP spid="69" grpId="0"/>
      <p:bldP spid="70" grpId="0"/>
      <p:bldP spid="70" grpId="1"/>
      <p:bldP spid="71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 со стрелкой вправо 9"/>
          <p:cNvSpPr/>
          <p:nvPr/>
        </p:nvSpPr>
        <p:spPr>
          <a:xfrm>
            <a:off x="500034" y="214290"/>
            <a:ext cx="4857784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221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00694" y="285728"/>
            <a:ext cx="2643206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290"/>
            <a:ext cx="45304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ах²+</a:t>
            </a:r>
            <a:r>
              <a:rPr lang="en-US" sz="48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8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х+с=0, а</a:t>
            </a:r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≠0</a:t>
            </a:r>
            <a:endParaRPr lang="ru-RU" sz="48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6330" y="1357298"/>
            <a:ext cx="11865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4800" b="1" i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214422"/>
            <a:ext cx="1214446" cy="118427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572132" y="214290"/>
            <a:ext cx="26003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cap="none" spc="0" dirty="0" smtClean="0">
                <a:ln w="11430"/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800" b="1" i="1" cap="none" spc="0" dirty="0" smtClean="0">
                <a:ln w="11430"/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i="1" cap="none" spc="0" dirty="0" smtClean="0">
                <a:ln w="11430"/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b²</a:t>
            </a:r>
            <a:r>
              <a:rPr lang="ru-RU" sz="4800" b="1" cap="none" spc="0" dirty="0" smtClean="0">
                <a:ln w="11430"/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cap="none" spc="0" dirty="0" smtClean="0">
                <a:ln w="11430"/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800" b="1" i="1" cap="none" spc="0" dirty="0" smtClean="0">
                <a:ln w="11430"/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endParaRPr lang="ru-RU" sz="4800" b="1" i="1" cap="none" spc="0" dirty="0">
              <a:ln w="11430"/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500174"/>
            <a:ext cx="1571636" cy="675803"/>
          </a:xfrm>
          <a:prstGeom prst="rect">
            <a:avLst/>
          </a:prstGeom>
          <a:noFill/>
        </p:spPr>
      </p:pic>
      <p:sp>
        <p:nvSpPr>
          <p:cNvPr id="15" name="Выноска со стрелкой вправо 14"/>
          <p:cNvSpPr/>
          <p:nvPr/>
        </p:nvSpPr>
        <p:spPr>
          <a:xfrm>
            <a:off x="500034" y="2357430"/>
            <a:ext cx="4857784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221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9068" y="2357430"/>
            <a:ext cx="46842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ах²+</a:t>
            </a:r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х+с=0,а≠</a:t>
            </a:r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8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29256" y="2428868"/>
            <a:ext cx="2643206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95930" y="2428868"/>
            <a:ext cx="25042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cap="none" spc="0" dirty="0" smtClean="0">
                <a:ln w="11430"/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800" b="1" cap="none" spc="0" dirty="0" smtClean="0">
                <a:ln w="11430"/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₁</a:t>
            </a:r>
            <a:r>
              <a:rPr lang="ru-RU" sz="4800" b="1" i="1" cap="none" spc="0" dirty="0" smtClean="0">
                <a:ln w="11430"/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i="1" cap="none" spc="0" dirty="0" smtClean="0">
                <a:ln w="11430"/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k²</a:t>
            </a:r>
            <a:r>
              <a:rPr lang="ru-RU" sz="4800" b="1" i="1" cap="none" spc="0" dirty="0" smtClean="0">
                <a:ln w="11430"/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-ас</a:t>
            </a:r>
            <a:endParaRPr lang="ru-RU" sz="4800" b="1" i="1" cap="none" spc="0" dirty="0">
              <a:ln w="11430"/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6715140" y="3427644"/>
            <a:ext cx="2203724" cy="1271590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3926784" y="3446008"/>
            <a:ext cx="2143140" cy="1271590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714380" y="3405872"/>
            <a:ext cx="2214578" cy="1271590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3405872"/>
            <a:ext cx="2714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400" b="1" dirty="0" smtClean="0">
                <a:ln w="11430"/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₁</a:t>
            </a:r>
            <a:r>
              <a:rPr lang="en-US" sz="5400" b="1" cap="none" spc="0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5400" b="1" cap="none" spc="0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5400" b="1" cap="none" spc="0" dirty="0">
              <a:ln w="11430"/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12536" y="3374570"/>
            <a:ext cx="1702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400" b="1" dirty="0" smtClean="0">
                <a:ln w="11430"/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₁</a:t>
            </a:r>
            <a:r>
              <a:rPr lang="ru-RU" sz="5400" b="1" cap="none" spc="0" dirty="0" smtClean="0">
                <a:ln w="11430"/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5400" b="1" cap="none" spc="0" dirty="0">
              <a:ln w="11430"/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29454" y="3357562"/>
            <a:ext cx="1702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400" b="1" dirty="0" smtClean="0">
                <a:ln w="11430"/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₁</a:t>
            </a:r>
            <a:r>
              <a:rPr lang="en-US" sz="5400" b="1" cap="none" spc="0" dirty="0" smtClean="0">
                <a:ln w="11430"/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5400" b="1" cap="none" spc="0" dirty="0" smtClean="0">
                <a:ln w="11430"/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5400" b="1" cap="none" spc="0" dirty="0">
              <a:ln w="11430"/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00826" y="4738014"/>
            <a:ext cx="2500330" cy="100013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921832" y="4786322"/>
            <a:ext cx="15090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Корней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нет</a:t>
            </a:r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13796" y="4844158"/>
            <a:ext cx="2520744" cy="134779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805648" y="4987034"/>
            <a:ext cx="2214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Один корень</a:t>
            </a:r>
            <a:endParaRPr lang="ru-RU" sz="28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5720" y="4708762"/>
            <a:ext cx="3214710" cy="207170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8596" y="5252363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Два корня</a:t>
            </a:r>
            <a:endParaRPr lang="ru-RU" sz="3600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2133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5197" y="4776361"/>
            <a:ext cx="1857388" cy="1331552"/>
          </a:xfrm>
          <a:prstGeom prst="rect">
            <a:avLst/>
          </a:prstGeom>
          <a:noFill/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1952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86586" y="209526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ru-RU" sz="4800" b="1" i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650760"/>
            <a:ext cx="2714644" cy="1085858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133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807" y="5767370"/>
            <a:ext cx="2678865" cy="1071546"/>
          </a:xfrm>
          <a:prstGeom prst="rect">
            <a:avLst/>
          </a:prstGeom>
          <a:noFill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14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17448 -0.135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68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5" grpId="0"/>
      <p:bldP spid="6" grpId="0"/>
      <p:bldP spid="6" grpId="1"/>
      <p:bldP spid="11" grpId="0"/>
      <p:bldP spid="15" grpId="0" animBg="1"/>
      <p:bldP spid="15" grpId="1" animBg="1"/>
      <p:bldP spid="4" grpId="0"/>
      <p:bldP spid="4" grpId="1"/>
      <p:bldP spid="16" grpId="0" animBg="1"/>
      <p:bldP spid="16" grpId="1" animBg="1"/>
      <p:bldP spid="8" grpId="0"/>
      <p:bldP spid="8" grpId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 animBg="1"/>
      <p:bldP spid="24" grpId="0"/>
      <p:bldP spid="25" grpId="0" animBg="1"/>
      <p:bldP spid="27" grpId="0"/>
      <p:bldP spid="27" grpId="1"/>
      <p:bldP spid="28" grpId="0" animBg="1"/>
      <p:bldP spid="29" grpId="0"/>
      <p:bldP spid="29" grpId="1"/>
      <p:bldP spid="3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Прямоугольник 111"/>
          <p:cNvSpPr/>
          <p:nvPr/>
        </p:nvSpPr>
        <p:spPr>
          <a:xfrm>
            <a:off x="5214942" y="5143512"/>
            <a:ext cx="25090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2·3²-4·3-6=0</a:t>
            </a:r>
            <a:endParaRPr lang="ru-RU" sz="36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786322"/>
            <a:ext cx="1000131" cy="676274"/>
          </a:xfrm>
          <a:prstGeom prst="rect">
            <a:avLst/>
          </a:prstGeom>
          <a:noFill/>
        </p:spPr>
      </p:pic>
      <p:pic>
        <p:nvPicPr>
          <p:cNvPr id="5155" name="Picture 3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643314"/>
            <a:ext cx="935395" cy="7624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352634"/>
            <a:ext cx="3326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i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²-4</a:t>
            </a:r>
            <a:r>
              <a:rPr lang="ru-RU" sz="5400" b="1" i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-6=0</a:t>
            </a:r>
            <a:endParaRPr lang="ru-RU" sz="54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571744"/>
            <a:ext cx="13179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₁</a:t>
            </a:r>
            <a:r>
              <a:rPr lang="ru-RU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86116" y="500042"/>
            <a:ext cx="571504" cy="64294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14546" y="500042"/>
            <a:ext cx="557210" cy="64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143372" y="500042"/>
            <a:ext cx="714380" cy="64294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1643050"/>
            <a:ext cx="785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2571744"/>
            <a:ext cx="22145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4400" b="1" i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k²</a:t>
            </a:r>
            <a:r>
              <a:rPr lang="ru-RU" sz="4400" b="1" i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-</a:t>
            </a:r>
            <a:r>
              <a:rPr lang="ru-RU" sz="4400" b="1" i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ас=</a:t>
            </a:r>
            <a:endParaRPr lang="ru-RU" sz="4400" b="1" i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78062" y="2544910"/>
            <a:ext cx="11993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(-2</a:t>
            </a:r>
            <a:r>
              <a:rPr lang="de-DE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)²</a:t>
            </a:r>
            <a:endParaRPr lang="ru-RU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76759" y="2533759"/>
            <a:ext cx="2571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-2·(-6)=</a:t>
            </a:r>
            <a:endParaRPr lang="ru-RU" sz="44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5816" y="2534453"/>
            <a:ext cx="16754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4+12=</a:t>
            </a:r>
            <a:endParaRPr lang="ru-RU" sz="44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81697" y="2545604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44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5430" y="3170082"/>
            <a:ext cx="1308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₁&gt;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476547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31462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57158" y="292893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2381287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285720" y="250030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24288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928794" y="3429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47574" y="1714488"/>
            <a:ext cx="506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0034" y="1714488"/>
            <a:ext cx="785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400" b="1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477872"/>
            <a:ext cx="300492" cy="1209673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221455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28728" y="1044712"/>
            <a:ext cx="2071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err="1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 err="1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endParaRPr lang="ru-RU" sz="4800" b="1" dirty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57488" y="1071546"/>
            <a:ext cx="250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800" b="1" i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     ,    </a:t>
            </a:r>
            <a:endParaRPr lang="ru-RU" sz="4800" b="1" i="1" dirty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86248" y="1071546"/>
            <a:ext cx="1977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i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800" b="1" i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b="1" i="1" dirty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28604"/>
            <a:ext cx="361950" cy="81915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4681" y="433136"/>
            <a:ext cx="906392" cy="906392"/>
          </a:xfrm>
          <a:prstGeom prst="rect">
            <a:avLst/>
          </a:prstGeom>
          <a:noFill/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9632" y="500042"/>
            <a:ext cx="819150" cy="819150"/>
          </a:xfrm>
          <a:prstGeom prst="rect">
            <a:avLst/>
          </a:prstGeom>
          <a:noFill/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57158" y="64291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929058" y="1142984"/>
            <a:ext cx="962147" cy="68893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2643174" y="2285992"/>
            <a:ext cx="642942" cy="42862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1714480" y="2285992"/>
            <a:ext cx="714380" cy="42862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1390536" y="5977049"/>
            <a:ext cx="19207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44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2105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2105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4460" y="3853096"/>
            <a:ext cx="457200" cy="819150"/>
          </a:xfrm>
          <a:prstGeom prst="rect">
            <a:avLst/>
          </a:prstGeom>
          <a:noFill/>
        </p:spPr>
      </p:pic>
      <p:pic>
        <p:nvPicPr>
          <p:cNvPr id="77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3668" y="5000636"/>
            <a:ext cx="457200" cy="819150"/>
          </a:xfrm>
          <a:prstGeom prst="rect">
            <a:avLst/>
          </a:prstGeom>
          <a:noFill/>
        </p:spPr>
      </p:pic>
      <p:pic>
        <p:nvPicPr>
          <p:cNvPr id="78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857628"/>
            <a:ext cx="457200" cy="819150"/>
          </a:xfrm>
          <a:prstGeom prst="rect">
            <a:avLst/>
          </a:prstGeom>
          <a:noFill/>
        </p:spPr>
      </p:pic>
      <p:pic>
        <p:nvPicPr>
          <p:cNvPr id="79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3932" y="5000636"/>
            <a:ext cx="457200" cy="819150"/>
          </a:xfrm>
          <a:prstGeom prst="rect">
            <a:avLst/>
          </a:prstGeom>
          <a:noFill/>
        </p:spPr>
      </p:pic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3929058" y="4263954"/>
            <a:ext cx="1714512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1937" y="3636337"/>
            <a:ext cx="285752" cy="744689"/>
          </a:xfrm>
          <a:prstGeom prst="rect">
            <a:avLst/>
          </a:prstGeom>
          <a:noFill/>
        </p:spPr>
      </p:pic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5603" y="3714752"/>
            <a:ext cx="1000131" cy="676274"/>
          </a:xfrm>
          <a:prstGeom prst="rect">
            <a:avLst/>
          </a:prstGeom>
          <a:noFill/>
        </p:spPr>
      </p:pic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2362" y="4786322"/>
            <a:ext cx="377455" cy="676274"/>
          </a:xfrm>
          <a:prstGeom prst="rect">
            <a:avLst/>
          </a:prstGeom>
          <a:noFill/>
        </p:spPr>
      </p:pic>
      <p:sp>
        <p:nvSpPr>
          <p:cNvPr id="5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0987" y="3643314"/>
            <a:ext cx="347222" cy="785818"/>
          </a:xfrm>
          <a:prstGeom prst="rect">
            <a:avLst/>
          </a:prstGeom>
          <a:noFill/>
        </p:spPr>
      </p:pic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214818"/>
            <a:ext cx="298819" cy="676274"/>
          </a:xfrm>
          <a:prstGeom prst="rect">
            <a:avLst/>
          </a:prstGeom>
          <a:noFill/>
        </p:spPr>
      </p:pic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9666" y="3676767"/>
            <a:ext cx="315656" cy="714380"/>
          </a:xfrm>
          <a:prstGeom prst="rect">
            <a:avLst/>
          </a:prstGeom>
          <a:noFill/>
        </p:spPr>
      </p:pic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61" name="Picture 4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643314"/>
            <a:ext cx="457200" cy="819150"/>
          </a:xfrm>
          <a:prstGeom prst="rect">
            <a:avLst/>
          </a:prstGeom>
          <a:noFill/>
        </p:spPr>
      </p:pic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63" name="Picture 4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857628"/>
            <a:ext cx="819150" cy="819150"/>
          </a:xfrm>
          <a:prstGeom prst="rect">
            <a:avLst/>
          </a:prstGeom>
          <a:noFill/>
        </p:spPr>
      </p:pic>
      <p:sp>
        <p:nvSpPr>
          <p:cNvPr id="5166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>
            <a:off x="4071934" y="5406962"/>
            <a:ext cx="1428760" cy="1115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7" name="Picture 2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6756" y="4739273"/>
            <a:ext cx="285752" cy="744689"/>
          </a:xfrm>
          <a:prstGeom prst="rect">
            <a:avLst/>
          </a:prstGeom>
          <a:noFill/>
        </p:spPr>
      </p:pic>
      <p:pic>
        <p:nvPicPr>
          <p:cNvPr id="108" name="Picture 3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4786322"/>
            <a:ext cx="315656" cy="714380"/>
          </a:xfrm>
          <a:prstGeom prst="rect">
            <a:avLst/>
          </a:prstGeom>
          <a:noFill/>
        </p:spPr>
      </p:pic>
      <p:pic>
        <p:nvPicPr>
          <p:cNvPr id="110" name="Picture 3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0990" y="4714884"/>
            <a:ext cx="935395" cy="762465"/>
          </a:xfrm>
          <a:prstGeom prst="rect">
            <a:avLst/>
          </a:prstGeom>
          <a:noFill/>
        </p:spPr>
      </p:pic>
      <p:pic>
        <p:nvPicPr>
          <p:cNvPr id="111" name="Picture 3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0126" y="4737186"/>
            <a:ext cx="347222" cy="785818"/>
          </a:xfrm>
          <a:prstGeom prst="rect">
            <a:avLst/>
          </a:prstGeom>
          <a:noFill/>
        </p:spPr>
      </p:pic>
      <p:pic>
        <p:nvPicPr>
          <p:cNvPr id="116" name="Picture 3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3151" y="5368977"/>
            <a:ext cx="298819" cy="676274"/>
          </a:xfrm>
          <a:prstGeom prst="rect">
            <a:avLst/>
          </a:prstGeom>
          <a:noFill/>
        </p:spPr>
      </p:pic>
      <p:sp>
        <p:nvSpPr>
          <p:cNvPr id="5168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67" name="Picture 47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3998" y="5000636"/>
            <a:ext cx="361950" cy="819150"/>
          </a:xfrm>
          <a:prstGeom prst="rect">
            <a:avLst/>
          </a:prstGeom>
          <a:noFill/>
        </p:spPr>
      </p:pic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69" name="Picture 49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6000768"/>
            <a:ext cx="3570098" cy="676274"/>
          </a:xfrm>
          <a:prstGeom prst="rect">
            <a:avLst/>
          </a:prstGeom>
          <a:noFill/>
        </p:spPr>
      </p:pic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188" y="3522740"/>
            <a:ext cx="3143250" cy="12573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714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022" y="4665748"/>
            <a:ext cx="3143250" cy="1257300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426996" y="5579902"/>
            <a:ext cx="6783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285720" y="4636827"/>
            <a:ext cx="2130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r>
              <a:rPr lang="ru-RU" sz="32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142976" y="5143512"/>
            <a:ext cx="34323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2·(-1)²-4·(-1)-6=0</a:t>
            </a:r>
            <a:endParaRPr lang="ru-RU" sz="36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2285984" y="5572140"/>
            <a:ext cx="1293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2+4-6</a:t>
            </a:r>
            <a:endParaRPr lang="ru-RU" sz="36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6"/>
          <p:cNvSpPr>
            <a:spLocks noChangeArrowheads="1"/>
          </p:cNvSpPr>
          <p:nvPr/>
        </p:nvSpPr>
        <p:spPr bwMode="auto">
          <a:xfrm>
            <a:off x="3154482" y="5584434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5302063" y="5568751"/>
            <a:ext cx="16466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18-12-6</a:t>
            </a:r>
            <a:endParaRPr lang="ru-RU" sz="36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6"/>
          <p:cNvSpPr>
            <a:spLocks noChangeArrowheads="1"/>
          </p:cNvSpPr>
          <p:nvPr/>
        </p:nvSpPr>
        <p:spPr bwMode="auto">
          <a:xfrm>
            <a:off x="6802261" y="5562132"/>
            <a:ext cx="6783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115" name="Rectangle 6"/>
          <p:cNvSpPr>
            <a:spLocks noChangeArrowheads="1"/>
          </p:cNvSpPr>
          <p:nvPr/>
        </p:nvSpPr>
        <p:spPr bwMode="auto">
          <a:xfrm>
            <a:off x="6527660" y="5550981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15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1771 0.0942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3.33333E-6 L 0.10208 0.088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18559 0.0928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0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6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00"/>
                            </p:stCondLst>
                            <p:childTnLst>
                              <p:par>
                                <p:cTn id="2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0.00811 L 0.0033 -0.21158 " pathEditMode="relative" rAng="0" ptsTypes="AA">
                                      <p:cBhvr>
                                        <p:cTn id="29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02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81 L 0.00208 -0.21204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02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81 L -0.00139 -0.2081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00"/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81 L 0.00451 -0.20648 " pathEditMode="relative" rAng="0" ptsTypes="AA">
                                      <p:cBhvr>
                                        <p:cTn id="2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99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81 L 0.00329 -0.20671 " pathEditMode="relative" rAng="0" ptsTypes="AA">
                                      <p:cBhvr>
                                        <p:cTn id="2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99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81 L -0.00208 -0.20833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00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007 -0.20278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1458 L -0.00191 -0.20393 " pathEditMode="relative" rAng="0" ptsTypes="AA">
                                      <p:cBhvr>
                                        <p:cTn id="305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5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972 L -0.00191 -0.20625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08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0059 -0.20393 " pathEditMode="relative" rAng="0" ptsTypes="AA">
                                      <p:cBhvr>
                                        <p:cTn id="309" dur="2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02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04 -0.2037 " pathEditMode="relative" rAng="0" ptsTypes="AA">
                                      <p:cBhvr>
                                        <p:cTn id="311" dur="2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02"/>
                                    </p:animMotion>
                                  </p:childTnLst>
                                </p:cTn>
                              </p:par>
                              <p:par>
                                <p:cTn id="3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2.22222E-6 L -0.0092 -0.20648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03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2107 L -0.00052 -0.20602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00035 -0.20625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2986 L 0.00851 -0.20463 " pathEditMode="relative" rAng="0" ptsTypes="AA">
                                      <p:cBhvr>
                                        <p:cTn id="319" dur="2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87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782 L -0.00486 -0.20625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94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2755 L -0.00487 -0.20255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5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0486 L -0.00312 -0.21042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08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0.00926 L -0.01354 -0.20625 " pathEditMode="relative" rAng="0" ptsTypes="AA">
                                      <p:cBhvr>
                                        <p:cTn id="32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533 L -0.00694 -0.21158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03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00856 L -0.01198 -0.1956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4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046 L 0.00504 -0.19514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97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783 L 0.00348 -0.19213 " pathEditMode="relative" rAng="0" ptsTypes="AA">
                                      <p:cBhvr>
                                        <p:cTn id="33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87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787 L -0.00469 -0.20232 " pathEditMode="relative" rAng="0" ptsTypes="AA">
                                      <p:cBhvr>
                                        <p:cTn id="33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7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0417 -0.20486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00"/>
                            </p:stCondLst>
                            <p:childTnLst>
                              <p:par>
                                <p:cTn id="3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00"/>
                            </p:stCondLst>
                            <p:childTnLst>
                              <p:par>
                                <p:cTn id="3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"/>
                            </p:stCondLst>
                            <p:childTnLst>
                              <p:par>
                                <p:cTn id="3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4" grpId="0" build="allAtOnce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build="allAtOnce"/>
      <p:bldP spid="12" grpId="0"/>
      <p:bldP spid="12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43" grpId="0"/>
      <p:bldP spid="43" grpId="1"/>
      <p:bldP spid="44" grpId="0"/>
      <p:bldP spid="44" grpId="1"/>
      <p:bldP spid="46" grpId="0"/>
      <p:bldP spid="46" grpId="1"/>
      <p:bldP spid="47" grpId="0"/>
      <p:bldP spid="47" grpId="1"/>
      <p:bldP spid="48" grpId="0"/>
      <p:bldP spid="48" grpId="1"/>
      <p:bldP spid="58" grpId="0" animBg="1"/>
      <p:bldP spid="58" grpId="1" animBg="1"/>
      <p:bldP spid="64" grpId="0"/>
      <p:bldP spid="8198" grpId="0"/>
      <p:bldP spid="102" grpId="0"/>
      <p:bldP spid="103" grpId="0"/>
      <p:bldP spid="104" grpId="0"/>
      <p:bldP spid="104" grpId="1"/>
      <p:bldP spid="105" grpId="0"/>
      <p:bldP spid="113" grpId="0"/>
      <p:bldP spid="113" grpId="1"/>
      <p:bldP spid="114" grpId="0"/>
      <p:bldP spid="1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945" y="226687"/>
            <a:ext cx="9117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000636"/>
            <a:ext cx="1514475" cy="1485900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1319098" y="5357826"/>
            <a:ext cx="19207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44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52010" y="5255935"/>
            <a:ext cx="2130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r>
              <a:rPr lang="ru-RU" sz="32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857628"/>
            <a:ext cx="1857388" cy="1331552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2786050" y="4149229"/>
            <a:ext cx="419104" cy="840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>
              <a:solidFill>
                <a:srgbClr val="0000FF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4929198"/>
            <a:ext cx="4657725" cy="1238250"/>
          </a:xfrm>
          <a:prstGeom prst="rect">
            <a:avLst/>
          </a:prstGeom>
          <a:noFill/>
        </p:spPr>
      </p:pic>
      <p:sp>
        <p:nvSpPr>
          <p:cNvPr id="66" name="Прямоугольник 65"/>
          <p:cNvSpPr/>
          <p:nvPr/>
        </p:nvSpPr>
        <p:spPr>
          <a:xfrm>
            <a:off x="1019820" y="4296452"/>
            <a:ext cx="2051982" cy="70418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316330" y="4450218"/>
            <a:ext cx="642942" cy="642942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3265342" y="5374148"/>
            <a:ext cx="642942" cy="642942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265342" y="4378780"/>
            <a:ext cx="642942" cy="642942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316330" y="5378912"/>
            <a:ext cx="642942" cy="642942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54566" y="5288690"/>
            <a:ext cx="2046194" cy="78581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973302" y="4286256"/>
            <a:ext cx="2027458" cy="78581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111585" y="5385618"/>
            <a:ext cx="2051982" cy="70418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14348" y="4286256"/>
            <a:ext cx="2571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 имеет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корней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40608" y="5330632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Один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корень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58988" y="4406542"/>
            <a:ext cx="2465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Два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корня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329404"/>
            <a:ext cx="8435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none" spc="0" dirty="0" err="1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endParaRPr lang="ru-RU" sz="4800" b="1" i="1" cap="none" spc="0" dirty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500174"/>
            <a:ext cx="10504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none" spc="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i="1" cap="none" spc="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000" b="1" i="1" cap="none" spc="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i="1" cap="none" spc="0" dirty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1225308"/>
            <a:ext cx="285751" cy="11503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868" y="1428736"/>
            <a:ext cx="506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31884" y="1428736"/>
            <a:ext cx="7569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err="1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с=</a:t>
            </a:r>
            <a:endParaRPr lang="ru-RU" sz="4400" b="1" i="1" cap="none" spc="0" dirty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1285860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i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5400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42860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371458"/>
            <a:ext cx="3490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5400" b="1" i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²-6</a:t>
            </a:r>
            <a:r>
              <a:rPr lang="ru-RU" sz="5400" b="1" i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ru-RU" sz="54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54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67838" y="1362062"/>
            <a:ext cx="697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61782" y="434726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9090" y="2208432"/>
            <a:ext cx="15001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D₁</a:t>
            </a:r>
            <a:r>
              <a:rPr lang="ru-RU" sz="4800" b="1" i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b="1" i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17174" y="2192782"/>
            <a:ext cx="17145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  )²</a:t>
            </a:r>
            <a:endParaRPr lang="ru-RU" sz="48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28794" y="2214554"/>
            <a:ext cx="676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k²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14612" y="2214554"/>
            <a:ext cx="389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72602" y="1363420"/>
            <a:ext cx="697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64986" y="2215912"/>
            <a:ext cx="419104" cy="840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91570" y="2222034"/>
            <a:ext cx="419104" cy="840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57356" y="135729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429256" y="1357298"/>
            <a:ext cx="646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·1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81418" y="2273748"/>
            <a:ext cx="419104" cy="840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86248" y="2220676"/>
            <a:ext cx="419104" cy="840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43438" y="2138352"/>
            <a:ext cx="389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29190" y="2214554"/>
            <a:ext cx="419104" cy="840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325160" y="2214554"/>
            <a:ext cx="419104" cy="840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58552" y="2214554"/>
            <a:ext cx="419104" cy="840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8648" y="4155351"/>
            <a:ext cx="385762" cy="8191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929058" y="4562207"/>
            <a:ext cx="642942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4180794" y="3863477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071934" y="4445867"/>
            <a:ext cx="419104" cy="840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43438" y="4155351"/>
            <a:ext cx="419104" cy="840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>
              <a:solidFill>
                <a:srgbClr val="0000FF"/>
              </a:solidFill>
            </a:endParaRPr>
          </a:p>
        </p:txBody>
      </p:sp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869599"/>
            <a:ext cx="385762" cy="819150"/>
          </a:xfrm>
          <a:prstGeom prst="rect">
            <a:avLst/>
          </a:prstGeom>
          <a:noFill/>
        </p:spPr>
      </p:pic>
      <p:cxnSp>
        <p:nvCxnSpPr>
          <p:cNvPr id="54" name="Прямая соединительная линия 53"/>
          <p:cNvCxnSpPr/>
          <p:nvPr/>
        </p:nvCxnSpPr>
        <p:spPr>
          <a:xfrm>
            <a:off x="5214942" y="4562207"/>
            <a:ext cx="57150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5286380" y="4441103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286380" y="3869599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943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523020" y="5303438"/>
            <a:ext cx="2867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Множество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корней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00034" y="3071810"/>
            <a:ext cx="16882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D₁</a:t>
            </a:r>
            <a:r>
              <a:rPr lang="ru-RU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endParaRPr lang="ru-RU" sz="48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161408" y="3171142"/>
            <a:ext cx="3827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Сколько корней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525521" y="3143248"/>
            <a:ext cx="34349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Один корень</a:t>
            </a:r>
            <a:r>
              <a:rPr lang="ru-RU" sz="40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114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6072206"/>
            <a:ext cx="2708447" cy="598783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000628" y="6000768"/>
            <a:ext cx="909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0=0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1695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16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3.33333E-6 L -0.03872 0.135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486 L 0.09531 0.1402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0007 L -0.2191 0.1245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023 L 0.12864 0.1263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1296 L -0.23038 0.1284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14427 -0.3132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-15700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500"/>
                            </p:stCondLst>
                            <p:childTnLst>
                              <p:par>
                                <p:cTn id="2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6" grpId="0"/>
      <p:bldP spid="76" grpId="1"/>
      <p:bldP spid="36" grpId="0"/>
      <p:bldP spid="66" grpId="0" animBg="1"/>
      <p:bldP spid="66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/>
      <p:bldP spid="69" grpId="1"/>
      <p:bldP spid="70" grpId="0"/>
      <p:bldP spid="70" grpId="1"/>
      <p:bldP spid="70" grpId="2"/>
      <p:bldP spid="71" grpId="0"/>
      <p:bldP spid="71" grpId="1"/>
      <p:bldP spid="8" grpId="0"/>
      <p:bldP spid="16" grpId="0"/>
      <p:bldP spid="16" grpId="1"/>
      <p:bldP spid="17" grpId="0"/>
      <p:bldP spid="18" grpId="0"/>
      <p:bldP spid="18" grpId="1"/>
      <p:bldP spid="20" grpId="0"/>
      <p:bldP spid="21" grpId="0"/>
      <p:bldP spid="21" grpId="1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9" grpId="0"/>
      <p:bldP spid="30" grpId="0"/>
      <p:bldP spid="31" grpId="0"/>
      <p:bldP spid="32" grpId="0"/>
      <p:bldP spid="33" grpId="0"/>
      <p:bldP spid="34" grpId="0"/>
      <p:bldP spid="49" grpId="0"/>
      <p:bldP spid="50" grpId="0"/>
      <p:bldP spid="51" grpId="0"/>
      <p:bldP spid="55" grpId="0"/>
      <p:bldP spid="56" grpId="0"/>
      <p:bldP spid="72" grpId="0"/>
      <p:bldP spid="72" grpId="1"/>
      <p:bldP spid="73" grpId="0"/>
      <p:bldP spid="74" grpId="0"/>
      <p:bldP spid="74" grpId="1"/>
      <p:bldP spid="78" grpId="0"/>
      <p:bldP spid="7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5" y="0"/>
            <a:ext cx="9117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969121" y="4792444"/>
            <a:ext cx="22333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48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46668" y="4857760"/>
            <a:ext cx="4195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имеет корней</a:t>
            </a:r>
            <a:r>
              <a:rPr lang="ru-RU" sz="40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371458"/>
            <a:ext cx="3490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i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²-4</a:t>
            </a:r>
            <a:r>
              <a:rPr lang="ru-RU" sz="5400" b="1" i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ru-RU" sz="54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54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329404"/>
            <a:ext cx="8435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none" spc="0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endParaRPr lang="ru-RU" sz="4800" b="1" i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6318" y="42860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36318" y="1434858"/>
            <a:ext cx="10504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i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000" b="1" i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i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3712" y="1319876"/>
            <a:ext cx="697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1357298"/>
            <a:ext cx="8980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400" b="1" i="1" cap="none" spc="0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с=</a:t>
            </a:r>
            <a:endParaRPr lang="ru-RU" sz="4400" b="1" i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44774" y="422482"/>
            <a:ext cx="4924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214554"/>
            <a:ext cx="15001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D₁</a:t>
            </a:r>
            <a:r>
              <a:rPr lang="ru-RU" sz="4800" b="1" i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b="1" i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34182" y="2214554"/>
            <a:ext cx="676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k²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66906" y="2209790"/>
            <a:ext cx="9701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8040" y="2268984"/>
            <a:ext cx="419104" cy="840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46668" y="2229927"/>
            <a:ext cx="12923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(-2)</a:t>
            </a:r>
            <a:r>
              <a:rPr lang="en-US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40010" y="2214554"/>
            <a:ext cx="1159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-5·2</a:t>
            </a:r>
            <a:endParaRPr lang="ru-RU" sz="4800" i="1" dirty="0">
              <a:solidFill>
                <a:srgbClr val="0000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25850" y="2214554"/>
            <a:ext cx="419104" cy="840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98022" y="2214554"/>
            <a:ext cx="419104" cy="840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55212" y="2214554"/>
            <a:ext cx="1071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-10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11110" y="2231562"/>
            <a:ext cx="419104" cy="840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33616" y="2225440"/>
            <a:ext cx="1071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3071810"/>
            <a:ext cx="20002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D₁</a:t>
            </a:r>
            <a:r>
              <a:rPr lang="ru-RU" sz="4800" b="1" i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4800" b="1" cap="none" spc="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endParaRPr lang="ru-RU" sz="4800" b="1" cap="none" spc="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25190" y="4700596"/>
            <a:ext cx="642942" cy="642942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282552" y="5624526"/>
            <a:ext cx="642942" cy="642942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282552" y="4629158"/>
            <a:ext cx="642942" cy="642942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25190" y="5629290"/>
            <a:ext cx="642942" cy="642942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57480" y="5475524"/>
            <a:ext cx="2229032" cy="71438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128680" y="4546830"/>
            <a:ext cx="1943122" cy="73955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035712" y="4546830"/>
            <a:ext cx="2250800" cy="71438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42976" y="5500702"/>
            <a:ext cx="2000264" cy="71438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42910" y="4572008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 имеет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корней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4348" y="5572140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Один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корень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43306" y="4572008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Два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корня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28992" y="5429264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Множество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корней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85984" y="3197678"/>
            <a:ext cx="5160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Сколько имеет корней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74458" y="3160256"/>
            <a:ext cx="4195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имеет корней</a:t>
            </a:r>
            <a:r>
              <a:rPr lang="ru-RU" sz="40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17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3924 0.135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324 L 0.00226 0.1337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17951 -0.2041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10200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" grpId="0"/>
      <p:bldP spid="5" grpId="1"/>
      <p:bldP spid="7" grpId="0"/>
      <p:bldP spid="9" grpId="0" build="allAtOnce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30" grpId="2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1643042" y="500042"/>
            <a:ext cx="6000792" cy="928694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00">
                  <a:gamma/>
                  <a:tint val="18431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endParaRPr lang="ru-RU" sz="4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500042"/>
            <a:ext cx="5418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ах²+</a:t>
            </a:r>
            <a:r>
              <a:rPr lang="en-US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х+с=0 </a:t>
            </a:r>
            <a:r>
              <a:rPr lang="en-US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,а≠0   </a:t>
            </a:r>
          </a:p>
        </p:txBody>
      </p:sp>
      <p:sp>
        <p:nvSpPr>
          <p:cNvPr id="5" name="Овал 4"/>
          <p:cNvSpPr/>
          <p:nvPr/>
        </p:nvSpPr>
        <p:spPr>
          <a:xfrm>
            <a:off x="428596" y="3189273"/>
            <a:ext cx="2357454" cy="928694"/>
          </a:xfrm>
          <a:prstGeom prst="ellipse">
            <a:avLst/>
          </a:prstGeom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266833"/>
            <a:ext cx="2246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₁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²-</a:t>
            </a:r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</a:p>
        </p:txBody>
      </p:sp>
      <p:sp>
        <p:nvSpPr>
          <p:cNvPr id="8" name="Рамка 7"/>
          <p:cNvSpPr/>
          <p:nvPr/>
        </p:nvSpPr>
        <p:spPr>
          <a:xfrm>
            <a:off x="3286116" y="2046265"/>
            <a:ext cx="1571636" cy="714380"/>
          </a:xfrm>
          <a:prstGeom prst="frame">
            <a:avLst/>
          </a:prstGeom>
          <a:solidFill>
            <a:srgbClr val="0066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3357554" y="4972778"/>
            <a:ext cx="1643074" cy="857256"/>
          </a:xfrm>
          <a:prstGeom prst="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3357554" y="3432508"/>
            <a:ext cx="1500198" cy="857256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1990477"/>
            <a:ext cx="1615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400" b="1" dirty="0" smtClean="0">
                <a:ln w="11430"/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₁&gt;</a:t>
            </a:r>
            <a:r>
              <a:rPr lang="ru-RU" sz="4400" b="1" dirty="0" smtClean="0">
                <a:ln w="11430"/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dirty="0">
              <a:ln w="11430"/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2790" y="3503946"/>
            <a:ext cx="14221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4400" b="1" i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400" b="1" i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₁</a:t>
            </a:r>
            <a:r>
              <a:rPr lang="ru-RU" sz="4400" b="1" i="1" cap="none" spc="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cap="none" spc="0" dirty="0" smtClean="0">
                <a:ln w="11430"/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cap="none" spc="0" dirty="0">
              <a:ln w="11430"/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8992" y="4972778"/>
            <a:ext cx="14622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i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400" b="1" i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₁</a:t>
            </a:r>
            <a:r>
              <a:rPr lang="de-DE" sz="4400" b="1" dirty="0" smtClean="0">
                <a:ln w="11430"/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4400" b="1" dirty="0" smtClean="0">
                <a:ln w="11430"/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dirty="0">
              <a:ln w="11430"/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2214546" y="2474893"/>
            <a:ext cx="1000132" cy="714380"/>
          </a:xfrm>
          <a:prstGeom prst="straightConnector1">
            <a:avLst/>
          </a:prstGeom>
          <a:ln w="57150" cap="rnd" cmpd="dbl">
            <a:solidFill>
              <a:srgbClr val="9900CC"/>
            </a:solidFill>
            <a:prstDash val="solid"/>
            <a:bevel/>
            <a:headEnd type="none" w="lg" len="med"/>
            <a:tailEnd type="arrow"/>
          </a:ln>
          <a:effectLst>
            <a:innerShdw blurRad="63500" dist="50800" dir="5400000">
              <a:srgbClr val="660033">
                <a:alpha val="49804"/>
              </a:srgb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214546" y="4117967"/>
            <a:ext cx="1071570" cy="1000132"/>
          </a:xfrm>
          <a:prstGeom prst="straightConnector1">
            <a:avLst/>
          </a:prstGeom>
          <a:ln w="57150" cmpd="dbl">
            <a:solidFill>
              <a:srgbClr val="9900CC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786050" y="3714752"/>
            <a:ext cx="571504" cy="1588"/>
          </a:xfrm>
          <a:prstGeom prst="straightConnector1">
            <a:avLst/>
          </a:prstGeom>
          <a:ln w="57150" cmpd="dbl">
            <a:solidFill>
              <a:srgbClr val="9900CC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5786446" y="4901340"/>
            <a:ext cx="2643206" cy="928694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5715008" y="1571612"/>
            <a:ext cx="2857520" cy="17859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00">
                  <a:gamma/>
                  <a:tint val="18431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5715008" y="3423444"/>
            <a:ext cx="2786082" cy="1143008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99CC00">
                  <a:gamma/>
                  <a:tint val="0"/>
                  <a:invGamma/>
                </a:srgbClr>
              </a:gs>
              <a:gs pos="100000">
                <a:srgbClr val="99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86578" y="1903389"/>
            <a:ext cx="5693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271427" y="4901340"/>
            <a:ext cx="15808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Корней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4929190" y="2117703"/>
            <a:ext cx="621218" cy="484632"/>
          </a:xfrm>
          <a:prstGeom prst="rightArrow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8" y="3714752"/>
            <a:ext cx="621218" cy="484632"/>
          </a:xfrm>
          <a:prstGeom prst="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 w="57150"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5072066" y="5115654"/>
            <a:ext cx="621218" cy="484632"/>
          </a:xfrm>
          <a:prstGeom prst="rightArrow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952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2105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105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1952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423444"/>
            <a:ext cx="1643074" cy="1177911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92880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15140" y="3566320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225564" y="52181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11250" y="493920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ru-RU" sz="4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1714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1522476"/>
            <a:ext cx="2428892" cy="971557"/>
          </a:xfrm>
          <a:prstGeom prst="rect">
            <a:avLst/>
          </a:prstGeom>
          <a:noFill/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3" y="2428868"/>
            <a:ext cx="2393173" cy="957269"/>
          </a:xfrm>
          <a:prstGeom prst="rect">
            <a:avLst/>
          </a:prstGeom>
          <a:noFill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18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8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10" grpId="0" animBg="1"/>
      <p:bldP spid="11" grpId="0" animBg="1"/>
      <p:bldP spid="12" grpId="0"/>
      <p:bldP spid="13" grpId="0"/>
      <p:bldP spid="15" grpId="0"/>
      <p:bldP spid="35" grpId="0" animBg="1"/>
      <p:bldP spid="36" grpId="0" animBg="1"/>
      <p:bldP spid="37" grpId="0" animBg="1"/>
      <p:bldP spid="38" grpId="0"/>
      <p:bldP spid="38" grpId="1"/>
      <p:bldP spid="41" grpId="0"/>
      <p:bldP spid="42" grpId="0" animBg="1"/>
      <p:bldP spid="43" grpId="0" animBg="1"/>
      <p:bldP spid="44" grpId="0" animBg="1"/>
      <p:bldP spid="39" grpId="0"/>
      <p:bldP spid="39" grpId="1"/>
      <p:bldP spid="40" grpId="0"/>
      <p:bldP spid="40" grpId="1"/>
      <p:bldP spid="40" grpId="3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84242" y="317579"/>
                <a:ext cx="4237891" cy="721801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𝒃𝒙</m:t>
                      </m:r>
                      <m:r>
                        <a:rPr lang="en-US" sz="4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sz="4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242" y="317579"/>
                <a:ext cx="4237891" cy="7218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2"/>
          <p:cNvSpPr/>
          <p:nvPr/>
        </p:nvSpPr>
        <p:spPr>
          <a:xfrm>
            <a:off x="899592" y="1700808"/>
            <a:ext cx="3530264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1700808"/>
            <a:ext cx="3312368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2846" y="3288409"/>
            <a:ext cx="1764460" cy="8537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71600" y="1804065"/>
                <a:ext cx="33862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4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sz="4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804065"/>
                <a:ext cx="3386248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641783" y="1804065"/>
                <a:ext cx="246894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sz="40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solidFill>
                            <a:srgbClr val="0000FF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783" y="1804065"/>
                <a:ext cx="2468945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трелка вниз 4"/>
          <p:cNvSpPr/>
          <p:nvPr/>
        </p:nvSpPr>
        <p:spPr>
          <a:xfrm rot="1790372">
            <a:off x="1709253" y="2703350"/>
            <a:ext cx="484632" cy="4892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0338751">
            <a:off x="2915423" y="2720850"/>
            <a:ext cx="484632" cy="4892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43808" y="3333621"/>
            <a:ext cx="1586048" cy="8919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44003" y="3411045"/>
                <a:ext cx="14909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03" y="3411045"/>
                <a:ext cx="149092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882328" y="3282837"/>
                <a:ext cx="1500539" cy="942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328" y="3282837"/>
                <a:ext cx="1500539" cy="94275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Стрелка вниз 17"/>
          <p:cNvSpPr/>
          <p:nvPr/>
        </p:nvSpPr>
        <p:spPr>
          <a:xfrm rot="1790372">
            <a:off x="6245756" y="2698111"/>
            <a:ext cx="484632" cy="4892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0338751">
            <a:off x="7451926" y="2715611"/>
            <a:ext cx="484632" cy="4892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55509" y="3288409"/>
            <a:ext cx="1820747" cy="9371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36296" y="3282838"/>
            <a:ext cx="1764460" cy="9427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003382" y="3506584"/>
                <a:ext cx="179709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382" y="3506584"/>
                <a:ext cx="1797095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164288" y="3232054"/>
                <a:ext cx="1875129" cy="942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232054"/>
                <a:ext cx="1875129" cy="94275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Штриховая стрелка вправо 11"/>
          <p:cNvSpPr/>
          <p:nvPr/>
        </p:nvSpPr>
        <p:spPr>
          <a:xfrm rot="8443025">
            <a:off x="3595380" y="1078338"/>
            <a:ext cx="598767" cy="604471"/>
          </a:xfrm>
          <a:prstGeom prst="striped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триховая стрелка вправо 26"/>
          <p:cNvSpPr/>
          <p:nvPr/>
        </p:nvSpPr>
        <p:spPr>
          <a:xfrm rot="2064391">
            <a:off x="5760187" y="1023643"/>
            <a:ext cx="598767" cy="604471"/>
          </a:xfrm>
          <a:prstGeom prst="striped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9983" y="4306314"/>
            <a:ext cx="3967010" cy="22300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055509" y="4325449"/>
            <a:ext cx="3967010" cy="22300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163567" y="4325449"/>
            <a:ext cx="223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baseline="30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ru-RU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+3=0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889" y="4725144"/>
            <a:ext cx="1699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+(-8)+3=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75838" y="4727687"/>
            <a:ext cx="364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642889" y="5182110"/>
                <a:ext cx="14089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89" y="5182110"/>
                <a:ext cx="1408975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960692" y="5178859"/>
                <a:ext cx="10206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692" y="5178859"/>
                <a:ext cx="1020664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2670502" y="4958992"/>
                <a:ext cx="621708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502" y="4958992"/>
                <a:ext cx="621708" cy="90178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36"/>
          <p:cNvSpPr/>
          <p:nvPr/>
        </p:nvSpPr>
        <p:spPr>
          <a:xfrm>
            <a:off x="6156174" y="4311127"/>
            <a:ext cx="223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3=0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11211" y="4748013"/>
            <a:ext cx="1614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2+(-3)=-1</a:t>
            </a:r>
            <a:endParaRPr lang="ru-RU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5086150" y="5248364"/>
                <a:ext cx="16686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150" y="5248364"/>
                <a:ext cx="1668662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6532689" y="5212666"/>
                <a:ext cx="10126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689" y="5212666"/>
                <a:ext cx="1012649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7091789" y="4950406"/>
                <a:ext cx="1739973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789" y="4950406"/>
                <a:ext cx="1739973" cy="89896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8403886" y="5186809"/>
                <a:ext cx="736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886" y="5186809"/>
                <a:ext cx="736099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Прямоугольник 45"/>
              <p:cNvSpPr/>
              <p:nvPr/>
            </p:nvSpPr>
            <p:spPr>
              <a:xfrm>
                <a:off x="834219" y="5840344"/>
                <a:ext cx="3161763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Ответ</a:t>
                </a:r>
                <a:r>
                  <a:rPr lang="ru-RU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ru-RU" sz="2400" b="1" i="1">
                        <a:solidFill>
                          <a:srgbClr val="0000FF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ru-RU" sz="2400" b="1" i="1">
                        <a:solidFill>
                          <a:srgbClr val="0000FF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ru-RU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19" y="5840344"/>
                <a:ext cx="3161763" cy="625877"/>
              </a:xfrm>
              <a:prstGeom prst="rect">
                <a:avLst/>
              </a:prstGeom>
              <a:blipFill rotWithShape="1">
                <a:blip r:embed="rId18"/>
                <a:stretch>
                  <a:fillRect l="-3083" b="-7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Прямоугольник 46"/>
              <p:cNvSpPr/>
              <p:nvPr/>
            </p:nvSpPr>
            <p:spPr>
              <a:xfrm>
                <a:off x="5479883" y="6020458"/>
                <a:ext cx="32005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Ответ</a:t>
                </a:r>
                <a:r>
                  <a:rPr lang="ru-RU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rgbClr val="0000FF"/>
                        </a:solidFill>
                        <a:latin typeface="Cambria Math"/>
                      </a:rPr>
                      <m:t>=−</m:t>
                    </m:r>
                    <m:r>
                      <a:rPr lang="en-US" sz="2000" b="1" i="1">
                        <a:solidFill>
                          <a:srgbClr val="0000FF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00FF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𝟓</m:t>
                    </m:r>
                  </m:oMath>
                </a14:m>
                <a:endParaRPr lang="ru-RU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883" y="6020458"/>
                <a:ext cx="3200556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3048" t="-1066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19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4" grpId="0"/>
      <p:bldP spid="11" grpId="0"/>
      <p:bldP spid="5" grpId="0" animBg="1"/>
      <p:bldP spid="13" grpId="0" animBg="1"/>
      <p:bldP spid="21" grpId="0" animBg="1"/>
      <p:bldP spid="8" grpId="0"/>
      <p:bldP spid="17" grpId="0"/>
      <p:bldP spid="18" grpId="0" animBg="1"/>
      <p:bldP spid="19" grpId="0" animBg="1"/>
      <p:bldP spid="22" grpId="0" animBg="1"/>
      <p:bldP spid="23" grpId="0" animBg="1"/>
      <p:bldP spid="24" grpId="0"/>
      <p:bldP spid="25" grpId="0"/>
      <p:bldP spid="12" grpId="0" animBg="1"/>
      <p:bldP spid="27" grpId="0" animBg="1"/>
      <p:bldP spid="16" grpId="0" animBg="1"/>
      <p:bldP spid="29" grpId="0" animBg="1"/>
      <p:bldP spid="30" grpId="0"/>
      <p:bldP spid="20" grpId="0"/>
      <p:bldP spid="26" grpId="0"/>
      <p:bldP spid="33" grpId="0"/>
      <p:bldP spid="34" grpId="0"/>
      <p:bldP spid="36" grpId="0"/>
      <p:bldP spid="37" grpId="0"/>
      <p:bldP spid="38" grpId="0"/>
      <p:bldP spid="40" grpId="0"/>
      <p:bldP spid="41" grpId="0"/>
      <p:bldP spid="43" grpId="0"/>
      <p:bldP spid="31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1\Мои документы\Курсы\Итоговая работа\фон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" y="0"/>
            <a:ext cx="9117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C:\Documents and Settings\1\Мои документы\Работа 1\Клипарт\kniga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636912"/>
            <a:ext cx="1643043" cy="380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1\Мои документы\Работа 1\Клипарт\kniga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2857488" cy="312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1301859"/>
            <a:ext cx="72152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Тема урока:</a:t>
            </a:r>
            <a:endParaRPr lang="ru-RU" sz="48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dolls118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071942"/>
            <a:ext cx="2962275" cy="205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728" y="2273748"/>
            <a:ext cx="56015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kk-KZ" sz="4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Решение квадратных</a:t>
            </a:r>
          </a:p>
          <a:p>
            <a:r>
              <a:rPr lang="kk-KZ" sz="4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уравнений по формуле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10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2</a:t>
            </a:fld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674839"/>
              </p:ext>
            </p:extLst>
          </p:nvPr>
        </p:nvGraphicFramePr>
        <p:xfrm>
          <a:off x="438650" y="404664"/>
          <a:ext cx="8209578" cy="54726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04789"/>
                <a:gridCol w="4104789"/>
              </a:tblGrid>
              <a:tr h="11039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7281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81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8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81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81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81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9335" name="Picture 7" descr="j03012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41" y="4725144"/>
            <a:ext cx="1872059" cy="187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67944" y="328568"/>
            <a:ext cx="5107558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Сумма </a:t>
            </a:r>
          </a:p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коэффициентов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53222" y="1546773"/>
            <a:ext cx="3146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1-5+1=-3.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6783" y="2363880"/>
            <a:ext cx="3644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9-6+10=13.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53222" y="3039489"/>
            <a:ext cx="3648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1+2-2=1.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11498" y="294779"/>
            <a:ext cx="291581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Квадратные</a:t>
            </a:r>
          </a:p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уравнения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723" y="1478687"/>
            <a:ext cx="3201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+1=0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3579" y="2311789"/>
            <a:ext cx="3871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2) 9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+10=0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92261"/>
            <a:ext cx="3248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-2=0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5763" y="3700147"/>
            <a:ext cx="4171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-1=0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1096" y="4353802"/>
            <a:ext cx="3277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-3=0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66291" y="5041247"/>
            <a:ext cx="3990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6) 5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+3=0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3714760"/>
            <a:ext cx="21419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1-3-1=-3.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4408033"/>
            <a:ext cx="20874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1+2-3=0.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56859" y="5061688"/>
            <a:ext cx="20874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5-8+3=0.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0688" y="4422645"/>
            <a:ext cx="2985208" cy="69327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6294" y="5115919"/>
            <a:ext cx="3211019" cy="69327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20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8878"/>
      </p:ext>
    </p:extLst>
  </p:cSld>
  <p:clrMapOvr>
    <a:masterClrMapping/>
  </p:clrMapOvr>
  <p:transition>
    <p:blinds/>
    <p:sndAc>
      <p:stSnd loop="1"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3" grpId="0"/>
      <p:bldP spid="4" grpId="0"/>
      <p:bldP spid="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823790"/>
              </p:ext>
            </p:extLst>
          </p:nvPr>
        </p:nvGraphicFramePr>
        <p:xfrm>
          <a:off x="755576" y="692697"/>
          <a:ext cx="7920880" cy="41257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6304"/>
                <a:gridCol w="5184576"/>
              </a:tblGrid>
              <a:tr h="893119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1133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04133" y="721067"/>
            <a:ext cx="3277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-3=0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16464" y="1750173"/>
            <a:ext cx="1787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1+2-3=0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979814" y="2307617"/>
                <a:ext cx="15854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14" y="2307617"/>
                <a:ext cx="158549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98099" y="3032579"/>
                <a:ext cx="139125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99" y="3032579"/>
                <a:ext cx="139125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871414" y="2885812"/>
                <a:ext cx="660883" cy="942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414" y="2885812"/>
                <a:ext cx="660883" cy="9427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772563" y="3064803"/>
                <a:ext cx="102239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3200" b="1" i="1">
                          <a:solidFill>
                            <a:srgbClr val="0000FF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563" y="3064803"/>
                <a:ext cx="1022391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3803613" y="1777580"/>
            <a:ext cx="15001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i="1" cap="none" spc="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D₁</a:t>
            </a:r>
            <a:r>
              <a:rPr lang="ru-RU" sz="3200" b="1" i="1" cap="none" spc="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i="1" cap="none" spc="0" dirty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94018" y="1777580"/>
            <a:ext cx="513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k²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12723" y="1772816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i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37335" y="1794588"/>
            <a:ext cx="419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31290" y="1778094"/>
            <a:ext cx="513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42353" y="1777580"/>
            <a:ext cx="1242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-1·(-3)</a:t>
            </a:r>
            <a:endParaRPr lang="ru-RU" sz="3200" i="1" dirty="0">
              <a:solidFill>
                <a:srgbClr val="0000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75449" y="1778094"/>
            <a:ext cx="419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69320" y="1794587"/>
            <a:ext cx="419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6972" y="1750173"/>
            <a:ext cx="150019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59832" y="1764105"/>
            <a:ext cx="150019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3721217" y="2767100"/>
                <a:ext cx="2691506" cy="884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217" y="2767100"/>
                <a:ext cx="2691506" cy="8847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3706784" y="4001114"/>
                <a:ext cx="10206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784" y="4001114"/>
                <a:ext cx="102066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4584994" y="3617354"/>
                <a:ext cx="1896930" cy="1017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994" y="3617354"/>
                <a:ext cx="1896930" cy="10170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5542204" y="3957570"/>
                <a:ext cx="374826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204" y="3957570"/>
                <a:ext cx="3748262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Прямоугольник 35"/>
              <p:cNvSpPr/>
              <p:nvPr/>
            </p:nvSpPr>
            <p:spPr>
              <a:xfrm>
                <a:off x="2635221" y="5085182"/>
                <a:ext cx="499194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Ответ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solidFill>
                          <a:srgbClr val="0000FF"/>
                        </a:solidFill>
                        <a:latin typeface="Cambria Math"/>
                      </a:rPr>
                      <m:t>=−</m:t>
                    </m:r>
                    <m:r>
                      <a:rPr lang="en-US" sz="3600" b="1" i="1" smtClean="0">
                        <a:solidFill>
                          <a:srgbClr val="0000FF"/>
                        </a:solidFill>
                        <a:latin typeface="Cambria Math"/>
                      </a:rPr>
                      <m:t>𝟑</m:t>
                    </m:r>
                    <m:r>
                      <a:rPr lang="ru-RU" sz="3600" b="1" i="1">
                        <a:solidFill>
                          <a:srgbClr val="0000FF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sz="36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3600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ru-RU" sz="3600" b="1" i="1">
                        <a:solidFill>
                          <a:srgbClr val="0000FF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ru-RU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21" y="5085182"/>
                <a:ext cx="4991944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3663" t="-15094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253618" y="3032579"/>
                <a:ext cx="21018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</a:rPr>
                        <m:t>𝟑</m:t>
                      </m:r>
                      <m:r>
                        <a:rPr lang="ru-RU" sz="240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618" y="3032579"/>
                <a:ext cx="2101857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21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2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6" grpId="0"/>
      <p:bldP spid="3" grpId="0"/>
      <p:bldP spid="3" grpId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30014"/>
              </p:ext>
            </p:extLst>
          </p:nvPr>
        </p:nvGraphicFramePr>
        <p:xfrm>
          <a:off x="1010238" y="1407074"/>
          <a:ext cx="7435815" cy="37167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51239"/>
                <a:gridCol w="2880320"/>
                <a:gridCol w="2304256"/>
              </a:tblGrid>
              <a:tr h="7433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335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335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335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335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5698" y="836712"/>
            <a:ext cx="871378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Уравнение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сумма                          корни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коэффициентов</a:t>
            </a:r>
            <a:endParaRPr lang="kk-KZ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х</a:t>
            </a:r>
            <a:r>
              <a:rPr lang="ru-RU" sz="24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-5=0;                    0                                    1; -5                    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3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-6=0;                  0                                     1; -2             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-7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+5=0;                 0                                    1; -5/7             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-2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+7=0                   0                                    1; -3,5     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033888" y="2276872"/>
            <a:ext cx="647700" cy="4318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993064" y="3068960"/>
            <a:ext cx="647700" cy="4318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984586" y="3789040"/>
            <a:ext cx="647700" cy="4318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984586" y="4599854"/>
            <a:ext cx="647700" cy="4318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054454" y="2276872"/>
            <a:ext cx="936625" cy="4318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7037485" y="3068960"/>
            <a:ext cx="1008063" cy="4318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046625" y="3789040"/>
            <a:ext cx="1008063" cy="4318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037486" y="4599854"/>
            <a:ext cx="1008063" cy="4318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22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233125"/>
              </p:ext>
            </p:extLst>
          </p:nvPr>
        </p:nvGraphicFramePr>
        <p:xfrm>
          <a:off x="560124" y="692697"/>
          <a:ext cx="7920880" cy="41257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6304"/>
                <a:gridCol w="5184576"/>
              </a:tblGrid>
              <a:tr h="893119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1133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784362" y="2556118"/>
                <a:ext cx="18916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62" y="2556118"/>
                <a:ext cx="189167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02647" y="3281080"/>
                <a:ext cx="139125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47" y="3281080"/>
                <a:ext cx="139125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675962" y="3134313"/>
                <a:ext cx="660883" cy="942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962" y="3134313"/>
                <a:ext cx="660883" cy="942759"/>
              </a:xfrm>
              <a:prstGeom prst="rect">
                <a:avLst/>
              </a:prstGeom>
              <a:blipFill rotWithShape="1">
                <a:blip r:embed="rId5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558842" y="3056572"/>
                <a:ext cx="1022391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ru-RU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842" y="3056572"/>
                <a:ext cx="1022391" cy="10143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3749746" y="1729352"/>
            <a:ext cx="15001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i="1" cap="none" spc="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D₁</a:t>
            </a:r>
            <a:r>
              <a:rPr lang="ru-RU" sz="3200" b="1" i="1" cap="none" spc="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i="1" cap="none" spc="0" dirty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40151" y="1729352"/>
            <a:ext cx="513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k²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58856" y="1724588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i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83468" y="1746360"/>
            <a:ext cx="419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77423" y="1729866"/>
            <a:ext cx="513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88486" y="1729352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-5·3 </a:t>
            </a:r>
            <a:endParaRPr lang="ru-RU" sz="3200" i="1" dirty="0">
              <a:solidFill>
                <a:srgbClr val="0000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15409" y="1700808"/>
            <a:ext cx="419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09280" y="1717301"/>
            <a:ext cx="419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1686056"/>
            <a:ext cx="150019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15816" y="1692097"/>
            <a:ext cx="150019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3525765" y="2767100"/>
                <a:ext cx="2691506" cy="884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765" y="2767100"/>
                <a:ext cx="2691506" cy="8847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3511332" y="4001114"/>
                <a:ext cx="9016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332" y="4001114"/>
                <a:ext cx="901657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4290317" y="3654613"/>
                <a:ext cx="1774204" cy="950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6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26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26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317" y="3654613"/>
                <a:ext cx="1774204" cy="95096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5218382" y="3753230"/>
                <a:ext cx="3748262" cy="844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2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6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sz="2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600" b="1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ru-RU" sz="2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382" y="3753230"/>
                <a:ext cx="3748262" cy="8440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Прямоугольник 35"/>
              <p:cNvSpPr/>
              <p:nvPr/>
            </p:nvSpPr>
            <p:spPr>
              <a:xfrm>
                <a:off x="2684858" y="4852402"/>
                <a:ext cx="4769447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Ответ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/>
                      </a:rPr>
                      <m:t>=−</m:t>
                    </m:r>
                    <m:r>
                      <a:rPr lang="ru-RU" sz="3200" b="1" i="1" smtClean="0">
                        <a:solidFill>
                          <a:srgbClr val="0000FF"/>
                        </a:solidFill>
                        <a:latin typeface="Cambria Math"/>
                      </a:rPr>
                      <m:t>𝟏</m:t>
                    </m:r>
                    <m:r>
                      <a:rPr lang="ru-RU" sz="3200" b="1" i="1">
                        <a:solidFill>
                          <a:srgbClr val="0000FF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ru-RU" sz="32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ru-RU" sz="3200" b="1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32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ru-RU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858" y="4852402"/>
                <a:ext cx="4769447" cy="803682"/>
              </a:xfrm>
              <a:prstGeom prst="rect">
                <a:avLst/>
              </a:prstGeom>
              <a:blipFill rotWithShape="1">
                <a:blip r:embed="rId11"/>
                <a:stretch>
                  <a:fillRect l="-3193" b="-9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041585" y="2837099"/>
                <a:ext cx="2101857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00FF"/>
                          </a:solidFill>
                          <a:latin typeface="Cambria Math"/>
                        </a:rPr>
                        <m:t>=−</m:t>
                      </m:r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240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585" y="2837099"/>
                <a:ext cx="2101857" cy="78380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2742232" y="826437"/>
            <a:ext cx="3990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+8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+3=0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80347" y="1640994"/>
            <a:ext cx="1274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5+3=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>
            <a:off x="2760360" y="404664"/>
            <a:ext cx="1976228" cy="515496"/>
          </a:xfrm>
          <a:prstGeom prst="curvedDownArrow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36845" y="1619223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23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8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/>
      <p:bldP spid="3" grpId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26" grpId="0"/>
      <p:bldP spid="27" grpId="0"/>
      <p:bldP spid="28" grpId="0" animBg="1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97355"/>
              </p:ext>
            </p:extLst>
          </p:nvPr>
        </p:nvGraphicFramePr>
        <p:xfrm>
          <a:off x="630470" y="1340768"/>
          <a:ext cx="8192178" cy="5029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30726"/>
                <a:gridCol w="2255182"/>
                <a:gridCol w="3206270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662880" y="1926187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 А: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-5=0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+2=0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 Б: 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+6=0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+5=0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 В: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+7=0                     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+3,7</a:t>
            </a: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+3,5=0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75295" y="2314157"/>
            <a:ext cx="1426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1+4-5=0</a:t>
            </a:r>
            <a:endParaRPr lang="ru-RU" sz="28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756821" y="2238571"/>
                <a:ext cx="14089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821" y="2238571"/>
                <a:ext cx="140897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035714" y="2282952"/>
                <a:ext cx="16029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714" y="2282952"/>
                <a:ext cx="160293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548428" y="3802261"/>
            <a:ext cx="1426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2-8+6=0</a:t>
            </a:r>
            <a:endParaRPr lang="ru-RU" sz="28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690621" y="3695174"/>
                <a:ext cx="14089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621" y="3695174"/>
                <a:ext cx="140897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024127" y="3677581"/>
                <a:ext cx="13352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27" y="3677581"/>
                <a:ext cx="133523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428204" y="5273300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-2-5+7=0</a:t>
            </a:r>
            <a:endParaRPr lang="ru-RU" sz="28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626739" y="5258588"/>
                <a:ext cx="14089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739" y="5258588"/>
                <a:ext cx="140897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807810" y="5251904"/>
                <a:ext cx="19513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𝟑</m:t>
                      </m:r>
                      <m:r>
                        <a:rPr lang="ru-RU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810" y="5251904"/>
                <a:ext cx="195130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3625176" y="2896351"/>
            <a:ext cx="1127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3+2=5</a:t>
            </a:r>
            <a:endParaRPr lang="ru-RU" sz="28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579949" y="2815813"/>
                <a:ext cx="16766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949" y="2815813"/>
                <a:ext cx="167667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7099596" y="2684334"/>
                <a:ext cx="145200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596" y="2684334"/>
                <a:ext cx="1452000" cy="7861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3548428" y="4325481"/>
            <a:ext cx="124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-7+5=2</a:t>
            </a:r>
            <a:endParaRPr lang="ru-RU" sz="28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678078" y="4226477"/>
                <a:ext cx="16766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078" y="4226477"/>
                <a:ext cx="1676677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7197725" y="4056946"/>
                <a:ext cx="1171475" cy="791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725" y="4056946"/>
                <a:ext cx="1171475" cy="79175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3475295" y="5812245"/>
            <a:ext cx="193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0,2+3,5=3,7</a:t>
            </a:r>
            <a:endParaRPr lang="ru-RU" sz="28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622971" y="5746096"/>
                <a:ext cx="16766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971" y="5746096"/>
                <a:ext cx="1676677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7119207" y="5794839"/>
                <a:ext cx="16539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𝟏𝟕</m:t>
                      </m:r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207" y="5794839"/>
                <a:ext cx="1653979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763770" y="1396716"/>
            <a:ext cx="8009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Уравнение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         сумма                                 корни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kk-KZ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коэффициентов</a:t>
            </a:r>
            <a:endParaRPr lang="kk-KZ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7" descr="j030125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34" y="116632"/>
            <a:ext cx="129614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669295"/>
            <a:ext cx="3845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Решите уравнения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48936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z="1200" smtClean="0">
                <a:solidFill>
                  <a:srgbClr val="FF0000"/>
                </a:solidFill>
              </a:rPr>
              <a:pPr/>
              <a:t>24</a:t>
            </a:fld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2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689" y="332656"/>
            <a:ext cx="8424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Найдите корни и неизвестные коэффициенты уравнения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79814" y="3043941"/>
                <a:ext cx="2256362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ru-RU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14" y="3043941"/>
                <a:ext cx="2256362" cy="10175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015971" y="2917041"/>
                <a:ext cx="1111705" cy="114659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0" smtClean="0">
                          <a:solidFill>
                            <a:srgbClr val="660066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4000" b="1" i="1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4000" b="1" i="1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с</m:t>
                          </m:r>
                        </m:num>
                        <m:den>
                          <m:r>
                            <a:rPr lang="ru-RU" sz="4000" b="1" i="1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971" y="2917041"/>
                <a:ext cx="1111705" cy="11465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015970" y="2713108"/>
            <a:ext cx="1082892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17179" y="1340768"/>
            <a:ext cx="3990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+10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+7=0</a:t>
            </a:r>
            <a:endParaRPr lang="ru-RU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79814" y="2307617"/>
                <a:ext cx="18916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14" y="2307617"/>
                <a:ext cx="189167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кругленный прямоугольник 6"/>
          <p:cNvSpPr/>
          <p:nvPr/>
        </p:nvSpPr>
        <p:spPr>
          <a:xfrm>
            <a:off x="3923928" y="1393217"/>
            <a:ext cx="576064" cy="6554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00326" y="1340768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/>
          </a:p>
        </p:txBody>
      </p:sp>
      <p:sp>
        <p:nvSpPr>
          <p:cNvPr id="9" name="32-конечная звезда 8"/>
          <p:cNvSpPr/>
          <p:nvPr/>
        </p:nvSpPr>
        <p:spPr>
          <a:xfrm>
            <a:off x="877741" y="1163653"/>
            <a:ext cx="914400" cy="9144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3221728" y="1113914"/>
            <a:ext cx="1998343" cy="365760"/>
          </a:xfrm>
          <a:prstGeom prst="curvedDown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75301" y="2174714"/>
            <a:ext cx="1274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3+7=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31799" y="2152943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907320" y="2882601"/>
            <a:ext cx="2080504" cy="97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32-конечная звезда 16"/>
          <p:cNvSpPr/>
          <p:nvPr/>
        </p:nvSpPr>
        <p:spPr>
          <a:xfrm>
            <a:off x="877741" y="3981272"/>
            <a:ext cx="914400" cy="9144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2141" y="4164721"/>
            <a:ext cx="3990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- 6=0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2141" y="4164721"/>
            <a:ext cx="500645" cy="6554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21890" y="416472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477160" y="5463489"/>
                <a:ext cx="2256362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ru-RU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160" y="5463489"/>
                <a:ext cx="2256362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4499992" y="4884355"/>
            <a:ext cx="2334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+1+(-6)=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56795" y="486519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42304" y="5463489"/>
            <a:ext cx="957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543010" y="5398952"/>
                <a:ext cx="1111705" cy="114659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4000" b="1" i="1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с</m:t>
                          </m:r>
                        </m:num>
                        <m:den>
                          <m:r>
                            <a:rPr lang="ru-RU" sz="4000" b="1" i="1" smtClean="0">
                              <a:solidFill>
                                <a:srgbClr val="66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010" y="5398952"/>
                <a:ext cx="1111705" cy="11465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2688150" y="5099517"/>
            <a:ext cx="875737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714116" y="4865195"/>
                <a:ext cx="15967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116" y="4865195"/>
                <a:ext cx="1596719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02896" y="6453336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z="1100" smtClean="0">
                <a:solidFill>
                  <a:srgbClr val="FF0000"/>
                </a:solidFill>
              </a:rPr>
              <a:pPr/>
              <a:t>25</a:t>
            </a:fld>
            <a:endParaRPr lang="ru-RU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9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6" grpId="0" animBg="1"/>
      <p:bldP spid="7" grpId="0" animBg="1"/>
      <p:bldP spid="8" grpId="0"/>
      <p:bldP spid="10" grpId="0" animBg="1"/>
      <p:bldP spid="10" grpId="1" animBg="1"/>
      <p:bldP spid="11" grpId="0"/>
      <p:bldP spid="12" grpId="0"/>
      <p:bldP spid="17" grpId="0" animBg="1"/>
      <p:bldP spid="19" grpId="0"/>
      <p:bldP spid="21" grpId="0" animBg="1"/>
      <p:bldP spid="22" grpId="0"/>
      <p:bldP spid="22" grpId="1"/>
      <p:bldP spid="23" grpId="0"/>
      <p:bldP spid="26" grpId="0"/>
      <p:bldP spid="27" grpId="0"/>
      <p:bldP spid="28" grpId="0"/>
      <p:bldP spid="29" grpId="0" animBg="1"/>
      <p:bldP spid="29" grpId="1" animBg="1"/>
      <p:bldP spid="25" grpId="1" animBg="1"/>
      <p:bldP spid="25" grpId="2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82221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Уравнение вида  </a:t>
            </a:r>
            <a:r>
              <a:rPr lang="ru-RU" sz="5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ах²+вх </a:t>
            </a:r>
            <a:r>
              <a:rPr lang="ru-RU" sz="5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+с= 0 </a:t>
            </a:r>
            <a:r>
              <a:rPr lang="ru-RU" sz="28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называется</a:t>
            </a:r>
            <a:endParaRPr lang="ru-RU" sz="2800" b="1" i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х-переменная; </a:t>
            </a:r>
            <a:r>
              <a:rPr lang="ru-RU" sz="32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а,в,с</a:t>
            </a:r>
            <a:r>
              <a:rPr lang="ru-RU" sz="32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-некоторые числа, причем </a:t>
            </a:r>
            <a:r>
              <a:rPr lang="ru-RU" sz="32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а≠0</a:t>
            </a:r>
            <a:endParaRPr lang="ru-RU" sz="3200" b="1" i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5400" b="1" i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214282" y="3143248"/>
            <a:ext cx="3571900" cy="1285884"/>
          </a:xfrm>
          <a:prstGeom prst="wedgeEllipseCallout">
            <a:avLst>
              <a:gd name="adj1" fmla="val 40007"/>
              <a:gd name="adj2" fmla="val 10028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9472" y="3500438"/>
            <a:ext cx="20577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квадратное</a:t>
            </a:r>
            <a:endParaRPr lang="ru-RU" sz="2800" b="1" i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5429256" y="3143248"/>
            <a:ext cx="3357554" cy="928694"/>
          </a:xfrm>
          <a:prstGeom prst="wedgeEllipseCallout">
            <a:avLst>
              <a:gd name="adj1" fmla="val -38197"/>
              <a:gd name="adj2" fmla="val 12733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41218" y="3357562"/>
            <a:ext cx="16642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линейное</a:t>
            </a:r>
            <a:endParaRPr lang="ru-RU" sz="2800" b="1" i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071942"/>
            <a:ext cx="2143108" cy="26431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49944" y="1188162"/>
            <a:ext cx="10502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3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0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5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3872 -0.3006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 animBg="1"/>
      <p:bldP spid="5" grpId="1" animBg="1"/>
      <p:bldP spid="6" grpId="0"/>
      <p:bldP spid="6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66000">
              <a:srgbClr val="9CB86E">
                <a:alpha val="79000"/>
              </a:srgbClr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52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ах²+вх+с=0,</a:t>
            </a:r>
            <a:endParaRPr lang="ru-RU" sz="5400" b="1" i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4942" y="142852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ru-RU" sz="54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в²-4ас</a:t>
            </a:r>
            <a:endParaRPr lang="ru-RU" sz="5400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56050"/>
              </p:ext>
            </p:extLst>
          </p:nvPr>
        </p:nvGraphicFramePr>
        <p:xfrm>
          <a:off x="357158" y="1285860"/>
          <a:ext cx="8572560" cy="5012436"/>
        </p:xfrm>
        <a:graphic>
          <a:graphicData uri="http://schemas.openxmlformats.org/drawingml/2006/table">
            <a:tbl>
              <a:tblPr/>
              <a:tblGrid>
                <a:gridCol w="3422754"/>
                <a:gridCol w="2880320"/>
                <a:gridCol w="226948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4348" y="1500174"/>
            <a:ext cx="2714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D&gt;</a:t>
            </a:r>
            <a:r>
              <a:rPr lang="ru-RU" sz="54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5400" b="1" i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643182"/>
            <a:ext cx="2819055" cy="135732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500570"/>
            <a:ext cx="3040401" cy="13573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99992" y="1428736"/>
            <a:ext cx="1425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54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5400" b="1" i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768" y="1500174"/>
            <a:ext cx="1425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D&lt;</a:t>
            </a:r>
            <a:r>
              <a:rPr lang="ru-RU" sz="54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5400" b="1" i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643182"/>
            <a:ext cx="2347569" cy="135732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983547" y="2643182"/>
            <a:ext cx="1574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 имеет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корней</a:t>
            </a:r>
            <a:r>
              <a:rPr lang="ru-RU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4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0188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64" y="0"/>
            <a:ext cx="3653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54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х²+</a:t>
            </a:r>
            <a:r>
              <a:rPr lang="ru-RU" sz="54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х+</a:t>
            </a:r>
            <a:r>
              <a:rPr lang="ru-RU" sz="54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4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4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54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372" y="1379026"/>
            <a:ext cx="2857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5400" b="1" i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=в²-4ас</a:t>
            </a:r>
            <a:endParaRPr lang="ru-RU" sz="5400" b="1" i="1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6578" y="1450464"/>
            <a:ext cx="2751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=5²-4·4·1</a:t>
            </a:r>
            <a:endParaRPr lang="ru-RU" sz="5400" b="1" i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09784" y="1450464"/>
            <a:ext cx="219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=25-16</a:t>
            </a:r>
            <a:endParaRPr lang="ru-RU" sz="5400" b="1" i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24362" y="1450464"/>
            <a:ext cx="925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=9</a:t>
            </a:r>
            <a:endParaRPr lang="ru-RU" sz="5400" b="1" i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325" y="2289066"/>
            <a:ext cx="13383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D&gt;</a:t>
            </a:r>
            <a:r>
              <a:rPr lang="ru-RU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00117"/>
            <a:ext cx="2819055" cy="1357322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657241"/>
            <a:ext cx="2857520" cy="1597576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2305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728679"/>
            <a:ext cx="1465908" cy="1500198"/>
          </a:xfrm>
          <a:prstGeom prst="rect">
            <a:avLst/>
          </a:prstGeom>
          <a:noFill/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2124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2942993"/>
            <a:ext cx="1071570" cy="1143008"/>
          </a:xfrm>
          <a:prstGeom prst="rect">
            <a:avLst/>
          </a:prstGeom>
          <a:noFill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300315"/>
            <a:ext cx="3040401" cy="1357322"/>
          </a:xfrm>
          <a:prstGeom prst="rect">
            <a:avLst/>
          </a:prstGeom>
          <a:noFill/>
        </p:spPr>
      </p:pic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2105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157439"/>
            <a:ext cx="2786082" cy="1647825"/>
          </a:xfrm>
          <a:prstGeom prst="rect">
            <a:avLst/>
          </a:prstGeom>
          <a:noFill/>
        </p:spPr>
      </p:pic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300315"/>
            <a:ext cx="1447800" cy="1485900"/>
          </a:xfrm>
          <a:prstGeom prst="rect">
            <a:avLst/>
          </a:prstGeom>
          <a:noFill/>
        </p:spPr>
      </p:pic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180528" y="21077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180528" y="2098179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41894" y="5744320"/>
            <a:ext cx="2488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54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180528" y="2098179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3059832" y="750775"/>
            <a:ext cx="4667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357158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4609" name="Picture 3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0931" y="6054785"/>
            <a:ext cx="1785950" cy="629474"/>
          </a:xfrm>
          <a:prstGeom prst="rect">
            <a:avLst/>
          </a:prstGeom>
          <a:noFill/>
        </p:spPr>
      </p:pic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4612" name="Picture 3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375513"/>
            <a:ext cx="1357322" cy="1285884"/>
          </a:xfrm>
          <a:prstGeom prst="rect">
            <a:avLst/>
          </a:prstGeom>
          <a:noFill/>
        </p:spPr>
      </p:pic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285984" y="776898"/>
            <a:ext cx="10715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endParaRPr lang="ru-RU" sz="400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857620" y="776898"/>
            <a:ext cx="8572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 err="1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в=</a:t>
            </a:r>
            <a:endParaRPr lang="ru-RU" sz="400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500694" y="776898"/>
            <a:ext cx="10715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 err="1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с=</a:t>
            </a:r>
            <a:endParaRPr lang="ru-RU" sz="400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14810" y="776898"/>
            <a:ext cx="10715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286512" y="776898"/>
            <a:ext cx="1057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857752" y="848336"/>
            <a:ext cx="3571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endParaRPr lang="ru-RU" sz="3200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19872" y="848336"/>
            <a:ext cx="3571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endParaRPr lang="ru-RU" sz="3200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5773209"/>
            <a:ext cx="1519008" cy="968159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80528" y="17267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28596" y="142852"/>
            <a:ext cx="9144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71472" y="1428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5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build="allAtOnce"/>
      <p:bldP spid="9" grpId="0"/>
      <p:bldP spid="35" grpId="0"/>
      <p:bldP spid="56" grpId="0"/>
      <p:bldP spid="57" grpId="0"/>
      <p:bldP spid="58" grpId="0"/>
      <p:bldP spid="48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15074" y="142852"/>
            <a:ext cx="9573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0000FF"/>
                </a:solidFill>
              </a:rPr>
              <a:t>=0</a:t>
            </a:r>
            <a:endParaRPr lang="ru-RU" sz="6000" b="1" dirty="0">
              <a:ln w="11430"/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872" y="1858496"/>
            <a:ext cx="955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ru-RU" sz="5400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5400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2151" y="1928802"/>
            <a:ext cx="2961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=144-144</a:t>
            </a:r>
            <a:endParaRPr lang="ru-RU" sz="5400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1928802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 w="11430"/>
                <a:solidFill>
                  <a:srgbClr val="0000FF"/>
                </a:solidFill>
              </a:rPr>
              <a:t>=0</a:t>
            </a:r>
            <a:endParaRPr lang="ru-RU" sz="5400" dirty="0">
              <a:ln w="11430"/>
              <a:solidFill>
                <a:srgbClr val="0000FF"/>
              </a:solidFill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643314"/>
            <a:ext cx="2214578" cy="1571636"/>
          </a:xfrm>
          <a:prstGeom prst="rect">
            <a:avLst/>
          </a:prstGeom>
          <a:noFill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5635328"/>
            <a:ext cx="27860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48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ru-RU" sz="48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6575" y="2928934"/>
            <a:ext cx="1425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429000"/>
            <a:ext cx="2357454" cy="1767322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581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357562"/>
            <a:ext cx="1071570" cy="1912341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500438"/>
            <a:ext cx="1571636" cy="1585302"/>
          </a:xfrm>
          <a:prstGeom prst="rect">
            <a:avLst/>
          </a:prstGeom>
          <a:noFill/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2388" y="5492452"/>
            <a:ext cx="1447800" cy="1104900"/>
          </a:xfrm>
          <a:prstGeom prst="rect">
            <a:avLst/>
          </a:prstGeom>
          <a:noFill/>
        </p:spPr>
      </p:pic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43442" y="1858496"/>
            <a:ext cx="928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29260" y="1858496"/>
            <a:ext cx="928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86516" y="1858496"/>
            <a:ext cx="642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386582" y="1858496"/>
            <a:ext cx="500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14814" y="1858496"/>
            <a:ext cx="1857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     )²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rot="10800000" flipV="1">
            <a:off x="2000232" y="857232"/>
            <a:ext cx="2571768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2928926" y="14285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357554" y="142852"/>
            <a:ext cx="739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²</a:t>
            </a:r>
            <a:endParaRPr lang="ru-RU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929058" y="142852"/>
            <a:ext cx="1107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-12</a:t>
            </a:r>
            <a:endParaRPr lang="ru-RU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000628" y="142852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err="1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5400" b="1" i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786446" y="142852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928926" y="214290"/>
            <a:ext cx="485772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4071934" y="285728"/>
            <a:ext cx="1071570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857884" y="357166"/>
            <a:ext cx="428628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2" name="Прямая со стрелкой 61"/>
          <p:cNvCxnSpPr>
            <a:stCxn id="58" idx="4"/>
            <a:endCxn id="39" idx="0"/>
          </p:cNvCxnSpPr>
          <p:nvPr/>
        </p:nvCxnSpPr>
        <p:spPr>
          <a:xfrm>
            <a:off x="3171812" y="928670"/>
            <a:ext cx="36175" cy="9298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10800000" flipV="1">
            <a:off x="3714744" y="928670"/>
            <a:ext cx="2143140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3000364" y="142852"/>
            <a:ext cx="4594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00496" y="142852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-12</a:t>
            </a:r>
            <a:endParaRPr lang="ru-RU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86446" y="142852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5400" b="1" dirty="0">
              <a:ln w="11430"/>
              <a:solidFill>
                <a:srgbClr val="0000FF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243706" y="1858496"/>
            <a:ext cx="37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·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672202" y="1858496"/>
            <a:ext cx="37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·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286380" y="214290"/>
            <a:ext cx="579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71472" y="142852"/>
            <a:ext cx="914400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85786" y="1428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6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35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38778E-17 L -0.32153 0.2444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38778E-17 L -0.00868 0.2444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4" dur="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38778E-17 L -0.25694 0.25509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3" dur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8" grpId="0"/>
      <p:bldP spid="45" grpId="0"/>
      <p:bldP spid="49" grpId="0" build="allAtOnce"/>
      <p:bldP spid="54" grpId="0" build="allAtOnce"/>
      <p:bldP spid="57" grpId="0" build="allAtOnce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7" grpId="0"/>
      <p:bldP spid="68" grpId="0"/>
      <p:bldP spid="69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3203" y="0"/>
            <a:ext cx="3490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3х²-х+18=0</a:t>
            </a:r>
            <a:endParaRPr lang="ru-RU" sz="5400" b="1" i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940" y="2285992"/>
            <a:ext cx="485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54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(-1)²-4·3·18=</a:t>
            </a:r>
            <a:endParaRPr lang="ru-RU" sz="5400" b="1" i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4447" y="2285992"/>
            <a:ext cx="219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1-216=</a:t>
            </a:r>
            <a:endParaRPr lang="ru-RU" sz="5400" b="1" i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10996" y="2285992"/>
            <a:ext cx="1449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-215</a:t>
            </a:r>
            <a:endParaRPr lang="ru-RU" sz="5400" b="1" i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298" y="3220050"/>
            <a:ext cx="1425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D&lt;</a:t>
            </a:r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9236" y="4335487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Уравнение не имеет корней</a:t>
            </a: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286388"/>
            <a:ext cx="9112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32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Уравнение не имеет корней</a:t>
            </a:r>
            <a:r>
              <a:rPr lang="ru-RU" sz="24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9650" y="1142984"/>
            <a:ext cx="1444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а=3,</a:t>
            </a:r>
            <a:endParaRPr lang="ru-RU" sz="54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9848" y="1142984"/>
            <a:ext cx="1696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в=-1,</a:t>
            </a:r>
            <a:endParaRPr lang="ru-RU" sz="54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92922" y="1142984"/>
            <a:ext cx="1579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с=18</a:t>
            </a:r>
            <a:endParaRPr lang="ru-RU" sz="54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0034" y="142852"/>
            <a:ext cx="914400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1428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7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7190" y="214290"/>
            <a:ext cx="3326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х²-8х-84=0</a:t>
            </a:r>
            <a:endParaRPr lang="ru-RU" sz="5400" b="1" i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428868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D₁</a:t>
            </a:r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428868"/>
            <a:ext cx="23574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00FF"/>
                </a:solidFill>
              </a:rPr>
              <a:t>=16+84</a:t>
            </a:r>
            <a:endParaRPr lang="ru-RU" sz="5400" b="1" dirty="0">
              <a:ln w="11430"/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1484214"/>
            <a:ext cx="7858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k</a:t>
            </a:r>
            <a:r>
              <a:rPr lang="ru-RU" sz="36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=</a:t>
            </a:r>
            <a:endParaRPr lang="ru-RU" sz="3600" b="1" i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84214"/>
            <a:ext cx="6575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а=</a:t>
            </a:r>
            <a:endParaRPr lang="ru-RU" sz="3600" b="1" i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1484214"/>
            <a:ext cx="6078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с=</a:t>
            </a:r>
            <a:endParaRPr lang="ru-RU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1412776"/>
            <a:ext cx="857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-4</a:t>
            </a:r>
            <a:endParaRPr lang="ru-RU" sz="4000" i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2428868"/>
            <a:ext cx="640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n w="11430"/>
                <a:solidFill>
                  <a:srgbClr val="0000FF"/>
                </a:solidFill>
                <a:latin typeface="Arial"/>
                <a:cs typeface="Arial"/>
              </a:rPr>
              <a:t>k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5918" y="2428868"/>
            <a:ext cx="717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²</a:t>
            </a:r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-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2428868"/>
            <a:ext cx="571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1430"/>
                <a:solidFill>
                  <a:srgbClr val="0000FF"/>
                </a:solidFill>
                <a:latin typeface="Arial"/>
                <a:cs typeface="Arial"/>
              </a:rPr>
              <a:t>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141277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4000" i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71802" y="1412776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-84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2428868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с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2428868"/>
            <a:ext cx="357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·</a:t>
            </a:r>
            <a:endParaRPr lang="ru-RU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43174" y="2428868"/>
            <a:ext cx="13172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00FF"/>
                </a:solidFill>
              </a:rPr>
              <a:t>(    )</a:t>
            </a:r>
            <a:endParaRPr lang="ru-RU" sz="5400" b="1" dirty="0">
              <a:ln w="11430"/>
              <a:solidFill>
                <a:srgbClr val="0000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28662" y="2428868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  )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29256" y="2428868"/>
            <a:ext cx="23574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00FF"/>
                </a:solidFill>
              </a:rPr>
              <a:t>=100</a:t>
            </a:r>
            <a:endParaRPr lang="ru-RU" sz="5400" b="1" dirty="0">
              <a:ln w="11430"/>
              <a:solidFill>
                <a:srgbClr val="0000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42908" y="3286125"/>
            <a:ext cx="2500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D₁&gt;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968073"/>
            <a:ext cx="2409825" cy="981075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968073"/>
            <a:ext cx="1876425" cy="962025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419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253825"/>
            <a:ext cx="1428750" cy="47625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6500826" y="5111081"/>
            <a:ext cx="909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=14</a:t>
            </a:r>
            <a:endParaRPr lang="ru-RU" sz="36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968205"/>
            <a:ext cx="2409825" cy="981075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968205"/>
            <a:ext cx="1876425" cy="962025"/>
          </a:xfrm>
          <a:prstGeom prst="rect">
            <a:avLst/>
          </a:prstGeom>
          <a:noFill/>
        </p:spPr>
      </p:pic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5253957"/>
            <a:ext cx="1428750" cy="476250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6286512" y="4110949"/>
            <a:ext cx="7986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ru-RU" sz="36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-6</a:t>
            </a:r>
            <a:endParaRPr lang="ru-RU" sz="36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79712" y="5857892"/>
            <a:ext cx="50006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:{ -6;14}</a:t>
            </a:r>
            <a:endParaRPr lang="ru-RU" sz="4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00100" y="1571612"/>
            <a:ext cx="357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540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57422" y="1571612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540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85786" y="141277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4000" i="1" dirty="0">
              <a:solidFill>
                <a:prstClr val="black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928794" y="1412776"/>
            <a:ext cx="601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-4</a:t>
            </a:r>
            <a:endParaRPr lang="ru-RU" sz="4000" i="1" dirty="0">
              <a:solidFill>
                <a:prstClr val="black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71802" y="1412776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-84</a:t>
            </a:r>
            <a:endParaRPr lang="ru-RU" sz="4000" i="1" dirty="0">
              <a:solidFill>
                <a:prstClr val="black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785786" y="173461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35677" y="142852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8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5594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06702 0.1252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07 L 0.16875 0.1245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02274 0.1252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build="allAtOnce"/>
      <p:bldP spid="15" grpId="0" build="allAtOnce"/>
      <p:bldP spid="17" grpId="0" build="allAtOnce"/>
      <p:bldP spid="19" grpId="0"/>
      <p:bldP spid="21" grpId="0"/>
      <p:bldP spid="24" grpId="0"/>
      <p:bldP spid="32" grpId="0"/>
      <p:bldP spid="41" grpId="0"/>
      <p:bldP spid="42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68" y="285728"/>
            <a:ext cx="3326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2х²-4х-6=0</a:t>
            </a:r>
            <a:endParaRPr lang="ru-RU" sz="54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857364"/>
            <a:ext cx="10518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D₁</a:t>
            </a:r>
            <a:r>
              <a:rPr lang="ru-RU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071546"/>
            <a:ext cx="973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71868" y="428604"/>
            <a:ext cx="414334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00562" y="500042"/>
            <a:ext cx="628648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00694" y="500042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1071546"/>
            <a:ext cx="7617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857364"/>
            <a:ext cx="22145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44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k²</a:t>
            </a:r>
            <a:r>
              <a:rPr lang="ru-RU" sz="44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-</a:t>
            </a:r>
            <a:r>
              <a:rPr lang="ru-RU" sz="4400" b="1" i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ас=</a:t>
            </a:r>
            <a:endParaRPr lang="ru-RU" sz="4400" b="1" i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857364"/>
            <a:ext cx="11993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(-2</a:t>
            </a:r>
            <a:r>
              <a:rPr lang="de-DE" sz="44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)²</a:t>
            </a:r>
            <a:endParaRPr lang="ru-RU" sz="44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8992" y="1857364"/>
            <a:ext cx="2571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-2·(-6)=</a:t>
            </a:r>
            <a:endParaRPr lang="ru-RU" sz="44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05899" y="1857364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4+12=</a:t>
            </a:r>
            <a:endParaRPr lang="ru-RU" sz="48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15206" y="178592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54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2643182"/>
            <a:ext cx="1308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D₁&gt;</a:t>
            </a:r>
            <a:r>
              <a:rPr lang="ru-RU" sz="40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095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933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3357563"/>
            <a:ext cx="1928826" cy="1357322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933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357562"/>
            <a:ext cx="1447800" cy="1476375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7429520" y="3714752"/>
            <a:ext cx="12025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-1</a:t>
            </a:r>
            <a:endParaRPr lang="ru-RU" sz="4800" b="1" i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3786214" cy="1500198"/>
          </a:xfrm>
          <a:prstGeom prst="rect">
            <a:avLst/>
          </a:prstGeom>
          <a:noFill/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786322"/>
            <a:ext cx="2076450" cy="1285884"/>
          </a:xfrm>
          <a:prstGeom prst="rect">
            <a:avLst/>
          </a:prstGeom>
          <a:noFill/>
        </p:spPr>
      </p:pic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200024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786322"/>
            <a:ext cx="990600" cy="1333499"/>
          </a:xfrm>
          <a:prstGeom prst="rect">
            <a:avLst/>
          </a:prstGeom>
          <a:noFill/>
        </p:spPr>
      </p:pic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357158" y="207167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286644" y="5000636"/>
            <a:ext cx="8435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=3</a:t>
            </a:r>
            <a:endParaRPr lang="ru-RU" sz="4800" b="1" i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67879" y="6228601"/>
            <a:ext cx="27430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:{-</a:t>
            </a:r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1;3}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143248"/>
            <a:ext cx="3786215" cy="1638300"/>
          </a:xfrm>
          <a:prstGeom prst="rect">
            <a:avLst/>
          </a:prstGeom>
          <a:noFill/>
        </p:spPr>
      </p:pic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2095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85786" y="285728"/>
            <a:ext cx="9144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28662" y="285728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12" y="6468128"/>
            <a:ext cx="71246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E471D97-0CF2-4353-8C76-0CD43DF64DB1}" type="slidenum">
              <a:rPr lang="ru-RU" smtClean="0">
                <a:solidFill>
                  <a:srgbClr val="FF0000"/>
                </a:solidFill>
              </a:rPr>
              <a:pPr/>
              <a:t>9</a:t>
            </a:fld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8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3" dur="1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  <p:bldP spid="15" grpId="0"/>
      <p:bldP spid="16" grpId="0"/>
      <p:bldP spid="17" grpId="0"/>
      <p:bldP spid="18" grpId="0"/>
      <p:bldP spid="19" grpId="0"/>
      <p:bldP spid="30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математика -  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3681914</TotalTime>
  <Words>1331</Words>
  <Application>Microsoft Office PowerPoint</Application>
  <PresentationFormat>Экран (4:3)</PresentationFormat>
  <Paragraphs>536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Тема Office</vt:lpstr>
      <vt:lpstr>1_Тема Office</vt:lpstr>
      <vt:lpstr>2_Тема Office</vt:lpstr>
      <vt:lpstr>3_Тема Office</vt:lpstr>
      <vt:lpstr>4_Тема Office</vt:lpstr>
      <vt:lpstr>Оформление по умолчанию</vt:lpstr>
      <vt:lpstr>математика -  16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nkazakova</dc:creator>
  <cp:lastModifiedBy>Admin</cp:lastModifiedBy>
  <cp:revision>234</cp:revision>
  <dcterms:created xsi:type="dcterms:W3CDTF">2011-09-06T10:52:44Z</dcterms:created>
  <dcterms:modified xsi:type="dcterms:W3CDTF">2014-12-14T08:32:07Z</dcterms:modified>
</cp:coreProperties>
</file>