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34"/>
  </p:notesMasterIdLst>
  <p:sldIdLst>
    <p:sldId id="342" r:id="rId4"/>
    <p:sldId id="258" r:id="rId5"/>
    <p:sldId id="259" r:id="rId6"/>
    <p:sldId id="288" r:id="rId7"/>
    <p:sldId id="289" r:id="rId8"/>
    <p:sldId id="264" r:id="rId9"/>
    <p:sldId id="295" r:id="rId10"/>
    <p:sldId id="294" r:id="rId11"/>
    <p:sldId id="269" r:id="rId12"/>
    <p:sldId id="296" r:id="rId13"/>
    <p:sldId id="297" r:id="rId14"/>
    <p:sldId id="274" r:id="rId15"/>
    <p:sldId id="300" r:id="rId16"/>
    <p:sldId id="301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26" r:id="rId31"/>
    <p:sldId id="327" r:id="rId32"/>
    <p:sldId id="32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A249"/>
    <a:srgbClr val="007A37"/>
    <a:srgbClr val="0060A8"/>
    <a:srgbClr val="004200"/>
    <a:srgbClr val="9249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7" d="100"/>
          <a:sy n="77" d="100"/>
        </p:scale>
        <p:origin x="-13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3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80AB-5497-4554-A743-2040BC02C3CD}" type="datetime1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CFC8-DF84-4779-927C-EA63D670B153}" type="datetime1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0494-3179-42C8-BE73-11F3E8066824}" type="datetime1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7C6-819A-4F4A-AA99-B20FC7A876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6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F460-B122-41AD-87D8-E12EB86A43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4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B61D-84D8-4A65-B95B-BB27A4C0EA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F90-3B9E-4FA6-93E3-B85845C384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30-0CEB-44C1-9F3A-BF68C5FDD8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37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E3B5-0CDB-4A85-A41E-827526C2B0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2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F15-8881-4760-86B2-883DE4F183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7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A1A1-BFCB-4136-865B-01B72B8A53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48AE-FB5D-4369-B7EC-1AEB530DD798}" type="datetime1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EB06-EBF8-4FCD-A506-EA9DEA588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7100-E7FE-40EE-B736-6567BCAE38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3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260F-D88E-4F45-968D-760B68E3F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0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96FFF8-E8F2-4024-AE79-E28F24BDA9CE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A044D-0B3E-4542-AF3D-AC5E971491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FD7D7-CA97-4054-9DD3-7E671B9535FF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9988C-E81B-4CB0-887C-B80F1D51D0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CD1C3-88D2-45DA-97CF-D31A39BE4B36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3357B-8C33-4F7B-8F24-D5F40D1532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79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B8743-6E8B-4177-8DCF-D679CECDD88E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F70F6-57D7-463F-8FF9-F24E06B476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7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A6044-04E0-4BFE-9015-CF0CE0118DD6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887-8622-4D03-B5CE-5C576BF75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2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2FD30-FEE7-4177-8459-B544584AF840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90EE1-C794-4F3F-B24F-DC6C769728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6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B2491-7B50-4DE9-B092-90B3B12CD457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D1EE-0C32-49EF-9C67-3F29A39B3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B04B-015D-42D5-861F-EA066736F62C}" type="datetime1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5C582-409D-45D1-BE30-9242F0D16837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E2B6-753F-4DBE-8D78-DF992B238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3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B2F8FC-408B-4A62-B054-F24A2B113556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3118-7129-4B50-B843-249AAD47FB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25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3F5B6-5ED1-4BB5-A0AE-69DDEC891A4E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854F5-A6D6-41F4-A5C0-57B6760E71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80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BCCB5-8951-464A-81E8-08C17B3F482D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32C28-BB8D-4509-91AE-DB6A5A6B5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435F-5B1D-49E5-8AEE-EF953E78D66C}" type="datetime1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DFBF-802B-4FE5-A4CB-C0064C50623C}" type="datetime1">
              <a:rPr lang="ru-RU" smtClean="0"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BF15-9133-470E-9114-981213070083}" type="datetime1">
              <a:rPr lang="ru-RU" smtClean="0"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8CDD-1656-467D-8C39-A959A31CE899}" type="datetime1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4FA-F77B-42C9-86AF-C9C0404D8C37}" type="datetime1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7E1-197D-46A1-954B-5C12A2D1B018}" type="datetime1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97AA-6321-44FF-ABDE-9E9BACF295BF}" type="datetime1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E1D3-ADF9-4906-9160-08A119A779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9B44-DD8C-41D6-B297-6D0D9173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15552B-6867-4443-B627-42F59AEA1855}" type="datetime1">
              <a:rPr lang="ru-RU" smtClean="0">
                <a:solidFill>
                  <a:srgbClr val="000000"/>
                </a:solidFill>
              </a:rPr>
              <a:t>01.03.2014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9295E4-C6A5-477C-83CF-93B5E8F4C9B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gif"/><Relationship Id="rId7" Type="http://schemas.openxmlformats.org/officeDocument/2006/relationships/image" Target="../media/image37.png"/><Relationship Id="rId12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47.png"/><Relationship Id="rId12" Type="http://schemas.openxmlformats.org/officeDocument/2006/relationships/image" Target="../media/image400.png"/><Relationship Id="rId2" Type="http://schemas.openxmlformats.org/officeDocument/2006/relationships/image" Target="../media/image40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11" Type="http://schemas.openxmlformats.org/officeDocument/2006/relationships/image" Target="../media/image390.png"/><Relationship Id="rId5" Type="http://schemas.openxmlformats.org/officeDocument/2006/relationships/image" Target="../media/image42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Relationship Id="rId14" Type="http://schemas.openxmlformats.org/officeDocument/2006/relationships/image" Target="../media/image4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11" Type="http://schemas.openxmlformats.org/officeDocument/2006/relationships/image" Target="../media/image5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1.wmf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60.png"/><Relationship Id="rId7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12" Type="http://schemas.openxmlformats.org/officeDocument/2006/relationships/image" Target="../media/image5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50.png"/><Relationship Id="rId18" Type="http://schemas.openxmlformats.org/officeDocument/2006/relationships/image" Target="../media/image5.png"/><Relationship Id="rId3" Type="http://schemas.openxmlformats.org/officeDocument/2006/relationships/image" Target="../media/image320.png"/><Relationship Id="rId7" Type="http://schemas.openxmlformats.org/officeDocument/2006/relationships/image" Target="../media/image94.png"/><Relationship Id="rId12" Type="http://schemas.openxmlformats.org/officeDocument/2006/relationships/image" Target="../media/image102.png"/><Relationship Id="rId17" Type="http://schemas.openxmlformats.org/officeDocument/2006/relationships/image" Target="../media/image103.png"/><Relationship Id="rId2" Type="http://schemas.openxmlformats.org/officeDocument/2006/relationships/image" Target="../media/image92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30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5" Type="http://schemas.openxmlformats.org/officeDocument/2006/relationships/image" Target="../media/image100.png"/><Relationship Id="rId10" Type="http://schemas.openxmlformats.org/officeDocument/2006/relationships/image" Target="../media/image97.png"/><Relationship Id="rId4" Type="http://schemas.openxmlformats.org/officeDocument/2006/relationships/image" Target="../media/image81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4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17.png"/><Relationship Id="rId10" Type="http://schemas.openxmlformats.org/officeDocument/2006/relationships/image" Target="../media/image108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0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0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7.png"/><Relationship Id="rId7" Type="http://schemas.openxmlformats.org/officeDocument/2006/relationships/image" Target="../media/image10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5.gif"/><Relationship Id="rId5" Type="http://schemas.openxmlformats.org/officeDocument/2006/relationships/image" Target="../media/image138.png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811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image" Target="../media/image1210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3986" y="1412776"/>
            <a:ext cx="7772400" cy="1470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Үч  бурчтуктун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ички бурчтарынын суммасы</a:t>
            </a:r>
            <a:endParaRPr lang="ru-RU" sz="40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6612938" y="36046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1</a:t>
            </a:fld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908972"/>
              </p:ext>
            </p:extLst>
          </p:nvPr>
        </p:nvGraphicFramePr>
        <p:xfrm>
          <a:off x="4152557" y="3141663"/>
          <a:ext cx="3529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4" imgW="1371600" imgH="203040" progId="Equation.3">
                  <p:embed/>
                </p:oleObj>
              </mc:Choice>
              <mc:Fallback>
                <p:oleObj name="Формула" r:id="rId4" imgW="137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557" y="3141663"/>
                        <a:ext cx="3529013" cy="523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797224" y="3028890"/>
            <a:ext cx="3985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043608" y="4365104"/>
            <a:ext cx="4150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724884" y="4757082"/>
            <a:ext cx="4150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340177" y="3285301"/>
            <a:ext cx="2335953" cy="1693520"/>
            <a:chOff x="480" y="2016"/>
            <a:chExt cx="1694" cy="1476"/>
          </a:xfrm>
        </p:grpSpPr>
        <p:sp>
          <p:nvSpPr>
            <p:cNvPr id="11" name="Freeform 2"/>
            <p:cNvSpPr>
              <a:spLocks/>
            </p:cNvSpPr>
            <p:nvPr/>
          </p:nvSpPr>
          <p:spPr bwMode="auto">
            <a:xfrm>
              <a:off x="1691" y="3016"/>
              <a:ext cx="483" cy="476"/>
            </a:xfrm>
            <a:custGeom>
              <a:avLst/>
              <a:gdLst>
                <a:gd name="T0" fmla="*/ 469 w 483"/>
                <a:gd name="T1" fmla="*/ 472 h 476"/>
                <a:gd name="T2" fmla="*/ 0 w 483"/>
                <a:gd name="T3" fmla="*/ 372 h 476"/>
                <a:gd name="T4" fmla="*/ 50 w 483"/>
                <a:gd name="T5" fmla="*/ 207 h 476"/>
                <a:gd name="T6" fmla="*/ 160 w 483"/>
                <a:gd name="T7" fmla="*/ 73 h 476"/>
                <a:gd name="T8" fmla="*/ 189 w 483"/>
                <a:gd name="T9" fmla="*/ 0 h 476"/>
                <a:gd name="T10" fmla="*/ 197 w 483"/>
                <a:gd name="T11" fmla="*/ 48 h 476"/>
                <a:gd name="T12" fmla="*/ 483 w 483"/>
                <a:gd name="T13" fmla="*/ 476 h 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476"/>
                <a:gd name="T23" fmla="*/ 483 w 483"/>
                <a:gd name="T24" fmla="*/ 476 h 4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476">
                  <a:moveTo>
                    <a:pt x="469" y="472"/>
                  </a:moveTo>
                  <a:lnTo>
                    <a:pt x="0" y="372"/>
                  </a:lnTo>
                  <a:lnTo>
                    <a:pt x="50" y="207"/>
                  </a:lnTo>
                  <a:lnTo>
                    <a:pt x="160" y="73"/>
                  </a:lnTo>
                  <a:lnTo>
                    <a:pt x="189" y="0"/>
                  </a:lnTo>
                  <a:lnTo>
                    <a:pt x="197" y="48"/>
                  </a:lnTo>
                  <a:lnTo>
                    <a:pt x="483" y="476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3"/>
            <p:cNvSpPr>
              <a:spLocks/>
            </p:cNvSpPr>
            <p:nvPr/>
          </p:nvSpPr>
          <p:spPr bwMode="auto">
            <a:xfrm rot="6725055">
              <a:off x="936" y="1992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480" y="2755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Freeform 5"/>
          <p:cNvSpPr>
            <a:spLocks/>
          </p:cNvSpPr>
          <p:nvPr/>
        </p:nvSpPr>
        <p:spPr bwMode="auto">
          <a:xfrm>
            <a:off x="1381290" y="3217513"/>
            <a:ext cx="2313890" cy="1769246"/>
          </a:xfrm>
          <a:custGeom>
            <a:avLst/>
            <a:gdLst>
              <a:gd name="T0" fmla="*/ 0 w 1678"/>
              <a:gd name="T1" fmla="*/ 2147483647 h 1542"/>
              <a:gd name="T2" fmla="*/ 2147483647 w 1678"/>
              <a:gd name="T3" fmla="*/ 0 h 1542"/>
              <a:gd name="T4" fmla="*/ 2147483647 w 1678"/>
              <a:gd name="T5" fmla="*/ 2147483647 h 1542"/>
              <a:gd name="T6" fmla="*/ 0 w 1678"/>
              <a:gd name="T7" fmla="*/ 2147483647 h 1542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1542"/>
              <a:gd name="T14" fmla="*/ 1678 w 1678"/>
              <a:gd name="T15" fmla="*/ 1542 h 1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1542">
                <a:moveTo>
                  <a:pt x="0" y="1225"/>
                </a:moveTo>
                <a:lnTo>
                  <a:pt x="590" y="0"/>
                </a:lnTo>
                <a:lnTo>
                  <a:pt x="1678" y="1542"/>
                </a:lnTo>
                <a:lnTo>
                  <a:pt x="0" y="122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1347267" y="3190997"/>
            <a:ext cx="2382838" cy="1844973"/>
            <a:chOff x="480" y="1915"/>
            <a:chExt cx="1728" cy="1608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2141" y="3451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1072" y="1915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480" y="3139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469608" y="4314582"/>
            <a:ext cx="29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2123" y="3329836"/>
            <a:ext cx="29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69808" y="4674622"/>
            <a:ext cx="29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4152309" y="4831208"/>
                <a:ext cx="3506281" cy="50148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kk-KZ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kk-KZ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kk-KZ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kk-KZ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kk-KZ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26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kk-KZ" sz="26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6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6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309" y="4831208"/>
                <a:ext cx="3506281" cy="501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1544541" y="4277355"/>
                <a:ext cx="4138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</m:oMath>
                  </m:oMathPara>
                </a14:m>
                <a:endParaRPr lang="ru-RU" sz="2000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41" y="4277355"/>
                <a:ext cx="41382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2068547" y="3429000"/>
                <a:ext cx="41522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</m:oMath>
                  </m:oMathPara>
                </a14:m>
                <a:endParaRPr lang="ru-RU" sz="2000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47" y="3429000"/>
                <a:ext cx="415221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3096154" y="4469050"/>
                <a:ext cx="3957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𝜸</m:t>
                      </m:r>
                    </m:oMath>
                  </m:oMathPara>
                </a14:m>
                <a:endParaRPr lang="ru-RU" sz="2000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54" y="4469050"/>
                <a:ext cx="39572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4137569" y="3980350"/>
                <a:ext cx="3530775" cy="595932"/>
              </a:xfrm>
              <a:prstGeom prst="rect">
                <a:avLst/>
              </a:prstGeom>
              <a:noFill/>
              <a:ln w="28575">
                <a:solidFill>
                  <a:srgbClr val="00A24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  <m:r>
                        <a:rPr lang="kk-KZ" sz="32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kk-KZ" sz="32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kk-KZ" sz="32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kk-KZ" sz="32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𝜸</m:t>
                      </m:r>
                      <m:r>
                        <a:rPr lang="ru-RU" sz="32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kk-KZ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7569" y="3980350"/>
                <a:ext cx="3530775" cy="5959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A24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424" y="5932356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458669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Жактарына</a:t>
            </a:r>
            <a:r>
              <a:rPr lang="ru-RU" sz="2800" b="1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карата  </a:t>
            </a:r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sz="2800" b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2305" y="4653136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Эгерде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бурчтуктун  эки жагы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барабар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болсо, анда ал </a:t>
            </a:r>
            <a:r>
              <a:rPr lang="kk-KZ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тең  </a:t>
            </a:r>
            <a:r>
              <a:rPr lang="kk-K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капталдуу 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 деп аталат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67544" y="1628800"/>
            <a:ext cx="84969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капталдуу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56376" y="1340768"/>
            <a:ext cx="756084" cy="11686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>
            <a:off x="3611343" y="2722366"/>
            <a:ext cx="1304734" cy="1543836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" name="Группа 81"/>
          <p:cNvGrpSpPr>
            <a:grpSpLocks/>
          </p:cNvGrpSpPr>
          <p:nvPr/>
        </p:nvGrpSpPr>
        <p:grpSpPr bwMode="auto">
          <a:xfrm>
            <a:off x="3786202" y="3494284"/>
            <a:ext cx="923056" cy="166124"/>
            <a:chOff x="1285852" y="1785926"/>
            <a:chExt cx="785912" cy="231313"/>
          </a:xfrm>
        </p:grpSpPr>
        <p:cxnSp>
          <p:nvCxnSpPr>
            <p:cNvPr id="11" name="Прямая соединительная линия 33"/>
            <p:cNvCxnSpPr>
              <a:cxnSpLocks noChangeShapeType="1"/>
            </p:cNvCxnSpPr>
            <p:nvPr/>
          </p:nvCxnSpPr>
          <p:spPr bwMode="auto">
            <a:xfrm rot="16200000" flipH="1">
              <a:off x="1285852" y="1785926"/>
              <a:ext cx="214314" cy="21431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Прямая соединительная линия 35"/>
            <p:cNvCxnSpPr>
              <a:cxnSpLocks noChangeShapeType="1"/>
            </p:cNvCxnSpPr>
            <p:nvPr/>
          </p:nvCxnSpPr>
          <p:spPr bwMode="auto">
            <a:xfrm rot="5400000" flipH="1" flipV="1">
              <a:off x="1857451" y="1802926"/>
              <a:ext cx="214312" cy="21431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Прямоугольник 12"/>
          <p:cNvSpPr/>
          <p:nvPr/>
        </p:nvSpPr>
        <p:spPr>
          <a:xfrm rot="17717479">
            <a:off x="3012594" y="3167781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каптал жагы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3940999">
            <a:off x="3975791" y="320499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каптал жагы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20772" y="4211796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негизи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037914" y="225998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80918" y="4049926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916077" y="4049926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В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C00000"/>
                </a:solidFill>
              </a:rPr>
              <a:pPr/>
              <a:t>10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3" grpId="0"/>
      <p:bldP spid="17" grpId="0"/>
      <p:bldP spid="18" grpId="0"/>
      <p:bldP spid="19" grpId="0"/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129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Жактарына</a:t>
            </a:r>
            <a:r>
              <a:rPr lang="ru-RU" sz="2800" b="1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карата  </a:t>
            </a:r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sz="2800" b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8129" y="450912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 Эгерде 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бурчтуктун   бардык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жактары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бири-бирине барабар болушпаса, анда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endParaRPr lang="kk-KZ" sz="2800" b="1" dirty="0" smtClean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түрдүү жактуу  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 деп аталат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67544" y="1628799"/>
            <a:ext cx="84969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Түрдүү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жактуу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90429" y="1340768"/>
            <a:ext cx="830043" cy="128297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>
            <a:off x="3275856" y="2561986"/>
            <a:ext cx="2183390" cy="1659142"/>
          </a:xfrm>
          <a:prstGeom prst="triangle">
            <a:avLst>
              <a:gd name="adj" fmla="val 16833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3435076" y="3200329"/>
            <a:ext cx="1182447" cy="1164815"/>
            <a:chOff x="2880801" y="4868635"/>
            <a:chExt cx="1405983" cy="1186173"/>
          </a:xfrm>
        </p:grpSpPr>
        <p:cxnSp>
          <p:nvCxnSpPr>
            <p:cNvPr id="11" name="Прямая соединительная линия 51"/>
            <p:cNvCxnSpPr>
              <a:cxnSpLocks noChangeShapeType="1"/>
            </p:cNvCxnSpPr>
            <p:nvPr/>
          </p:nvCxnSpPr>
          <p:spPr bwMode="auto">
            <a:xfrm>
              <a:off x="2880801" y="5000636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Прямая соединительная линия 55"/>
            <p:cNvCxnSpPr>
              <a:cxnSpLocks noChangeShapeType="1"/>
            </p:cNvCxnSpPr>
            <p:nvPr/>
          </p:nvCxnSpPr>
          <p:spPr bwMode="auto">
            <a:xfrm rot="5400000">
              <a:off x="3664144" y="5941293"/>
              <a:ext cx="214314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Прямая соединительная линия 56"/>
            <p:cNvCxnSpPr>
              <a:cxnSpLocks noChangeShapeType="1"/>
            </p:cNvCxnSpPr>
            <p:nvPr/>
          </p:nvCxnSpPr>
          <p:spPr bwMode="auto">
            <a:xfrm rot="5400000">
              <a:off x="3815688" y="5927151"/>
              <a:ext cx="213519" cy="79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Прямая соединительная линия 57"/>
            <p:cNvCxnSpPr>
              <a:cxnSpLocks noChangeShapeType="1"/>
            </p:cNvCxnSpPr>
            <p:nvPr/>
          </p:nvCxnSpPr>
          <p:spPr bwMode="auto">
            <a:xfrm rot="5400000">
              <a:off x="3738651" y="5947652"/>
              <a:ext cx="213519" cy="79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Прямая соединительная линия 68"/>
            <p:cNvCxnSpPr>
              <a:cxnSpLocks noChangeShapeType="1"/>
            </p:cNvCxnSpPr>
            <p:nvPr/>
          </p:nvCxnSpPr>
          <p:spPr bwMode="auto">
            <a:xfrm rot="5400000" flipH="1" flipV="1">
              <a:off x="4108189" y="4964836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Прямая соединительная линия 69"/>
            <p:cNvCxnSpPr>
              <a:cxnSpLocks noChangeShapeType="1"/>
            </p:cNvCxnSpPr>
            <p:nvPr/>
          </p:nvCxnSpPr>
          <p:spPr bwMode="auto">
            <a:xfrm rot="5400000" flipH="1" flipV="1">
              <a:off x="4044954" y="4904354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35076" y="2079319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915596" y="3895914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459246" y="3959190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В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C00000"/>
                </a:solidFill>
              </a:rPr>
              <a:pPr/>
              <a:t>11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6021288"/>
            <a:ext cx="713741" cy="6194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0180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Бурчтарына</a:t>
            </a:r>
            <a:r>
              <a:rPr lang="ru-RU" sz="2800" b="1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карата </a:t>
            </a:r>
            <a:r>
              <a:rPr lang="ru-RU" sz="2800" b="1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sz="2800" b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50631" y="1340768"/>
            <a:ext cx="724335" cy="1119582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67544" y="4653136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 Эгерде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бурчтуктун баардык 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бурчтары тар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болушса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анда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ал  </a:t>
            </a:r>
            <a:r>
              <a:rPr lang="kk-K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  </a:t>
            </a:r>
            <a:r>
              <a:rPr lang="kk-KZ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бурчтуу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үч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 деп аталат</a:t>
            </a:r>
            <a:r>
              <a:rPr lang="ru-RU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67544" y="158009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>
            <a:off x="2549019" y="2633852"/>
            <a:ext cx="2428875" cy="1785937"/>
          </a:xfrm>
          <a:prstGeom prst="triangle">
            <a:avLst>
              <a:gd name="adj" fmla="val 7240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0" name="Группа 108"/>
          <p:cNvGrpSpPr>
            <a:grpSpLocks/>
          </p:cNvGrpSpPr>
          <p:nvPr/>
        </p:nvGrpSpPr>
        <p:grpSpPr bwMode="auto">
          <a:xfrm>
            <a:off x="2123728" y="2224941"/>
            <a:ext cx="3309937" cy="2644216"/>
            <a:chOff x="3428992" y="3247873"/>
            <a:chExt cx="3309558" cy="2645391"/>
          </a:xfrm>
        </p:grpSpPr>
        <p:sp>
          <p:nvSpPr>
            <p:cNvPr id="11" name="Дуга 10"/>
            <p:cNvSpPr/>
            <p:nvPr/>
          </p:nvSpPr>
          <p:spPr bwMode="auto">
            <a:xfrm rot="9448292">
              <a:off x="5152477" y="3247873"/>
              <a:ext cx="914295" cy="914806"/>
            </a:xfrm>
            <a:prstGeom prst="arc">
              <a:avLst>
                <a:gd name="adj1" fmla="val 16200000"/>
                <a:gd name="adj2" fmla="val 20356586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Дуга 11"/>
            <p:cNvSpPr/>
            <p:nvPr/>
          </p:nvSpPr>
          <p:spPr bwMode="auto">
            <a:xfrm>
              <a:off x="3428992" y="4978458"/>
              <a:ext cx="914295" cy="914806"/>
            </a:xfrm>
            <a:prstGeom prst="arc">
              <a:avLst>
                <a:gd name="adj1" fmla="val 18900000"/>
                <a:gd name="adj2" fmla="val 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Дуга 15"/>
            <p:cNvSpPr/>
            <p:nvPr/>
          </p:nvSpPr>
          <p:spPr bwMode="auto">
            <a:xfrm rot="16200000">
              <a:off x="5824794" y="4962038"/>
              <a:ext cx="913218" cy="914295"/>
            </a:xfrm>
            <a:prstGeom prst="arc">
              <a:avLst>
                <a:gd name="adj1" fmla="val 16200000"/>
                <a:gd name="adj2" fmla="val 2028372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277742" y="2223789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75785" y="4078270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76465" y="4078270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B050"/>
                </a:solidFill>
              </a:rPr>
              <a:pPr/>
              <a:t>12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312" y="597134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7644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Бурчтарына</a:t>
            </a:r>
            <a:r>
              <a:rPr lang="ru-RU" sz="2800" b="1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карата </a:t>
            </a:r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sz="2800" b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84368" y="1268760"/>
            <a:ext cx="864096" cy="1335606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67544" y="4941168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  Эгерде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бурчтуктун бир  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бурчу  тик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болсо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, анда 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ал  </a:t>
            </a:r>
            <a:r>
              <a:rPr lang="kk-KZ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тик бурчтуу </a:t>
            </a:r>
            <a:r>
              <a:rPr lang="kk-K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 деп аталат</a:t>
            </a:r>
            <a:r>
              <a:rPr lang="ru-RU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9552" y="155679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Тик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19588" y="24221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27945" y="4276370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00743" y="4333476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В</a:t>
            </a:r>
          </a:p>
        </p:txBody>
      </p:sp>
      <p:sp>
        <p:nvSpPr>
          <p:cNvPr id="12" name="Равнобедренный треугольник 11"/>
          <p:cNvSpPr>
            <a:spLocks noChangeArrowheads="1"/>
          </p:cNvSpPr>
          <p:nvPr/>
        </p:nvSpPr>
        <p:spPr bwMode="auto">
          <a:xfrm>
            <a:off x="3006382" y="2793393"/>
            <a:ext cx="1951884" cy="1742533"/>
          </a:xfrm>
          <a:prstGeom prst="triangle">
            <a:avLst>
              <a:gd name="adj" fmla="val 10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75085" y="4166381"/>
            <a:ext cx="357187" cy="357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33180" y="4499828"/>
            <a:ext cx="753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4881779" y="3284984"/>
            <a:ext cx="461665" cy="661591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9022321">
            <a:off x="3220036" y="3267611"/>
            <a:ext cx="134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B050"/>
                </a:solidFill>
              </a:rPr>
              <a:pPr/>
              <a:t>13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10" grpId="0"/>
      <p:bldP spid="11" grpId="0"/>
      <p:bldP spid="12" grpId="0" animBg="1"/>
      <p:bldP spid="16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312" y="5949279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Бурчтарына</a:t>
            </a:r>
            <a:r>
              <a:rPr lang="ru-RU" sz="2800" b="1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карата </a:t>
            </a:r>
            <a:r>
              <a:rPr lang="ru-RU" sz="2800" b="1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sz="28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38374" y="1484784"/>
            <a:ext cx="756084" cy="1168655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67544" y="4941168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  Эгерде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бурчтуктун бир 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бурчу  кең 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болсо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, анда 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ал  </a:t>
            </a:r>
            <a:r>
              <a:rPr lang="kk-KZ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кең бурчтуу </a:t>
            </a:r>
            <a:r>
              <a:rPr lang="kk-K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 деп аталат</a:t>
            </a:r>
            <a:r>
              <a:rPr lang="ru-RU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9552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 rot="-9204949">
            <a:off x="2709662" y="3535003"/>
            <a:ext cx="3209731" cy="802391"/>
          </a:xfrm>
          <a:prstGeom prst="triangle">
            <a:avLst>
              <a:gd name="adj" fmla="val 51986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Дуга 9"/>
          <p:cNvSpPr/>
          <p:nvPr/>
        </p:nvSpPr>
        <p:spPr bwMode="auto">
          <a:xfrm>
            <a:off x="3621361" y="3812551"/>
            <a:ext cx="914400" cy="914400"/>
          </a:xfrm>
          <a:prstGeom prst="arc">
            <a:avLst>
              <a:gd name="adj1" fmla="val 14016482"/>
              <a:gd name="adj2" fmla="val 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9792" y="235780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29263" y="3939367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76612" y="4155761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В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B050"/>
                </a:solidFill>
              </a:rPr>
              <a:pPr/>
              <a:t>14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10" grpId="0" animBg="1"/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55776" y="2420888"/>
            <a:ext cx="3312368" cy="2160240"/>
          </a:xfrm>
          <a:prstGeom prst="triangle">
            <a:avLst>
              <a:gd name="adj" fmla="val 18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01925" y="1759396"/>
            <a:ext cx="5973762" cy="2960687"/>
            <a:chOff x="514" y="754"/>
            <a:chExt cx="3763" cy="186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4554 w 4554"/>
                <a:gd name="T1" fmla="*/ 0 h 3"/>
                <a:gd name="T2" fmla="*/ 0 w 455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013" y="210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72" y="1855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485" y="120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45" y="103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970" y="87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629" y="769"/>
              <a:ext cx="3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47" y="967"/>
              <a:ext cx="2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038" y="769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23" y="845"/>
              <a:ext cx="2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110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493" y="956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247" y="115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130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045" y="1307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881" y="1543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150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735" y="1818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12" y="2082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170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514" y="2374"/>
              <a:ext cx="3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   180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685" y="2365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180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639" y="216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170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560" y="19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470" y="183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150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367" y="1661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198" y="148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130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016" y="1344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777" y="124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110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2551" y="116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153" y="119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030" y="2387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019" y="2192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1111" y="197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202" y="1797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382" y="161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518" y="148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699" y="1344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1926" y="126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4069" y="2358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659" y="141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3810" y="163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2313 h 2319"/>
                <a:gd name="T2" fmla="*/ 79 w 4524"/>
                <a:gd name="T3" fmla="*/ 1811 h 2319"/>
                <a:gd name="T4" fmla="*/ 192 w 4524"/>
                <a:gd name="T5" fmla="*/ 1431 h 2319"/>
                <a:gd name="T6" fmla="*/ 354 w 4524"/>
                <a:gd name="T7" fmla="*/ 1113 h 2319"/>
                <a:gd name="T8" fmla="*/ 606 w 4524"/>
                <a:gd name="T9" fmla="*/ 765 h 2319"/>
                <a:gd name="T10" fmla="*/ 895 w 4524"/>
                <a:gd name="T11" fmla="*/ 496 h 2319"/>
                <a:gd name="T12" fmla="*/ 1218 w 4524"/>
                <a:gd name="T13" fmla="*/ 273 h 2319"/>
                <a:gd name="T14" fmla="*/ 1530 w 4524"/>
                <a:gd name="T15" fmla="*/ 133 h 2319"/>
                <a:gd name="T16" fmla="*/ 1944 w 4524"/>
                <a:gd name="T17" fmla="*/ 27 h 2319"/>
                <a:gd name="T18" fmla="*/ 2310 w 4524"/>
                <a:gd name="T19" fmla="*/ 3 h 2319"/>
                <a:gd name="T20" fmla="*/ 2718 w 4524"/>
                <a:gd name="T21" fmla="*/ 45 h 2319"/>
                <a:gd name="T22" fmla="*/ 3126 w 4524"/>
                <a:gd name="T23" fmla="*/ 177 h 2319"/>
                <a:gd name="T24" fmla="*/ 3526 w 4524"/>
                <a:gd name="T25" fmla="*/ 405 h 2319"/>
                <a:gd name="T26" fmla="*/ 3798 w 4524"/>
                <a:gd name="T27" fmla="*/ 632 h 2319"/>
                <a:gd name="T28" fmla="*/ 4086 w 4524"/>
                <a:gd name="T29" fmla="*/ 957 h 2319"/>
                <a:gd name="T30" fmla="*/ 4272 w 4524"/>
                <a:gd name="T31" fmla="*/ 1269 h 2319"/>
                <a:gd name="T32" fmla="*/ 4388 w 4524"/>
                <a:gd name="T33" fmla="*/ 1539 h 2319"/>
                <a:gd name="T34" fmla="*/ 4479 w 4524"/>
                <a:gd name="T35" fmla="*/ 1902 h 2319"/>
                <a:gd name="T36" fmla="*/ 4524 w 4524"/>
                <a:gd name="T37" fmla="*/ 231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577 h 1577"/>
                <a:gd name="T2" fmla="*/ 138 w 3186"/>
                <a:gd name="T3" fmla="*/ 1073 h 1577"/>
                <a:gd name="T4" fmla="*/ 366 w 3186"/>
                <a:gd name="T5" fmla="*/ 677 h 1577"/>
                <a:gd name="T6" fmla="*/ 630 w 3186"/>
                <a:gd name="T7" fmla="*/ 383 h 1577"/>
                <a:gd name="T8" fmla="*/ 912 w 3186"/>
                <a:gd name="T9" fmla="*/ 173 h 1577"/>
                <a:gd name="T10" fmla="*/ 1308 w 3186"/>
                <a:gd name="T11" fmla="*/ 29 h 1577"/>
                <a:gd name="T12" fmla="*/ 1638 w 3186"/>
                <a:gd name="T13" fmla="*/ 5 h 1577"/>
                <a:gd name="T14" fmla="*/ 2010 w 3186"/>
                <a:gd name="T15" fmla="*/ 59 h 1577"/>
                <a:gd name="T16" fmla="*/ 2388 w 3186"/>
                <a:gd name="T17" fmla="*/ 234 h 1577"/>
                <a:gd name="T18" fmla="*/ 2718 w 3186"/>
                <a:gd name="T19" fmla="*/ 515 h 1577"/>
                <a:gd name="T20" fmla="*/ 2958 w 3186"/>
                <a:gd name="T21" fmla="*/ 857 h 1577"/>
                <a:gd name="T22" fmla="*/ 3114 w 3186"/>
                <a:gd name="T23" fmla="*/ 1205 h 1577"/>
                <a:gd name="T24" fmla="*/ 3186 w 3186"/>
                <a:gd name="T25" fmla="*/ 153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702 w 702"/>
                <a:gd name="T1" fmla="*/ 0 h 3"/>
                <a:gd name="T2" fmla="*/ 0 w 7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-536575" y="1743819"/>
            <a:ext cx="5973762" cy="2960687"/>
            <a:chOff x="514" y="754"/>
            <a:chExt cx="3763" cy="1865"/>
          </a:xfrm>
        </p:grpSpPr>
        <p:sp>
          <p:nvSpPr>
            <p:cNvPr id="83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4554 w 4554"/>
                <a:gd name="T1" fmla="*/ 0 h 3"/>
                <a:gd name="T2" fmla="*/ 0 w 455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4013" y="210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3872" y="1855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3485" y="120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88" name="Text Box 8"/>
            <p:cNvSpPr txBox="1">
              <a:spLocks noChangeArrowheads="1"/>
            </p:cNvSpPr>
            <p:nvPr/>
          </p:nvSpPr>
          <p:spPr bwMode="auto">
            <a:xfrm>
              <a:off x="3245" y="103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2970" y="87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2629" y="769"/>
              <a:ext cx="3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2347" y="967"/>
              <a:ext cx="2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2038" y="769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1723" y="845"/>
              <a:ext cx="2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110</a:t>
              </a:r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1493" y="956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95" name="Text Box 15"/>
            <p:cNvSpPr txBox="1">
              <a:spLocks noChangeArrowheads="1"/>
            </p:cNvSpPr>
            <p:nvPr/>
          </p:nvSpPr>
          <p:spPr bwMode="auto">
            <a:xfrm>
              <a:off x="1247" y="115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130</a:t>
              </a: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045" y="1307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</p:txBody>
        </p:sp>
        <p:sp>
          <p:nvSpPr>
            <p:cNvPr id="97" name="Text Box 17"/>
            <p:cNvSpPr txBox="1">
              <a:spLocks noChangeArrowheads="1"/>
            </p:cNvSpPr>
            <p:nvPr/>
          </p:nvSpPr>
          <p:spPr bwMode="auto">
            <a:xfrm>
              <a:off x="881" y="1543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150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735" y="1818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</p:txBody>
        </p:sp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612" y="2082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170</a:t>
              </a:r>
            </a:p>
          </p:txBody>
        </p: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514" y="2374"/>
              <a:ext cx="3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   180</a:t>
              </a: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3685" y="2365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180</a:t>
              </a:r>
            </a:p>
          </p:txBody>
        </p:sp>
        <p:sp>
          <p:nvSpPr>
            <p:cNvPr id="102" name="Text Box 22"/>
            <p:cNvSpPr txBox="1">
              <a:spLocks noChangeArrowheads="1"/>
            </p:cNvSpPr>
            <p:nvPr/>
          </p:nvSpPr>
          <p:spPr bwMode="auto">
            <a:xfrm>
              <a:off x="3639" y="216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170</a:t>
              </a:r>
            </a:p>
          </p:txBody>
        </p:sp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3560" y="19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3470" y="183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150</a:t>
              </a:r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3367" y="1661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</p:txBody>
        </p: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3198" y="148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130</a:t>
              </a:r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3016" y="1344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108" name="Text Box 28"/>
            <p:cNvSpPr txBox="1">
              <a:spLocks noChangeArrowheads="1"/>
            </p:cNvSpPr>
            <p:nvPr/>
          </p:nvSpPr>
          <p:spPr bwMode="auto">
            <a:xfrm>
              <a:off x="2777" y="124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110</a:t>
              </a:r>
            </a:p>
          </p:txBody>
        </p:sp>
        <p:sp>
          <p:nvSpPr>
            <p:cNvPr id="109" name="Text Box 29"/>
            <p:cNvSpPr txBox="1">
              <a:spLocks noChangeArrowheads="1"/>
            </p:cNvSpPr>
            <p:nvPr/>
          </p:nvSpPr>
          <p:spPr bwMode="auto">
            <a:xfrm>
              <a:off x="2551" y="116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2153" y="119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111" name="Text Box 31"/>
            <p:cNvSpPr txBox="1">
              <a:spLocks noChangeArrowheads="1"/>
            </p:cNvSpPr>
            <p:nvPr/>
          </p:nvSpPr>
          <p:spPr bwMode="auto">
            <a:xfrm>
              <a:off x="1030" y="2387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019" y="2192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/>
          </p:nvSpPr>
          <p:spPr bwMode="auto">
            <a:xfrm>
              <a:off x="1111" y="197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114" name="Text Box 34"/>
            <p:cNvSpPr txBox="1">
              <a:spLocks noChangeArrowheads="1"/>
            </p:cNvSpPr>
            <p:nvPr/>
          </p:nvSpPr>
          <p:spPr bwMode="auto">
            <a:xfrm>
              <a:off x="1202" y="1797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115" name="Text Box 35"/>
            <p:cNvSpPr txBox="1">
              <a:spLocks noChangeArrowheads="1"/>
            </p:cNvSpPr>
            <p:nvPr/>
          </p:nvSpPr>
          <p:spPr bwMode="auto">
            <a:xfrm>
              <a:off x="1382" y="161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116" name="Text Box 36"/>
            <p:cNvSpPr txBox="1">
              <a:spLocks noChangeArrowheads="1"/>
            </p:cNvSpPr>
            <p:nvPr/>
          </p:nvSpPr>
          <p:spPr bwMode="auto">
            <a:xfrm>
              <a:off x="1518" y="148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117" name="Text Box 37"/>
            <p:cNvSpPr txBox="1">
              <a:spLocks noChangeArrowheads="1"/>
            </p:cNvSpPr>
            <p:nvPr/>
          </p:nvSpPr>
          <p:spPr bwMode="auto">
            <a:xfrm>
              <a:off x="1699" y="1344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118" name="Text Box 38"/>
            <p:cNvSpPr txBox="1">
              <a:spLocks noChangeArrowheads="1"/>
            </p:cNvSpPr>
            <p:nvPr/>
          </p:nvSpPr>
          <p:spPr bwMode="auto">
            <a:xfrm>
              <a:off x="1926" y="126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</a:p>
          </p:txBody>
        </p:sp>
        <p:sp>
          <p:nvSpPr>
            <p:cNvPr id="119" name="Text Box 39"/>
            <p:cNvSpPr txBox="1">
              <a:spLocks noChangeArrowheads="1"/>
            </p:cNvSpPr>
            <p:nvPr/>
          </p:nvSpPr>
          <p:spPr bwMode="auto">
            <a:xfrm>
              <a:off x="4069" y="2358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20" name="Text Box 40"/>
            <p:cNvSpPr txBox="1">
              <a:spLocks noChangeArrowheads="1"/>
            </p:cNvSpPr>
            <p:nvPr/>
          </p:nvSpPr>
          <p:spPr bwMode="auto">
            <a:xfrm>
              <a:off x="3659" y="141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121" name="Text Box 41"/>
            <p:cNvSpPr txBox="1">
              <a:spLocks noChangeArrowheads="1"/>
            </p:cNvSpPr>
            <p:nvPr/>
          </p:nvSpPr>
          <p:spPr bwMode="auto">
            <a:xfrm>
              <a:off x="3810" y="163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2313 h 2319"/>
                <a:gd name="T2" fmla="*/ 79 w 4524"/>
                <a:gd name="T3" fmla="*/ 1811 h 2319"/>
                <a:gd name="T4" fmla="*/ 192 w 4524"/>
                <a:gd name="T5" fmla="*/ 1431 h 2319"/>
                <a:gd name="T6" fmla="*/ 354 w 4524"/>
                <a:gd name="T7" fmla="*/ 1113 h 2319"/>
                <a:gd name="T8" fmla="*/ 606 w 4524"/>
                <a:gd name="T9" fmla="*/ 765 h 2319"/>
                <a:gd name="T10" fmla="*/ 895 w 4524"/>
                <a:gd name="T11" fmla="*/ 496 h 2319"/>
                <a:gd name="T12" fmla="*/ 1218 w 4524"/>
                <a:gd name="T13" fmla="*/ 273 h 2319"/>
                <a:gd name="T14" fmla="*/ 1530 w 4524"/>
                <a:gd name="T15" fmla="*/ 133 h 2319"/>
                <a:gd name="T16" fmla="*/ 1944 w 4524"/>
                <a:gd name="T17" fmla="*/ 27 h 2319"/>
                <a:gd name="T18" fmla="*/ 2310 w 4524"/>
                <a:gd name="T19" fmla="*/ 3 h 2319"/>
                <a:gd name="T20" fmla="*/ 2718 w 4524"/>
                <a:gd name="T21" fmla="*/ 45 h 2319"/>
                <a:gd name="T22" fmla="*/ 3126 w 4524"/>
                <a:gd name="T23" fmla="*/ 177 h 2319"/>
                <a:gd name="T24" fmla="*/ 3526 w 4524"/>
                <a:gd name="T25" fmla="*/ 405 h 2319"/>
                <a:gd name="T26" fmla="*/ 3798 w 4524"/>
                <a:gd name="T27" fmla="*/ 632 h 2319"/>
                <a:gd name="T28" fmla="*/ 4086 w 4524"/>
                <a:gd name="T29" fmla="*/ 957 h 2319"/>
                <a:gd name="T30" fmla="*/ 4272 w 4524"/>
                <a:gd name="T31" fmla="*/ 1269 h 2319"/>
                <a:gd name="T32" fmla="*/ 4388 w 4524"/>
                <a:gd name="T33" fmla="*/ 1539 h 2319"/>
                <a:gd name="T34" fmla="*/ 4479 w 4524"/>
                <a:gd name="T35" fmla="*/ 1902 h 2319"/>
                <a:gd name="T36" fmla="*/ 4524 w 4524"/>
                <a:gd name="T37" fmla="*/ 231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577 h 1577"/>
                <a:gd name="T2" fmla="*/ 138 w 3186"/>
                <a:gd name="T3" fmla="*/ 1073 h 1577"/>
                <a:gd name="T4" fmla="*/ 366 w 3186"/>
                <a:gd name="T5" fmla="*/ 677 h 1577"/>
                <a:gd name="T6" fmla="*/ 630 w 3186"/>
                <a:gd name="T7" fmla="*/ 383 h 1577"/>
                <a:gd name="T8" fmla="*/ 912 w 3186"/>
                <a:gd name="T9" fmla="*/ 173 h 1577"/>
                <a:gd name="T10" fmla="*/ 1308 w 3186"/>
                <a:gd name="T11" fmla="*/ 29 h 1577"/>
                <a:gd name="T12" fmla="*/ 1638 w 3186"/>
                <a:gd name="T13" fmla="*/ 5 h 1577"/>
                <a:gd name="T14" fmla="*/ 2010 w 3186"/>
                <a:gd name="T15" fmla="*/ 59 h 1577"/>
                <a:gd name="T16" fmla="*/ 2388 w 3186"/>
                <a:gd name="T17" fmla="*/ 234 h 1577"/>
                <a:gd name="T18" fmla="*/ 2718 w 3186"/>
                <a:gd name="T19" fmla="*/ 515 h 1577"/>
                <a:gd name="T20" fmla="*/ 2958 w 3186"/>
                <a:gd name="T21" fmla="*/ 857 h 1577"/>
                <a:gd name="T22" fmla="*/ 3114 w 3186"/>
                <a:gd name="T23" fmla="*/ 1205 h 1577"/>
                <a:gd name="T24" fmla="*/ 3186 w 3186"/>
                <a:gd name="T25" fmla="*/ 153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702 w 702"/>
                <a:gd name="T1" fmla="*/ 0 h 3"/>
                <a:gd name="T2" fmla="*/ 0 w 7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5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6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7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8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9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0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1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2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3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4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5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6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7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8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9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0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1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2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4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5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6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7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8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9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0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1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2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161" name="Group 2"/>
          <p:cNvGrpSpPr>
            <a:grpSpLocks/>
          </p:cNvGrpSpPr>
          <p:nvPr/>
        </p:nvGrpSpPr>
        <p:grpSpPr bwMode="auto">
          <a:xfrm rot="13177152">
            <a:off x="-570890" y="2004640"/>
            <a:ext cx="5973762" cy="2960687"/>
            <a:chOff x="514" y="754"/>
            <a:chExt cx="3763" cy="1865"/>
          </a:xfrm>
        </p:grpSpPr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4554 w 4554"/>
                <a:gd name="T1" fmla="*/ 0 h 3"/>
                <a:gd name="T2" fmla="*/ 0 w 455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3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4" name="Text Box 5"/>
            <p:cNvSpPr txBox="1">
              <a:spLocks noChangeArrowheads="1"/>
            </p:cNvSpPr>
            <p:nvPr/>
          </p:nvSpPr>
          <p:spPr bwMode="auto">
            <a:xfrm>
              <a:off x="4013" y="210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165" name="Text Box 6"/>
            <p:cNvSpPr txBox="1">
              <a:spLocks noChangeArrowheads="1"/>
            </p:cNvSpPr>
            <p:nvPr/>
          </p:nvSpPr>
          <p:spPr bwMode="auto">
            <a:xfrm>
              <a:off x="3872" y="1855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3485" y="120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167" name="Text Box 8"/>
            <p:cNvSpPr txBox="1">
              <a:spLocks noChangeArrowheads="1"/>
            </p:cNvSpPr>
            <p:nvPr/>
          </p:nvSpPr>
          <p:spPr bwMode="auto">
            <a:xfrm>
              <a:off x="3245" y="103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168" name="Text Box 9"/>
            <p:cNvSpPr txBox="1">
              <a:spLocks noChangeArrowheads="1"/>
            </p:cNvSpPr>
            <p:nvPr/>
          </p:nvSpPr>
          <p:spPr bwMode="auto">
            <a:xfrm>
              <a:off x="2970" y="87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</a:p>
          </p:txBody>
        </p:sp>
        <p:sp>
          <p:nvSpPr>
            <p:cNvPr id="169" name="Text Box 10"/>
            <p:cNvSpPr txBox="1">
              <a:spLocks noChangeArrowheads="1"/>
            </p:cNvSpPr>
            <p:nvPr/>
          </p:nvSpPr>
          <p:spPr bwMode="auto">
            <a:xfrm>
              <a:off x="2629" y="769"/>
              <a:ext cx="3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170" name="Text Box 11"/>
            <p:cNvSpPr txBox="1">
              <a:spLocks noChangeArrowheads="1"/>
            </p:cNvSpPr>
            <p:nvPr/>
          </p:nvSpPr>
          <p:spPr bwMode="auto">
            <a:xfrm>
              <a:off x="2347" y="967"/>
              <a:ext cx="2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71" name="Text Box 12"/>
            <p:cNvSpPr txBox="1">
              <a:spLocks noChangeArrowheads="1"/>
            </p:cNvSpPr>
            <p:nvPr/>
          </p:nvSpPr>
          <p:spPr bwMode="auto">
            <a:xfrm>
              <a:off x="2038" y="769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172" name="Text Box 13"/>
            <p:cNvSpPr txBox="1">
              <a:spLocks noChangeArrowheads="1"/>
            </p:cNvSpPr>
            <p:nvPr/>
          </p:nvSpPr>
          <p:spPr bwMode="auto">
            <a:xfrm>
              <a:off x="1723" y="845"/>
              <a:ext cx="2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110</a:t>
              </a:r>
            </a:p>
          </p:txBody>
        </p:sp>
        <p:sp>
          <p:nvSpPr>
            <p:cNvPr id="173" name="Text Box 14"/>
            <p:cNvSpPr txBox="1">
              <a:spLocks noChangeArrowheads="1"/>
            </p:cNvSpPr>
            <p:nvPr/>
          </p:nvSpPr>
          <p:spPr bwMode="auto">
            <a:xfrm>
              <a:off x="1493" y="956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174" name="Text Box 15"/>
            <p:cNvSpPr txBox="1">
              <a:spLocks noChangeArrowheads="1"/>
            </p:cNvSpPr>
            <p:nvPr/>
          </p:nvSpPr>
          <p:spPr bwMode="auto">
            <a:xfrm>
              <a:off x="1247" y="115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130</a:t>
              </a:r>
            </a:p>
          </p:txBody>
        </p:sp>
        <p:sp>
          <p:nvSpPr>
            <p:cNvPr id="175" name="Text Box 16"/>
            <p:cNvSpPr txBox="1">
              <a:spLocks noChangeArrowheads="1"/>
            </p:cNvSpPr>
            <p:nvPr/>
          </p:nvSpPr>
          <p:spPr bwMode="auto">
            <a:xfrm>
              <a:off x="1045" y="1307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</p:txBody>
        </p:sp>
        <p:sp>
          <p:nvSpPr>
            <p:cNvPr id="176" name="Text Box 17"/>
            <p:cNvSpPr txBox="1">
              <a:spLocks noChangeArrowheads="1"/>
            </p:cNvSpPr>
            <p:nvPr/>
          </p:nvSpPr>
          <p:spPr bwMode="auto">
            <a:xfrm>
              <a:off x="881" y="1543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150</a:t>
              </a:r>
            </a:p>
          </p:txBody>
        </p:sp>
        <p:sp>
          <p:nvSpPr>
            <p:cNvPr id="177" name="Text Box 18"/>
            <p:cNvSpPr txBox="1">
              <a:spLocks noChangeArrowheads="1"/>
            </p:cNvSpPr>
            <p:nvPr/>
          </p:nvSpPr>
          <p:spPr bwMode="auto">
            <a:xfrm>
              <a:off x="735" y="1818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</p:txBody>
        </p:sp>
        <p:sp>
          <p:nvSpPr>
            <p:cNvPr id="178" name="Text Box 19"/>
            <p:cNvSpPr txBox="1">
              <a:spLocks noChangeArrowheads="1"/>
            </p:cNvSpPr>
            <p:nvPr/>
          </p:nvSpPr>
          <p:spPr bwMode="auto">
            <a:xfrm>
              <a:off x="612" y="2082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170</a:t>
              </a:r>
            </a:p>
          </p:txBody>
        </p:sp>
        <p:sp>
          <p:nvSpPr>
            <p:cNvPr id="179" name="Text Box 20"/>
            <p:cNvSpPr txBox="1">
              <a:spLocks noChangeArrowheads="1"/>
            </p:cNvSpPr>
            <p:nvPr/>
          </p:nvSpPr>
          <p:spPr bwMode="auto">
            <a:xfrm>
              <a:off x="514" y="2374"/>
              <a:ext cx="3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   180</a:t>
              </a:r>
            </a:p>
          </p:txBody>
        </p:sp>
        <p:sp>
          <p:nvSpPr>
            <p:cNvPr id="180" name="Text Box 21"/>
            <p:cNvSpPr txBox="1">
              <a:spLocks noChangeArrowheads="1"/>
            </p:cNvSpPr>
            <p:nvPr/>
          </p:nvSpPr>
          <p:spPr bwMode="auto">
            <a:xfrm>
              <a:off x="3685" y="2365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180</a:t>
              </a:r>
            </a:p>
          </p:txBody>
        </p:sp>
        <p:sp>
          <p:nvSpPr>
            <p:cNvPr id="181" name="Text Box 22"/>
            <p:cNvSpPr txBox="1">
              <a:spLocks noChangeArrowheads="1"/>
            </p:cNvSpPr>
            <p:nvPr/>
          </p:nvSpPr>
          <p:spPr bwMode="auto">
            <a:xfrm>
              <a:off x="3639" y="216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170</a:t>
              </a:r>
            </a:p>
          </p:txBody>
        </p:sp>
        <p:sp>
          <p:nvSpPr>
            <p:cNvPr id="182" name="Text Box 23"/>
            <p:cNvSpPr txBox="1">
              <a:spLocks noChangeArrowheads="1"/>
            </p:cNvSpPr>
            <p:nvPr/>
          </p:nvSpPr>
          <p:spPr bwMode="auto">
            <a:xfrm>
              <a:off x="3560" y="19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</p:txBody>
        </p:sp>
        <p:sp>
          <p:nvSpPr>
            <p:cNvPr id="183" name="Text Box 24"/>
            <p:cNvSpPr txBox="1">
              <a:spLocks noChangeArrowheads="1"/>
            </p:cNvSpPr>
            <p:nvPr/>
          </p:nvSpPr>
          <p:spPr bwMode="auto">
            <a:xfrm>
              <a:off x="3470" y="183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150</a:t>
              </a:r>
            </a:p>
          </p:txBody>
        </p:sp>
        <p:sp>
          <p:nvSpPr>
            <p:cNvPr id="184" name="Text Box 25"/>
            <p:cNvSpPr txBox="1">
              <a:spLocks noChangeArrowheads="1"/>
            </p:cNvSpPr>
            <p:nvPr/>
          </p:nvSpPr>
          <p:spPr bwMode="auto">
            <a:xfrm>
              <a:off x="3367" y="1661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</p:txBody>
        </p:sp>
        <p:sp>
          <p:nvSpPr>
            <p:cNvPr id="185" name="Text Box 26"/>
            <p:cNvSpPr txBox="1">
              <a:spLocks noChangeArrowheads="1"/>
            </p:cNvSpPr>
            <p:nvPr/>
          </p:nvSpPr>
          <p:spPr bwMode="auto">
            <a:xfrm>
              <a:off x="3198" y="148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130</a:t>
              </a:r>
            </a:p>
          </p:txBody>
        </p:sp>
        <p:sp>
          <p:nvSpPr>
            <p:cNvPr id="186" name="Text Box 27"/>
            <p:cNvSpPr txBox="1">
              <a:spLocks noChangeArrowheads="1"/>
            </p:cNvSpPr>
            <p:nvPr/>
          </p:nvSpPr>
          <p:spPr bwMode="auto">
            <a:xfrm>
              <a:off x="3016" y="1344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187" name="Text Box 28"/>
            <p:cNvSpPr txBox="1">
              <a:spLocks noChangeArrowheads="1"/>
            </p:cNvSpPr>
            <p:nvPr/>
          </p:nvSpPr>
          <p:spPr bwMode="auto">
            <a:xfrm>
              <a:off x="2777" y="124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110</a:t>
              </a:r>
            </a:p>
          </p:txBody>
        </p:sp>
        <p:sp>
          <p:nvSpPr>
            <p:cNvPr id="188" name="Text Box 29"/>
            <p:cNvSpPr txBox="1">
              <a:spLocks noChangeArrowheads="1"/>
            </p:cNvSpPr>
            <p:nvPr/>
          </p:nvSpPr>
          <p:spPr bwMode="auto">
            <a:xfrm>
              <a:off x="2551" y="1162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189" name="Text Box 30"/>
            <p:cNvSpPr txBox="1">
              <a:spLocks noChangeArrowheads="1"/>
            </p:cNvSpPr>
            <p:nvPr/>
          </p:nvSpPr>
          <p:spPr bwMode="auto">
            <a:xfrm>
              <a:off x="2153" y="119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190" name="Text Box 31"/>
            <p:cNvSpPr txBox="1">
              <a:spLocks noChangeArrowheads="1"/>
            </p:cNvSpPr>
            <p:nvPr/>
          </p:nvSpPr>
          <p:spPr bwMode="auto">
            <a:xfrm>
              <a:off x="1030" y="2387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91" name="Text Box 32"/>
            <p:cNvSpPr txBox="1">
              <a:spLocks noChangeArrowheads="1"/>
            </p:cNvSpPr>
            <p:nvPr/>
          </p:nvSpPr>
          <p:spPr bwMode="auto">
            <a:xfrm>
              <a:off x="1019" y="2192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192" name="Text Box 33"/>
            <p:cNvSpPr txBox="1">
              <a:spLocks noChangeArrowheads="1"/>
            </p:cNvSpPr>
            <p:nvPr/>
          </p:nvSpPr>
          <p:spPr bwMode="auto">
            <a:xfrm>
              <a:off x="1111" y="197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193" name="Text Box 34"/>
            <p:cNvSpPr txBox="1">
              <a:spLocks noChangeArrowheads="1"/>
            </p:cNvSpPr>
            <p:nvPr/>
          </p:nvSpPr>
          <p:spPr bwMode="auto">
            <a:xfrm>
              <a:off x="1202" y="1797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194" name="Text Box 35"/>
            <p:cNvSpPr txBox="1">
              <a:spLocks noChangeArrowheads="1"/>
            </p:cNvSpPr>
            <p:nvPr/>
          </p:nvSpPr>
          <p:spPr bwMode="auto">
            <a:xfrm>
              <a:off x="1382" y="161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195" name="Text Box 36"/>
            <p:cNvSpPr txBox="1">
              <a:spLocks noChangeArrowheads="1"/>
            </p:cNvSpPr>
            <p:nvPr/>
          </p:nvSpPr>
          <p:spPr bwMode="auto">
            <a:xfrm>
              <a:off x="1518" y="148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196" name="Text Box 37"/>
            <p:cNvSpPr txBox="1">
              <a:spLocks noChangeArrowheads="1"/>
            </p:cNvSpPr>
            <p:nvPr/>
          </p:nvSpPr>
          <p:spPr bwMode="auto">
            <a:xfrm>
              <a:off x="1699" y="1344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197" name="Text Box 38"/>
            <p:cNvSpPr txBox="1">
              <a:spLocks noChangeArrowheads="1"/>
            </p:cNvSpPr>
            <p:nvPr/>
          </p:nvSpPr>
          <p:spPr bwMode="auto">
            <a:xfrm>
              <a:off x="1926" y="126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</a:p>
          </p:txBody>
        </p:sp>
        <p:sp>
          <p:nvSpPr>
            <p:cNvPr id="198" name="Text Box 39"/>
            <p:cNvSpPr txBox="1">
              <a:spLocks noChangeArrowheads="1"/>
            </p:cNvSpPr>
            <p:nvPr/>
          </p:nvSpPr>
          <p:spPr bwMode="auto">
            <a:xfrm>
              <a:off x="4069" y="2358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99" name="Text Box 40"/>
            <p:cNvSpPr txBox="1">
              <a:spLocks noChangeArrowheads="1"/>
            </p:cNvSpPr>
            <p:nvPr/>
          </p:nvSpPr>
          <p:spPr bwMode="auto">
            <a:xfrm>
              <a:off x="3659" y="141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200" name="Text Box 41"/>
            <p:cNvSpPr txBox="1">
              <a:spLocks noChangeArrowheads="1"/>
            </p:cNvSpPr>
            <p:nvPr/>
          </p:nvSpPr>
          <p:spPr bwMode="auto">
            <a:xfrm>
              <a:off x="3810" y="1639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201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2313 h 2319"/>
                <a:gd name="T2" fmla="*/ 79 w 4524"/>
                <a:gd name="T3" fmla="*/ 1811 h 2319"/>
                <a:gd name="T4" fmla="*/ 192 w 4524"/>
                <a:gd name="T5" fmla="*/ 1431 h 2319"/>
                <a:gd name="T6" fmla="*/ 354 w 4524"/>
                <a:gd name="T7" fmla="*/ 1113 h 2319"/>
                <a:gd name="T8" fmla="*/ 606 w 4524"/>
                <a:gd name="T9" fmla="*/ 765 h 2319"/>
                <a:gd name="T10" fmla="*/ 895 w 4524"/>
                <a:gd name="T11" fmla="*/ 496 h 2319"/>
                <a:gd name="T12" fmla="*/ 1218 w 4524"/>
                <a:gd name="T13" fmla="*/ 273 h 2319"/>
                <a:gd name="T14" fmla="*/ 1530 w 4524"/>
                <a:gd name="T15" fmla="*/ 133 h 2319"/>
                <a:gd name="T16" fmla="*/ 1944 w 4524"/>
                <a:gd name="T17" fmla="*/ 27 h 2319"/>
                <a:gd name="T18" fmla="*/ 2310 w 4524"/>
                <a:gd name="T19" fmla="*/ 3 h 2319"/>
                <a:gd name="T20" fmla="*/ 2718 w 4524"/>
                <a:gd name="T21" fmla="*/ 45 h 2319"/>
                <a:gd name="T22" fmla="*/ 3126 w 4524"/>
                <a:gd name="T23" fmla="*/ 177 h 2319"/>
                <a:gd name="T24" fmla="*/ 3526 w 4524"/>
                <a:gd name="T25" fmla="*/ 405 h 2319"/>
                <a:gd name="T26" fmla="*/ 3798 w 4524"/>
                <a:gd name="T27" fmla="*/ 632 h 2319"/>
                <a:gd name="T28" fmla="*/ 4086 w 4524"/>
                <a:gd name="T29" fmla="*/ 957 h 2319"/>
                <a:gd name="T30" fmla="*/ 4272 w 4524"/>
                <a:gd name="T31" fmla="*/ 1269 h 2319"/>
                <a:gd name="T32" fmla="*/ 4388 w 4524"/>
                <a:gd name="T33" fmla="*/ 1539 h 2319"/>
                <a:gd name="T34" fmla="*/ 4479 w 4524"/>
                <a:gd name="T35" fmla="*/ 1902 h 2319"/>
                <a:gd name="T36" fmla="*/ 4524 w 4524"/>
                <a:gd name="T37" fmla="*/ 231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2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577 h 1577"/>
                <a:gd name="T2" fmla="*/ 138 w 3186"/>
                <a:gd name="T3" fmla="*/ 1073 h 1577"/>
                <a:gd name="T4" fmla="*/ 366 w 3186"/>
                <a:gd name="T5" fmla="*/ 677 h 1577"/>
                <a:gd name="T6" fmla="*/ 630 w 3186"/>
                <a:gd name="T7" fmla="*/ 383 h 1577"/>
                <a:gd name="T8" fmla="*/ 912 w 3186"/>
                <a:gd name="T9" fmla="*/ 173 h 1577"/>
                <a:gd name="T10" fmla="*/ 1308 w 3186"/>
                <a:gd name="T11" fmla="*/ 29 h 1577"/>
                <a:gd name="T12" fmla="*/ 1638 w 3186"/>
                <a:gd name="T13" fmla="*/ 5 h 1577"/>
                <a:gd name="T14" fmla="*/ 2010 w 3186"/>
                <a:gd name="T15" fmla="*/ 59 h 1577"/>
                <a:gd name="T16" fmla="*/ 2388 w 3186"/>
                <a:gd name="T17" fmla="*/ 234 h 1577"/>
                <a:gd name="T18" fmla="*/ 2718 w 3186"/>
                <a:gd name="T19" fmla="*/ 515 h 1577"/>
                <a:gd name="T20" fmla="*/ 2958 w 3186"/>
                <a:gd name="T21" fmla="*/ 857 h 1577"/>
                <a:gd name="T22" fmla="*/ 3114 w 3186"/>
                <a:gd name="T23" fmla="*/ 1205 h 1577"/>
                <a:gd name="T24" fmla="*/ 3186 w 3186"/>
                <a:gd name="T25" fmla="*/ 153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3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702 w 702"/>
                <a:gd name="T1" fmla="*/ 0 h 3"/>
                <a:gd name="T2" fmla="*/ 0 w 7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4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6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7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8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9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0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1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2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3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4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5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6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7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8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9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0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1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2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3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4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5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6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7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8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9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0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1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2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3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4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6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7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8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9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/>
              <p:cNvSpPr txBox="1"/>
              <p:nvPr/>
            </p:nvSpPr>
            <p:spPr>
              <a:xfrm>
                <a:off x="2920987" y="2533030"/>
                <a:ext cx="87600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k-KZ" sz="28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𝟔𝟓</m:t>
                          </m:r>
                        </m:e>
                        <m:sup>
                          <m: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0" name="Text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87" y="2533030"/>
                <a:ext cx="876009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2560795" y="4111766"/>
                <a:ext cx="87600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kk-KZ" sz="28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795" y="4111766"/>
                <a:ext cx="876009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/>
              <p:cNvSpPr txBox="1"/>
              <p:nvPr/>
            </p:nvSpPr>
            <p:spPr>
              <a:xfrm>
                <a:off x="4813511" y="4108917"/>
                <a:ext cx="87600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𝟒𝟎</m:t>
                          </m:r>
                        </m:e>
                        <m:sup>
                          <m:r>
                            <a:rPr lang="kk-KZ" sz="2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2" name="TextBox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11" y="4108917"/>
                <a:ext cx="876009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2509869" y="5587519"/>
                <a:ext cx="3634072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k-KZ" sz="4000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4000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𝟒𝟎</m:t>
                        </m:r>
                      </m:e>
                      <m:sup>
                        <m:r>
                          <a:rPr lang="kk-KZ" sz="4000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40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40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𝟔𝟓</m:t>
                        </m:r>
                      </m:e>
                      <m:sup>
                        <m:r>
                          <a:rPr lang="kk-KZ" sz="40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40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40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𝟕𝟓</m:t>
                        </m:r>
                      </m:e>
                      <m:sup>
                        <m:r>
                          <a:rPr lang="kk-KZ" sz="40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69" y="5587519"/>
                <a:ext cx="3634072" cy="721801"/>
              </a:xfrm>
              <a:prstGeom prst="rect">
                <a:avLst/>
              </a:prstGeom>
              <a:blipFill rotWithShape="1">
                <a:blip r:embed="rId5"/>
                <a:stretch>
                  <a:fillRect t="-12712" r="-4530" b="-36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Text Box 5"/>
          <p:cNvSpPr txBox="1">
            <a:spLocks noChangeArrowheads="1"/>
          </p:cNvSpPr>
          <p:nvPr/>
        </p:nvSpPr>
        <p:spPr bwMode="auto">
          <a:xfrm>
            <a:off x="1691680" y="305265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бурчтарын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транспортирдин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жардамы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ченеп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суммасын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тапкыла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 flipH="1" flipV="1">
            <a:off x="2751897" y="2031156"/>
            <a:ext cx="2996454" cy="2458044"/>
          </a:xfrm>
          <a:prstGeom prst="line">
            <a:avLst/>
          </a:prstGeom>
          <a:ln>
            <a:solidFill>
              <a:srgbClr val="0042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>
            <a:stCxn id="84" idx="2"/>
          </p:cNvCxnSpPr>
          <p:nvPr/>
        </p:nvCxnSpPr>
        <p:spPr>
          <a:xfrm flipV="1">
            <a:off x="2514600" y="1715253"/>
            <a:ext cx="869155" cy="28773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Прямоугольник 246"/>
              <p:cNvSpPr/>
              <p:nvPr/>
            </p:nvSpPr>
            <p:spPr>
              <a:xfrm>
                <a:off x="5988009" y="5578961"/>
                <a:ext cx="146431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40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40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7" name="Прямоугольник 2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09" y="5578961"/>
                <a:ext cx="1464311" cy="7218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15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0" grpId="0"/>
      <p:bldP spid="241" grpId="0"/>
      <p:bldP spid="242" grpId="0"/>
      <p:bldP spid="243" grpId="0"/>
      <p:bldP spid="2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824101" y="1789486"/>
            <a:ext cx="3096344" cy="2160240"/>
          </a:xfrm>
          <a:prstGeom prst="triangle">
            <a:avLst>
              <a:gd name="adj" fmla="val 232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2340904" y="1748912"/>
            <a:ext cx="685698" cy="562281"/>
          </a:xfrm>
          <a:custGeom>
            <a:avLst/>
            <a:gdLst>
              <a:gd name="connsiteX0" fmla="*/ 24713 w 605481"/>
              <a:gd name="connsiteY0" fmla="*/ 481914 h 518984"/>
              <a:gd name="connsiteX1" fmla="*/ 86497 w 605481"/>
              <a:gd name="connsiteY1" fmla="*/ 494271 h 518984"/>
              <a:gd name="connsiteX2" fmla="*/ 148281 w 605481"/>
              <a:gd name="connsiteY2" fmla="*/ 518984 h 518984"/>
              <a:gd name="connsiteX3" fmla="*/ 506627 w 605481"/>
              <a:gd name="connsiteY3" fmla="*/ 506627 h 518984"/>
              <a:gd name="connsiteX4" fmla="*/ 543697 w 605481"/>
              <a:gd name="connsiteY4" fmla="*/ 481914 h 518984"/>
              <a:gd name="connsiteX5" fmla="*/ 556054 w 605481"/>
              <a:gd name="connsiteY5" fmla="*/ 444843 h 518984"/>
              <a:gd name="connsiteX6" fmla="*/ 605481 w 605481"/>
              <a:gd name="connsiteY6" fmla="*/ 432487 h 518984"/>
              <a:gd name="connsiteX7" fmla="*/ 518983 w 605481"/>
              <a:gd name="connsiteY7" fmla="*/ 333633 h 518984"/>
              <a:gd name="connsiteX8" fmla="*/ 420129 w 605481"/>
              <a:gd name="connsiteY8" fmla="*/ 222422 h 518984"/>
              <a:gd name="connsiteX9" fmla="*/ 308919 w 605481"/>
              <a:gd name="connsiteY9" fmla="*/ 111211 h 518984"/>
              <a:gd name="connsiteX10" fmla="*/ 234778 w 605481"/>
              <a:gd name="connsiteY10" fmla="*/ 37071 h 518984"/>
              <a:gd name="connsiteX11" fmla="*/ 197708 w 605481"/>
              <a:gd name="connsiteY11" fmla="*/ 0 h 518984"/>
              <a:gd name="connsiteX12" fmla="*/ 160638 w 605481"/>
              <a:gd name="connsiteY12" fmla="*/ 74141 h 518984"/>
              <a:gd name="connsiteX13" fmla="*/ 148281 w 605481"/>
              <a:gd name="connsiteY13" fmla="*/ 148281 h 518984"/>
              <a:gd name="connsiteX14" fmla="*/ 98854 w 605481"/>
              <a:gd name="connsiteY14" fmla="*/ 222422 h 518984"/>
              <a:gd name="connsiteX15" fmla="*/ 86497 w 605481"/>
              <a:gd name="connsiteY15" fmla="*/ 259492 h 518984"/>
              <a:gd name="connsiteX16" fmla="*/ 61783 w 605481"/>
              <a:gd name="connsiteY16" fmla="*/ 296562 h 518984"/>
              <a:gd name="connsiteX17" fmla="*/ 12356 w 605481"/>
              <a:gd name="connsiteY17" fmla="*/ 407773 h 518984"/>
              <a:gd name="connsiteX18" fmla="*/ 0 w 605481"/>
              <a:gd name="connsiteY18" fmla="*/ 444843 h 518984"/>
              <a:gd name="connsiteX19" fmla="*/ 24713 w 605481"/>
              <a:gd name="connsiteY19" fmla="*/ 48191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481" h="518984">
                <a:moveTo>
                  <a:pt x="24713" y="481914"/>
                </a:moveTo>
                <a:cubicBezTo>
                  <a:pt x="39129" y="490152"/>
                  <a:pt x="66380" y="488236"/>
                  <a:pt x="86497" y="494271"/>
                </a:cubicBezTo>
                <a:cubicBezTo>
                  <a:pt x="107743" y="500645"/>
                  <a:pt x="126110" y="518332"/>
                  <a:pt x="148281" y="518984"/>
                </a:cubicBezTo>
                <a:lnTo>
                  <a:pt x="506627" y="506627"/>
                </a:lnTo>
                <a:cubicBezTo>
                  <a:pt x="518984" y="498389"/>
                  <a:pt x="534420" y="493511"/>
                  <a:pt x="543697" y="481914"/>
                </a:cubicBezTo>
                <a:cubicBezTo>
                  <a:pt x="551834" y="471743"/>
                  <a:pt x="545883" y="452980"/>
                  <a:pt x="556054" y="444843"/>
                </a:cubicBezTo>
                <a:cubicBezTo>
                  <a:pt x="569315" y="434234"/>
                  <a:pt x="589005" y="436606"/>
                  <a:pt x="605481" y="432487"/>
                </a:cubicBezTo>
                <a:cubicBezTo>
                  <a:pt x="547816" y="345989"/>
                  <a:pt x="580768" y="374821"/>
                  <a:pt x="518983" y="333633"/>
                </a:cubicBezTo>
                <a:cubicBezTo>
                  <a:pt x="474883" y="267481"/>
                  <a:pt x="504772" y="307064"/>
                  <a:pt x="420129" y="222422"/>
                </a:cubicBezTo>
                <a:lnTo>
                  <a:pt x="308919" y="111211"/>
                </a:lnTo>
                <a:lnTo>
                  <a:pt x="234778" y="37071"/>
                </a:lnTo>
                <a:lnTo>
                  <a:pt x="197708" y="0"/>
                </a:lnTo>
                <a:cubicBezTo>
                  <a:pt x="175490" y="33327"/>
                  <a:pt x="169165" y="35770"/>
                  <a:pt x="160638" y="74141"/>
                </a:cubicBezTo>
                <a:cubicBezTo>
                  <a:pt x="155203" y="98599"/>
                  <a:pt x="157917" y="125154"/>
                  <a:pt x="148281" y="148281"/>
                </a:cubicBezTo>
                <a:cubicBezTo>
                  <a:pt x="136857" y="175698"/>
                  <a:pt x="115330" y="197708"/>
                  <a:pt x="98854" y="222422"/>
                </a:cubicBezTo>
                <a:cubicBezTo>
                  <a:pt x="91629" y="233260"/>
                  <a:pt x="92322" y="247842"/>
                  <a:pt x="86497" y="259492"/>
                </a:cubicBezTo>
                <a:cubicBezTo>
                  <a:pt x="79855" y="272775"/>
                  <a:pt x="70021" y="284205"/>
                  <a:pt x="61783" y="296562"/>
                </a:cubicBezTo>
                <a:cubicBezTo>
                  <a:pt x="32374" y="384792"/>
                  <a:pt x="51520" y="349028"/>
                  <a:pt x="12356" y="407773"/>
                </a:cubicBezTo>
                <a:cubicBezTo>
                  <a:pt x="8237" y="420130"/>
                  <a:pt x="0" y="431818"/>
                  <a:pt x="0" y="444843"/>
                </a:cubicBezTo>
                <a:cubicBezTo>
                  <a:pt x="0" y="460116"/>
                  <a:pt x="10297" y="473676"/>
                  <a:pt x="24713" y="481914"/>
                </a:cubicBezTo>
                <a:close/>
              </a:path>
            </a:pathLst>
          </a:cu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349233" y="1775918"/>
            <a:ext cx="669040" cy="518984"/>
          </a:xfrm>
          <a:custGeom>
            <a:avLst/>
            <a:gdLst>
              <a:gd name="connsiteX0" fmla="*/ 24713 w 605481"/>
              <a:gd name="connsiteY0" fmla="*/ 481914 h 518984"/>
              <a:gd name="connsiteX1" fmla="*/ 86497 w 605481"/>
              <a:gd name="connsiteY1" fmla="*/ 494271 h 518984"/>
              <a:gd name="connsiteX2" fmla="*/ 148281 w 605481"/>
              <a:gd name="connsiteY2" fmla="*/ 518984 h 518984"/>
              <a:gd name="connsiteX3" fmla="*/ 506627 w 605481"/>
              <a:gd name="connsiteY3" fmla="*/ 506627 h 518984"/>
              <a:gd name="connsiteX4" fmla="*/ 543697 w 605481"/>
              <a:gd name="connsiteY4" fmla="*/ 481914 h 518984"/>
              <a:gd name="connsiteX5" fmla="*/ 556054 w 605481"/>
              <a:gd name="connsiteY5" fmla="*/ 444843 h 518984"/>
              <a:gd name="connsiteX6" fmla="*/ 605481 w 605481"/>
              <a:gd name="connsiteY6" fmla="*/ 432487 h 518984"/>
              <a:gd name="connsiteX7" fmla="*/ 518983 w 605481"/>
              <a:gd name="connsiteY7" fmla="*/ 333633 h 518984"/>
              <a:gd name="connsiteX8" fmla="*/ 420129 w 605481"/>
              <a:gd name="connsiteY8" fmla="*/ 222422 h 518984"/>
              <a:gd name="connsiteX9" fmla="*/ 308919 w 605481"/>
              <a:gd name="connsiteY9" fmla="*/ 111211 h 518984"/>
              <a:gd name="connsiteX10" fmla="*/ 234778 w 605481"/>
              <a:gd name="connsiteY10" fmla="*/ 37071 h 518984"/>
              <a:gd name="connsiteX11" fmla="*/ 197708 w 605481"/>
              <a:gd name="connsiteY11" fmla="*/ 0 h 518984"/>
              <a:gd name="connsiteX12" fmla="*/ 160638 w 605481"/>
              <a:gd name="connsiteY12" fmla="*/ 74141 h 518984"/>
              <a:gd name="connsiteX13" fmla="*/ 148281 w 605481"/>
              <a:gd name="connsiteY13" fmla="*/ 148281 h 518984"/>
              <a:gd name="connsiteX14" fmla="*/ 98854 w 605481"/>
              <a:gd name="connsiteY14" fmla="*/ 222422 h 518984"/>
              <a:gd name="connsiteX15" fmla="*/ 86497 w 605481"/>
              <a:gd name="connsiteY15" fmla="*/ 259492 h 518984"/>
              <a:gd name="connsiteX16" fmla="*/ 61783 w 605481"/>
              <a:gd name="connsiteY16" fmla="*/ 296562 h 518984"/>
              <a:gd name="connsiteX17" fmla="*/ 12356 w 605481"/>
              <a:gd name="connsiteY17" fmla="*/ 407773 h 518984"/>
              <a:gd name="connsiteX18" fmla="*/ 0 w 605481"/>
              <a:gd name="connsiteY18" fmla="*/ 444843 h 518984"/>
              <a:gd name="connsiteX19" fmla="*/ 24713 w 605481"/>
              <a:gd name="connsiteY19" fmla="*/ 48191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481" h="518984">
                <a:moveTo>
                  <a:pt x="24713" y="481914"/>
                </a:moveTo>
                <a:cubicBezTo>
                  <a:pt x="39129" y="490152"/>
                  <a:pt x="66380" y="488236"/>
                  <a:pt x="86497" y="494271"/>
                </a:cubicBezTo>
                <a:cubicBezTo>
                  <a:pt x="107743" y="500645"/>
                  <a:pt x="126110" y="518332"/>
                  <a:pt x="148281" y="518984"/>
                </a:cubicBezTo>
                <a:lnTo>
                  <a:pt x="506627" y="506627"/>
                </a:lnTo>
                <a:cubicBezTo>
                  <a:pt x="518984" y="498389"/>
                  <a:pt x="534420" y="493511"/>
                  <a:pt x="543697" y="481914"/>
                </a:cubicBezTo>
                <a:cubicBezTo>
                  <a:pt x="551834" y="471743"/>
                  <a:pt x="545883" y="452980"/>
                  <a:pt x="556054" y="444843"/>
                </a:cubicBezTo>
                <a:cubicBezTo>
                  <a:pt x="569315" y="434234"/>
                  <a:pt x="589005" y="436606"/>
                  <a:pt x="605481" y="432487"/>
                </a:cubicBezTo>
                <a:cubicBezTo>
                  <a:pt x="547816" y="345989"/>
                  <a:pt x="580768" y="374821"/>
                  <a:pt x="518983" y="333633"/>
                </a:cubicBezTo>
                <a:cubicBezTo>
                  <a:pt x="474883" y="267481"/>
                  <a:pt x="504772" y="307064"/>
                  <a:pt x="420129" y="222422"/>
                </a:cubicBezTo>
                <a:lnTo>
                  <a:pt x="308919" y="111211"/>
                </a:lnTo>
                <a:lnTo>
                  <a:pt x="234778" y="37071"/>
                </a:lnTo>
                <a:lnTo>
                  <a:pt x="197708" y="0"/>
                </a:lnTo>
                <a:cubicBezTo>
                  <a:pt x="175490" y="33327"/>
                  <a:pt x="169165" y="35770"/>
                  <a:pt x="160638" y="74141"/>
                </a:cubicBezTo>
                <a:cubicBezTo>
                  <a:pt x="155203" y="98599"/>
                  <a:pt x="157917" y="125154"/>
                  <a:pt x="148281" y="148281"/>
                </a:cubicBezTo>
                <a:cubicBezTo>
                  <a:pt x="136857" y="175698"/>
                  <a:pt x="115330" y="197708"/>
                  <a:pt x="98854" y="222422"/>
                </a:cubicBezTo>
                <a:cubicBezTo>
                  <a:pt x="91629" y="233260"/>
                  <a:pt x="92322" y="247842"/>
                  <a:pt x="86497" y="259492"/>
                </a:cubicBezTo>
                <a:cubicBezTo>
                  <a:pt x="79855" y="272775"/>
                  <a:pt x="70021" y="284205"/>
                  <a:pt x="61783" y="296562"/>
                </a:cubicBezTo>
                <a:cubicBezTo>
                  <a:pt x="32374" y="384792"/>
                  <a:pt x="51520" y="349028"/>
                  <a:pt x="12356" y="407773"/>
                </a:cubicBezTo>
                <a:cubicBezTo>
                  <a:pt x="8237" y="420130"/>
                  <a:pt x="0" y="431818"/>
                  <a:pt x="0" y="444843"/>
                </a:cubicBezTo>
                <a:cubicBezTo>
                  <a:pt x="0" y="460116"/>
                  <a:pt x="10297" y="473676"/>
                  <a:pt x="24713" y="481914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266259" y="3500338"/>
            <a:ext cx="655374" cy="454484"/>
          </a:xfrm>
          <a:custGeom>
            <a:avLst/>
            <a:gdLst>
              <a:gd name="connsiteX0" fmla="*/ 45225 w 655374"/>
              <a:gd name="connsiteY0" fmla="*/ 432486 h 454484"/>
              <a:gd name="connsiteX1" fmla="*/ 650706 w 655374"/>
              <a:gd name="connsiteY1" fmla="*/ 432486 h 454484"/>
              <a:gd name="connsiteX2" fmla="*/ 638350 w 655374"/>
              <a:gd name="connsiteY2" fmla="*/ 395416 h 454484"/>
              <a:gd name="connsiteX3" fmla="*/ 564209 w 655374"/>
              <a:gd name="connsiteY3" fmla="*/ 321276 h 454484"/>
              <a:gd name="connsiteX4" fmla="*/ 527139 w 655374"/>
              <a:gd name="connsiteY4" fmla="*/ 284205 h 454484"/>
              <a:gd name="connsiteX5" fmla="*/ 490068 w 655374"/>
              <a:gd name="connsiteY5" fmla="*/ 247135 h 454484"/>
              <a:gd name="connsiteX6" fmla="*/ 465355 w 655374"/>
              <a:gd name="connsiteY6" fmla="*/ 210065 h 454484"/>
              <a:gd name="connsiteX7" fmla="*/ 428285 w 655374"/>
              <a:gd name="connsiteY7" fmla="*/ 185351 h 454484"/>
              <a:gd name="connsiteX8" fmla="*/ 317074 w 655374"/>
              <a:gd name="connsiteY8" fmla="*/ 74140 h 454484"/>
              <a:gd name="connsiteX9" fmla="*/ 242933 w 655374"/>
              <a:gd name="connsiteY9" fmla="*/ 24713 h 454484"/>
              <a:gd name="connsiteX10" fmla="*/ 205863 w 655374"/>
              <a:gd name="connsiteY10" fmla="*/ 0 h 454484"/>
              <a:gd name="connsiteX11" fmla="*/ 181150 w 655374"/>
              <a:gd name="connsiteY11" fmla="*/ 37070 h 454484"/>
              <a:gd name="connsiteX12" fmla="*/ 144079 w 655374"/>
              <a:gd name="connsiteY12" fmla="*/ 61784 h 454484"/>
              <a:gd name="connsiteX13" fmla="*/ 94652 w 655374"/>
              <a:gd name="connsiteY13" fmla="*/ 135924 h 454484"/>
              <a:gd name="connsiteX14" fmla="*/ 57582 w 655374"/>
              <a:gd name="connsiteY14" fmla="*/ 172995 h 454484"/>
              <a:gd name="connsiteX15" fmla="*/ 69939 w 655374"/>
              <a:gd name="connsiteY15" fmla="*/ 259492 h 454484"/>
              <a:gd name="connsiteX16" fmla="*/ 94652 w 655374"/>
              <a:gd name="connsiteY16" fmla="*/ 296562 h 454484"/>
              <a:gd name="connsiteX17" fmla="*/ 57582 w 655374"/>
              <a:gd name="connsiteY17" fmla="*/ 333632 h 454484"/>
              <a:gd name="connsiteX18" fmla="*/ 45225 w 655374"/>
              <a:gd name="connsiteY18" fmla="*/ 432486 h 45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5374" h="454484">
                <a:moveTo>
                  <a:pt x="45225" y="432486"/>
                </a:moveTo>
                <a:cubicBezTo>
                  <a:pt x="144079" y="448962"/>
                  <a:pt x="221479" y="472414"/>
                  <a:pt x="650706" y="432486"/>
                </a:cubicBezTo>
                <a:cubicBezTo>
                  <a:pt x="663675" y="431280"/>
                  <a:pt x="646347" y="405697"/>
                  <a:pt x="638350" y="395416"/>
                </a:cubicBezTo>
                <a:cubicBezTo>
                  <a:pt x="616893" y="367828"/>
                  <a:pt x="588923" y="345990"/>
                  <a:pt x="564209" y="321276"/>
                </a:cubicBezTo>
                <a:lnTo>
                  <a:pt x="527139" y="284205"/>
                </a:lnTo>
                <a:cubicBezTo>
                  <a:pt x="514782" y="271848"/>
                  <a:pt x="499761" y="261675"/>
                  <a:pt x="490068" y="247135"/>
                </a:cubicBezTo>
                <a:cubicBezTo>
                  <a:pt x="481830" y="234778"/>
                  <a:pt x="475856" y="220566"/>
                  <a:pt x="465355" y="210065"/>
                </a:cubicBezTo>
                <a:cubicBezTo>
                  <a:pt x="454854" y="199564"/>
                  <a:pt x="439385" y="195217"/>
                  <a:pt x="428285" y="185351"/>
                </a:cubicBezTo>
                <a:cubicBezTo>
                  <a:pt x="428254" y="185323"/>
                  <a:pt x="335624" y="92690"/>
                  <a:pt x="317074" y="74140"/>
                </a:cubicBezTo>
                <a:cubicBezTo>
                  <a:pt x="296072" y="53137"/>
                  <a:pt x="267647" y="41189"/>
                  <a:pt x="242933" y="24713"/>
                </a:cubicBezTo>
                <a:lnTo>
                  <a:pt x="205863" y="0"/>
                </a:lnTo>
                <a:cubicBezTo>
                  <a:pt x="197625" y="12357"/>
                  <a:pt x="191651" y="26569"/>
                  <a:pt x="181150" y="37070"/>
                </a:cubicBezTo>
                <a:cubicBezTo>
                  <a:pt x="170649" y="47571"/>
                  <a:pt x="153859" y="50607"/>
                  <a:pt x="144079" y="61784"/>
                </a:cubicBezTo>
                <a:cubicBezTo>
                  <a:pt x="124520" y="84137"/>
                  <a:pt x="115654" y="114921"/>
                  <a:pt x="94652" y="135924"/>
                </a:cubicBezTo>
                <a:lnTo>
                  <a:pt x="57582" y="172995"/>
                </a:lnTo>
                <a:cubicBezTo>
                  <a:pt x="61701" y="201827"/>
                  <a:pt x="61570" y="231595"/>
                  <a:pt x="69939" y="259492"/>
                </a:cubicBezTo>
                <a:cubicBezTo>
                  <a:pt x="74206" y="273716"/>
                  <a:pt x="97094" y="281913"/>
                  <a:pt x="94652" y="296562"/>
                </a:cubicBezTo>
                <a:cubicBezTo>
                  <a:pt x="91779" y="313799"/>
                  <a:pt x="69939" y="321275"/>
                  <a:pt x="57582" y="333632"/>
                </a:cubicBezTo>
                <a:cubicBezTo>
                  <a:pt x="37410" y="394148"/>
                  <a:pt x="-53629" y="416010"/>
                  <a:pt x="45225" y="432486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934705" y="3425672"/>
            <a:ext cx="595629" cy="543697"/>
          </a:xfrm>
          <a:custGeom>
            <a:avLst/>
            <a:gdLst>
              <a:gd name="connsiteX0" fmla="*/ 14400 w 595629"/>
              <a:gd name="connsiteY0" fmla="*/ 506627 h 543697"/>
              <a:gd name="connsiteX1" fmla="*/ 199751 w 595629"/>
              <a:gd name="connsiteY1" fmla="*/ 518984 h 543697"/>
              <a:gd name="connsiteX2" fmla="*/ 261535 w 595629"/>
              <a:gd name="connsiteY2" fmla="*/ 531341 h 543697"/>
              <a:gd name="connsiteX3" fmla="*/ 545741 w 595629"/>
              <a:gd name="connsiteY3" fmla="*/ 543697 h 543697"/>
              <a:gd name="connsiteX4" fmla="*/ 595168 w 595629"/>
              <a:gd name="connsiteY4" fmla="*/ 531341 h 543697"/>
              <a:gd name="connsiteX5" fmla="*/ 558097 w 595629"/>
              <a:gd name="connsiteY5" fmla="*/ 506627 h 543697"/>
              <a:gd name="connsiteX6" fmla="*/ 508670 w 595629"/>
              <a:gd name="connsiteY6" fmla="*/ 444843 h 543697"/>
              <a:gd name="connsiteX7" fmla="*/ 471600 w 595629"/>
              <a:gd name="connsiteY7" fmla="*/ 333633 h 543697"/>
              <a:gd name="connsiteX8" fmla="*/ 422173 w 595629"/>
              <a:gd name="connsiteY8" fmla="*/ 259492 h 543697"/>
              <a:gd name="connsiteX9" fmla="*/ 372746 w 595629"/>
              <a:gd name="connsiteY9" fmla="*/ 185351 h 543697"/>
              <a:gd name="connsiteX10" fmla="*/ 298606 w 595629"/>
              <a:gd name="connsiteY10" fmla="*/ 111211 h 543697"/>
              <a:gd name="connsiteX11" fmla="*/ 273892 w 595629"/>
              <a:gd name="connsiteY11" fmla="*/ 74141 h 543697"/>
              <a:gd name="connsiteX12" fmla="*/ 199751 w 595629"/>
              <a:gd name="connsiteY12" fmla="*/ 0 h 543697"/>
              <a:gd name="connsiteX13" fmla="*/ 175038 w 595629"/>
              <a:gd name="connsiteY13" fmla="*/ 37070 h 543697"/>
              <a:gd name="connsiteX14" fmla="*/ 150324 w 595629"/>
              <a:gd name="connsiteY14" fmla="*/ 111211 h 543697"/>
              <a:gd name="connsiteX15" fmla="*/ 113254 w 595629"/>
              <a:gd name="connsiteY15" fmla="*/ 222422 h 543697"/>
              <a:gd name="connsiteX16" fmla="*/ 88541 w 595629"/>
              <a:gd name="connsiteY16" fmla="*/ 259492 h 543697"/>
              <a:gd name="connsiteX17" fmla="*/ 76184 w 595629"/>
              <a:gd name="connsiteY17" fmla="*/ 308919 h 543697"/>
              <a:gd name="connsiteX18" fmla="*/ 51470 w 595629"/>
              <a:gd name="connsiteY18" fmla="*/ 383060 h 543697"/>
              <a:gd name="connsiteX19" fmla="*/ 39114 w 595629"/>
              <a:gd name="connsiteY19" fmla="*/ 420130 h 543697"/>
              <a:gd name="connsiteX20" fmla="*/ 14400 w 595629"/>
              <a:gd name="connsiteY20" fmla="*/ 494270 h 543697"/>
              <a:gd name="connsiteX21" fmla="*/ 14400 w 595629"/>
              <a:gd name="connsiteY21" fmla="*/ 506627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5629" h="543697">
                <a:moveTo>
                  <a:pt x="14400" y="506627"/>
                </a:moveTo>
                <a:cubicBezTo>
                  <a:pt x="45292" y="510746"/>
                  <a:pt x="138137" y="512823"/>
                  <a:pt x="199751" y="518984"/>
                </a:cubicBezTo>
                <a:cubicBezTo>
                  <a:pt x="220649" y="521074"/>
                  <a:pt x="240586" y="529845"/>
                  <a:pt x="261535" y="531341"/>
                </a:cubicBezTo>
                <a:cubicBezTo>
                  <a:pt x="356119" y="538097"/>
                  <a:pt x="451006" y="539578"/>
                  <a:pt x="545741" y="543697"/>
                </a:cubicBezTo>
                <a:cubicBezTo>
                  <a:pt x="562217" y="539578"/>
                  <a:pt x="589798" y="547452"/>
                  <a:pt x="595168" y="531341"/>
                </a:cubicBezTo>
                <a:cubicBezTo>
                  <a:pt x="599864" y="517252"/>
                  <a:pt x="567374" y="518224"/>
                  <a:pt x="558097" y="506627"/>
                </a:cubicBezTo>
                <a:cubicBezTo>
                  <a:pt x="489884" y="421361"/>
                  <a:pt x="614912" y="515671"/>
                  <a:pt x="508670" y="444843"/>
                </a:cubicBezTo>
                <a:cubicBezTo>
                  <a:pt x="452018" y="359865"/>
                  <a:pt x="449850" y="398881"/>
                  <a:pt x="471600" y="333633"/>
                </a:cubicBezTo>
                <a:cubicBezTo>
                  <a:pt x="447967" y="262735"/>
                  <a:pt x="476167" y="328913"/>
                  <a:pt x="422173" y="259492"/>
                </a:cubicBezTo>
                <a:cubicBezTo>
                  <a:pt x="403938" y="236047"/>
                  <a:pt x="389222" y="210065"/>
                  <a:pt x="372746" y="185351"/>
                </a:cubicBezTo>
                <a:cubicBezTo>
                  <a:pt x="353359" y="156271"/>
                  <a:pt x="317993" y="140291"/>
                  <a:pt x="298606" y="111211"/>
                </a:cubicBezTo>
                <a:cubicBezTo>
                  <a:pt x="290368" y="98854"/>
                  <a:pt x="283759" y="85241"/>
                  <a:pt x="273892" y="74141"/>
                </a:cubicBezTo>
                <a:cubicBezTo>
                  <a:pt x="250672" y="48019"/>
                  <a:pt x="199751" y="0"/>
                  <a:pt x="199751" y="0"/>
                </a:cubicBezTo>
                <a:cubicBezTo>
                  <a:pt x="191513" y="12357"/>
                  <a:pt x="181069" y="23499"/>
                  <a:pt x="175038" y="37070"/>
                </a:cubicBezTo>
                <a:cubicBezTo>
                  <a:pt x="164458" y="60875"/>
                  <a:pt x="158562" y="86497"/>
                  <a:pt x="150324" y="111211"/>
                </a:cubicBezTo>
                <a:lnTo>
                  <a:pt x="113254" y="222422"/>
                </a:lnTo>
                <a:cubicBezTo>
                  <a:pt x="108558" y="236511"/>
                  <a:pt x="96779" y="247135"/>
                  <a:pt x="88541" y="259492"/>
                </a:cubicBezTo>
                <a:cubicBezTo>
                  <a:pt x="84422" y="275968"/>
                  <a:pt x="81064" y="292652"/>
                  <a:pt x="76184" y="308919"/>
                </a:cubicBezTo>
                <a:cubicBezTo>
                  <a:pt x="68698" y="333871"/>
                  <a:pt x="59708" y="358346"/>
                  <a:pt x="51470" y="383060"/>
                </a:cubicBezTo>
                <a:lnTo>
                  <a:pt x="39114" y="420130"/>
                </a:lnTo>
                <a:lnTo>
                  <a:pt x="14400" y="494270"/>
                </a:lnTo>
                <a:cubicBezTo>
                  <a:pt x="11487" y="503008"/>
                  <a:pt x="-16492" y="502508"/>
                  <a:pt x="14400" y="506627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0627103">
            <a:off x="6514805" y="3415850"/>
            <a:ext cx="605481" cy="518984"/>
          </a:xfrm>
          <a:custGeom>
            <a:avLst/>
            <a:gdLst>
              <a:gd name="connsiteX0" fmla="*/ 24713 w 605481"/>
              <a:gd name="connsiteY0" fmla="*/ 481914 h 518984"/>
              <a:gd name="connsiteX1" fmla="*/ 86497 w 605481"/>
              <a:gd name="connsiteY1" fmla="*/ 494271 h 518984"/>
              <a:gd name="connsiteX2" fmla="*/ 148281 w 605481"/>
              <a:gd name="connsiteY2" fmla="*/ 518984 h 518984"/>
              <a:gd name="connsiteX3" fmla="*/ 506627 w 605481"/>
              <a:gd name="connsiteY3" fmla="*/ 506627 h 518984"/>
              <a:gd name="connsiteX4" fmla="*/ 543697 w 605481"/>
              <a:gd name="connsiteY4" fmla="*/ 481914 h 518984"/>
              <a:gd name="connsiteX5" fmla="*/ 556054 w 605481"/>
              <a:gd name="connsiteY5" fmla="*/ 444843 h 518984"/>
              <a:gd name="connsiteX6" fmla="*/ 605481 w 605481"/>
              <a:gd name="connsiteY6" fmla="*/ 432487 h 518984"/>
              <a:gd name="connsiteX7" fmla="*/ 518983 w 605481"/>
              <a:gd name="connsiteY7" fmla="*/ 333633 h 518984"/>
              <a:gd name="connsiteX8" fmla="*/ 420129 w 605481"/>
              <a:gd name="connsiteY8" fmla="*/ 222422 h 518984"/>
              <a:gd name="connsiteX9" fmla="*/ 308919 w 605481"/>
              <a:gd name="connsiteY9" fmla="*/ 111211 h 518984"/>
              <a:gd name="connsiteX10" fmla="*/ 234778 w 605481"/>
              <a:gd name="connsiteY10" fmla="*/ 37071 h 518984"/>
              <a:gd name="connsiteX11" fmla="*/ 197708 w 605481"/>
              <a:gd name="connsiteY11" fmla="*/ 0 h 518984"/>
              <a:gd name="connsiteX12" fmla="*/ 160638 w 605481"/>
              <a:gd name="connsiteY12" fmla="*/ 74141 h 518984"/>
              <a:gd name="connsiteX13" fmla="*/ 148281 w 605481"/>
              <a:gd name="connsiteY13" fmla="*/ 148281 h 518984"/>
              <a:gd name="connsiteX14" fmla="*/ 98854 w 605481"/>
              <a:gd name="connsiteY14" fmla="*/ 222422 h 518984"/>
              <a:gd name="connsiteX15" fmla="*/ 86497 w 605481"/>
              <a:gd name="connsiteY15" fmla="*/ 259492 h 518984"/>
              <a:gd name="connsiteX16" fmla="*/ 61783 w 605481"/>
              <a:gd name="connsiteY16" fmla="*/ 296562 h 518984"/>
              <a:gd name="connsiteX17" fmla="*/ 12356 w 605481"/>
              <a:gd name="connsiteY17" fmla="*/ 407773 h 518984"/>
              <a:gd name="connsiteX18" fmla="*/ 0 w 605481"/>
              <a:gd name="connsiteY18" fmla="*/ 444843 h 518984"/>
              <a:gd name="connsiteX19" fmla="*/ 24713 w 605481"/>
              <a:gd name="connsiteY19" fmla="*/ 48191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481" h="518984">
                <a:moveTo>
                  <a:pt x="24713" y="481914"/>
                </a:moveTo>
                <a:cubicBezTo>
                  <a:pt x="39129" y="490152"/>
                  <a:pt x="66380" y="488236"/>
                  <a:pt x="86497" y="494271"/>
                </a:cubicBezTo>
                <a:cubicBezTo>
                  <a:pt x="107743" y="500645"/>
                  <a:pt x="126110" y="518332"/>
                  <a:pt x="148281" y="518984"/>
                </a:cubicBezTo>
                <a:lnTo>
                  <a:pt x="506627" y="506627"/>
                </a:lnTo>
                <a:cubicBezTo>
                  <a:pt x="518984" y="498389"/>
                  <a:pt x="534420" y="493511"/>
                  <a:pt x="543697" y="481914"/>
                </a:cubicBezTo>
                <a:cubicBezTo>
                  <a:pt x="551834" y="471743"/>
                  <a:pt x="545883" y="452980"/>
                  <a:pt x="556054" y="444843"/>
                </a:cubicBezTo>
                <a:cubicBezTo>
                  <a:pt x="569315" y="434234"/>
                  <a:pt x="589005" y="436606"/>
                  <a:pt x="605481" y="432487"/>
                </a:cubicBezTo>
                <a:cubicBezTo>
                  <a:pt x="547816" y="345989"/>
                  <a:pt x="580768" y="374821"/>
                  <a:pt x="518983" y="333633"/>
                </a:cubicBezTo>
                <a:cubicBezTo>
                  <a:pt x="474883" y="267481"/>
                  <a:pt x="504772" y="307064"/>
                  <a:pt x="420129" y="222422"/>
                </a:cubicBezTo>
                <a:lnTo>
                  <a:pt x="308919" y="111211"/>
                </a:lnTo>
                <a:lnTo>
                  <a:pt x="234778" y="37071"/>
                </a:lnTo>
                <a:lnTo>
                  <a:pt x="197708" y="0"/>
                </a:lnTo>
                <a:cubicBezTo>
                  <a:pt x="175490" y="33327"/>
                  <a:pt x="169165" y="35770"/>
                  <a:pt x="160638" y="74141"/>
                </a:cubicBezTo>
                <a:cubicBezTo>
                  <a:pt x="155203" y="98599"/>
                  <a:pt x="157917" y="125154"/>
                  <a:pt x="148281" y="148281"/>
                </a:cubicBezTo>
                <a:cubicBezTo>
                  <a:pt x="136857" y="175698"/>
                  <a:pt x="115330" y="197708"/>
                  <a:pt x="98854" y="222422"/>
                </a:cubicBezTo>
                <a:cubicBezTo>
                  <a:pt x="91629" y="233260"/>
                  <a:pt x="92322" y="247842"/>
                  <a:pt x="86497" y="259492"/>
                </a:cubicBezTo>
                <a:cubicBezTo>
                  <a:pt x="79855" y="272775"/>
                  <a:pt x="70021" y="284205"/>
                  <a:pt x="61783" y="296562"/>
                </a:cubicBezTo>
                <a:cubicBezTo>
                  <a:pt x="32374" y="384792"/>
                  <a:pt x="51520" y="349028"/>
                  <a:pt x="12356" y="407773"/>
                </a:cubicBezTo>
                <a:cubicBezTo>
                  <a:pt x="8237" y="420130"/>
                  <a:pt x="0" y="431818"/>
                  <a:pt x="0" y="444843"/>
                </a:cubicBezTo>
                <a:cubicBezTo>
                  <a:pt x="0" y="460116"/>
                  <a:pt x="10297" y="473676"/>
                  <a:pt x="24713" y="481914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469913">
            <a:off x="6556102" y="3832827"/>
            <a:ext cx="681631" cy="628847"/>
          </a:xfrm>
          <a:prstGeom prst="arc">
            <a:avLst>
              <a:gd name="adj1" fmla="val 1532573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5656" y="278876"/>
            <a:ext cx="8496944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бурчтарын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кесип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бурчтун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Чокуларын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чекитке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келгидей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 </a:t>
            </a:r>
          </a:p>
          <a:p>
            <a:pPr>
              <a:spcBef>
                <a:spcPct val="20000"/>
              </a:spcBef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сызыкка жайгаштыралы.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48064" y="3945055"/>
            <a:ext cx="3600400" cy="20598"/>
          </a:xfrm>
          <a:prstGeom prst="line">
            <a:avLst/>
          </a:prstGeom>
          <a:ln>
            <a:solidFill>
              <a:srgbClr val="004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16628" y="3994239"/>
                <a:ext cx="1210010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2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32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28" y="3994239"/>
                <a:ext cx="1210010" cy="595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6852459" y="3861464"/>
            <a:ext cx="172980" cy="1518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22985" y="1775918"/>
            <a:ext cx="86490" cy="759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animo2.ucoz.ru/_ph/9/1/40189069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105">
            <a:off x="1321798" y="1942169"/>
            <a:ext cx="11334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animo2.ucoz.ru/_ph/9/1/40189069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923">
            <a:off x="3975805" y="2730735"/>
            <a:ext cx="11334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олилиния 32"/>
          <p:cNvSpPr/>
          <p:nvPr/>
        </p:nvSpPr>
        <p:spPr>
          <a:xfrm rot="7082372">
            <a:off x="4323592" y="3542551"/>
            <a:ext cx="519292" cy="677912"/>
          </a:xfrm>
          <a:custGeom>
            <a:avLst/>
            <a:gdLst>
              <a:gd name="connsiteX0" fmla="*/ 24713 w 605481"/>
              <a:gd name="connsiteY0" fmla="*/ 481914 h 518984"/>
              <a:gd name="connsiteX1" fmla="*/ 86497 w 605481"/>
              <a:gd name="connsiteY1" fmla="*/ 494271 h 518984"/>
              <a:gd name="connsiteX2" fmla="*/ 148281 w 605481"/>
              <a:gd name="connsiteY2" fmla="*/ 518984 h 518984"/>
              <a:gd name="connsiteX3" fmla="*/ 506627 w 605481"/>
              <a:gd name="connsiteY3" fmla="*/ 506627 h 518984"/>
              <a:gd name="connsiteX4" fmla="*/ 543697 w 605481"/>
              <a:gd name="connsiteY4" fmla="*/ 481914 h 518984"/>
              <a:gd name="connsiteX5" fmla="*/ 556054 w 605481"/>
              <a:gd name="connsiteY5" fmla="*/ 444843 h 518984"/>
              <a:gd name="connsiteX6" fmla="*/ 605481 w 605481"/>
              <a:gd name="connsiteY6" fmla="*/ 432487 h 518984"/>
              <a:gd name="connsiteX7" fmla="*/ 518983 w 605481"/>
              <a:gd name="connsiteY7" fmla="*/ 333633 h 518984"/>
              <a:gd name="connsiteX8" fmla="*/ 420129 w 605481"/>
              <a:gd name="connsiteY8" fmla="*/ 222422 h 518984"/>
              <a:gd name="connsiteX9" fmla="*/ 308919 w 605481"/>
              <a:gd name="connsiteY9" fmla="*/ 111211 h 518984"/>
              <a:gd name="connsiteX10" fmla="*/ 234778 w 605481"/>
              <a:gd name="connsiteY10" fmla="*/ 37071 h 518984"/>
              <a:gd name="connsiteX11" fmla="*/ 197708 w 605481"/>
              <a:gd name="connsiteY11" fmla="*/ 0 h 518984"/>
              <a:gd name="connsiteX12" fmla="*/ 160638 w 605481"/>
              <a:gd name="connsiteY12" fmla="*/ 74141 h 518984"/>
              <a:gd name="connsiteX13" fmla="*/ 148281 w 605481"/>
              <a:gd name="connsiteY13" fmla="*/ 148281 h 518984"/>
              <a:gd name="connsiteX14" fmla="*/ 98854 w 605481"/>
              <a:gd name="connsiteY14" fmla="*/ 222422 h 518984"/>
              <a:gd name="connsiteX15" fmla="*/ 86497 w 605481"/>
              <a:gd name="connsiteY15" fmla="*/ 259492 h 518984"/>
              <a:gd name="connsiteX16" fmla="*/ 61783 w 605481"/>
              <a:gd name="connsiteY16" fmla="*/ 296562 h 518984"/>
              <a:gd name="connsiteX17" fmla="*/ 12356 w 605481"/>
              <a:gd name="connsiteY17" fmla="*/ 407773 h 518984"/>
              <a:gd name="connsiteX18" fmla="*/ 0 w 605481"/>
              <a:gd name="connsiteY18" fmla="*/ 444843 h 518984"/>
              <a:gd name="connsiteX19" fmla="*/ 24713 w 605481"/>
              <a:gd name="connsiteY19" fmla="*/ 48191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481" h="518984">
                <a:moveTo>
                  <a:pt x="24713" y="481914"/>
                </a:moveTo>
                <a:cubicBezTo>
                  <a:pt x="39129" y="490152"/>
                  <a:pt x="66380" y="488236"/>
                  <a:pt x="86497" y="494271"/>
                </a:cubicBezTo>
                <a:cubicBezTo>
                  <a:pt x="107743" y="500645"/>
                  <a:pt x="126110" y="518332"/>
                  <a:pt x="148281" y="518984"/>
                </a:cubicBezTo>
                <a:lnTo>
                  <a:pt x="506627" y="506627"/>
                </a:lnTo>
                <a:cubicBezTo>
                  <a:pt x="518984" y="498389"/>
                  <a:pt x="534420" y="493511"/>
                  <a:pt x="543697" y="481914"/>
                </a:cubicBezTo>
                <a:cubicBezTo>
                  <a:pt x="551834" y="471743"/>
                  <a:pt x="545883" y="452980"/>
                  <a:pt x="556054" y="444843"/>
                </a:cubicBezTo>
                <a:cubicBezTo>
                  <a:pt x="569315" y="434234"/>
                  <a:pt x="589005" y="436606"/>
                  <a:pt x="605481" y="432487"/>
                </a:cubicBezTo>
                <a:cubicBezTo>
                  <a:pt x="547816" y="345989"/>
                  <a:pt x="580768" y="374821"/>
                  <a:pt x="518983" y="333633"/>
                </a:cubicBezTo>
                <a:cubicBezTo>
                  <a:pt x="474883" y="267481"/>
                  <a:pt x="504772" y="307064"/>
                  <a:pt x="420129" y="222422"/>
                </a:cubicBezTo>
                <a:lnTo>
                  <a:pt x="308919" y="111211"/>
                </a:lnTo>
                <a:lnTo>
                  <a:pt x="234778" y="37071"/>
                </a:lnTo>
                <a:lnTo>
                  <a:pt x="197708" y="0"/>
                </a:lnTo>
                <a:cubicBezTo>
                  <a:pt x="175490" y="33327"/>
                  <a:pt x="169165" y="35770"/>
                  <a:pt x="160638" y="74141"/>
                </a:cubicBezTo>
                <a:cubicBezTo>
                  <a:pt x="155203" y="98599"/>
                  <a:pt x="157917" y="125154"/>
                  <a:pt x="148281" y="148281"/>
                </a:cubicBezTo>
                <a:cubicBezTo>
                  <a:pt x="136857" y="175698"/>
                  <a:pt x="115330" y="197708"/>
                  <a:pt x="98854" y="222422"/>
                </a:cubicBezTo>
                <a:cubicBezTo>
                  <a:pt x="91629" y="233260"/>
                  <a:pt x="92322" y="247842"/>
                  <a:pt x="86497" y="259492"/>
                </a:cubicBezTo>
                <a:cubicBezTo>
                  <a:pt x="79855" y="272775"/>
                  <a:pt x="70021" y="284205"/>
                  <a:pt x="61783" y="296562"/>
                </a:cubicBezTo>
                <a:cubicBezTo>
                  <a:pt x="32374" y="384792"/>
                  <a:pt x="51520" y="349028"/>
                  <a:pt x="12356" y="407773"/>
                </a:cubicBezTo>
                <a:cubicBezTo>
                  <a:pt x="8237" y="420130"/>
                  <a:pt x="0" y="431818"/>
                  <a:pt x="0" y="444843"/>
                </a:cubicBezTo>
                <a:cubicBezTo>
                  <a:pt x="0" y="460116"/>
                  <a:pt x="10297" y="473676"/>
                  <a:pt x="24713" y="481914"/>
                </a:cubicBezTo>
                <a:close/>
              </a:path>
            </a:pathLst>
          </a:cu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801910" y="3425672"/>
            <a:ext cx="617992" cy="549581"/>
          </a:xfrm>
          <a:custGeom>
            <a:avLst/>
            <a:gdLst>
              <a:gd name="connsiteX0" fmla="*/ 14400 w 595629"/>
              <a:gd name="connsiteY0" fmla="*/ 506627 h 543697"/>
              <a:gd name="connsiteX1" fmla="*/ 199751 w 595629"/>
              <a:gd name="connsiteY1" fmla="*/ 518984 h 543697"/>
              <a:gd name="connsiteX2" fmla="*/ 261535 w 595629"/>
              <a:gd name="connsiteY2" fmla="*/ 531341 h 543697"/>
              <a:gd name="connsiteX3" fmla="*/ 545741 w 595629"/>
              <a:gd name="connsiteY3" fmla="*/ 543697 h 543697"/>
              <a:gd name="connsiteX4" fmla="*/ 595168 w 595629"/>
              <a:gd name="connsiteY4" fmla="*/ 531341 h 543697"/>
              <a:gd name="connsiteX5" fmla="*/ 558097 w 595629"/>
              <a:gd name="connsiteY5" fmla="*/ 506627 h 543697"/>
              <a:gd name="connsiteX6" fmla="*/ 508670 w 595629"/>
              <a:gd name="connsiteY6" fmla="*/ 444843 h 543697"/>
              <a:gd name="connsiteX7" fmla="*/ 471600 w 595629"/>
              <a:gd name="connsiteY7" fmla="*/ 333633 h 543697"/>
              <a:gd name="connsiteX8" fmla="*/ 422173 w 595629"/>
              <a:gd name="connsiteY8" fmla="*/ 259492 h 543697"/>
              <a:gd name="connsiteX9" fmla="*/ 372746 w 595629"/>
              <a:gd name="connsiteY9" fmla="*/ 185351 h 543697"/>
              <a:gd name="connsiteX10" fmla="*/ 298606 w 595629"/>
              <a:gd name="connsiteY10" fmla="*/ 111211 h 543697"/>
              <a:gd name="connsiteX11" fmla="*/ 273892 w 595629"/>
              <a:gd name="connsiteY11" fmla="*/ 74141 h 543697"/>
              <a:gd name="connsiteX12" fmla="*/ 199751 w 595629"/>
              <a:gd name="connsiteY12" fmla="*/ 0 h 543697"/>
              <a:gd name="connsiteX13" fmla="*/ 175038 w 595629"/>
              <a:gd name="connsiteY13" fmla="*/ 37070 h 543697"/>
              <a:gd name="connsiteX14" fmla="*/ 150324 w 595629"/>
              <a:gd name="connsiteY14" fmla="*/ 111211 h 543697"/>
              <a:gd name="connsiteX15" fmla="*/ 113254 w 595629"/>
              <a:gd name="connsiteY15" fmla="*/ 222422 h 543697"/>
              <a:gd name="connsiteX16" fmla="*/ 88541 w 595629"/>
              <a:gd name="connsiteY16" fmla="*/ 259492 h 543697"/>
              <a:gd name="connsiteX17" fmla="*/ 76184 w 595629"/>
              <a:gd name="connsiteY17" fmla="*/ 308919 h 543697"/>
              <a:gd name="connsiteX18" fmla="*/ 51470 w 595629"/>
              <a:gd name="connsiteY18" fmla="*/ 383060 h 543697"/>
              <a:gd name="connsiteX19" fmla="*/ 39114 w 595629"/>
              <a:gd name="connsiteY19" fmla="*/ 420130 h 543697"/>
              <a:gd name="connsiteX20" fmla="*/ 14400 w 595629"/>
              <a:gd name="connsiteY20" fmla="*/ 494270 h 543697"/>
              <a:gd name="connsiteX21" fmla="*/ 14400 w 595629"/>
              <a:gd name="connsiteY21" fmla="*/ 506627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5629" h="543697">
                <a:moveTo>
                  <a:pt x="14400" y="506627"/>
                </a:moveTo>
                <a:cubicBezTo>
                  <a:pt x="45292" y="510746"/>
                  <a:pt x="138137" y="512823"/>
                  <a:pt x="199751" y="518984"/>
                </a:cubicBezTo>
                <a:cubicBezTo>
                  <a:pt x="220649" y="521074"/>
                  <a:pt x="240586" y="529845"/>
                  <a:pt x="261535" y="531341"/>
                </a:cubicBezTo>
                <a:cubicBezTo>
                  <a:pt x="356119" y="538097"/>
                  <a:pt x="451006" y="539578"/>
                  <a:pt x="545741" y="543697"/>
                </a:cubicBezTo>
                <a:cubicBezTo>
                  <a:pt x="562217" y="539578"/>
                  <a:pt x="589798" y="547452"/>
                  <a:pt x="595168" y="531341"/>
                </a:cubicBezTo>
                <a:cubicBezTo>
                  <a:pt x="599864" y="517252"/>
                  <a:pt x="567374" y="518224"/>
                  <a:pt x="558097" y="506627"/>
                </a:cubicBezTo>
                <a:cubicBezTo>
                  <a:pt x="489884" y="421361"/>
                  <a:pt x="614912" y="515671"/>
                  <a:pt x="508670" y="444843"/>
                </a:cubicBezTo>
                <a:cubicBezTo>
                  <a:pt x="452018" y="359865"/>
                  <a:pt x="449850" y="398881"/>
                  <a:pt x="471600" y="333633"/>
                </a:cubicBezTo>
                <a:cubicBezTo>
                  <a:pt x="447967" y="262735"/>
                  <a:pt x="476167" y="328913"/>
                  <a:pt x="422173" y="259492"/>
                </a:cubicBezTo>
                <a:cubicBezTo>
                  <a:pt x="403938" y="236047"/>
                  <a:pt x="389222" y="210065"/>
                  <a:pt x="372746" y="185351"/>
                </a:cubicBezTo>
                <a:cubicBezTo>
                  <a:pt x="353359" y="156271"/>
                  <a:pt x="317993" y="140291"/>
                  <a:pt x="298606" y="111211"/>
                </a:cubicBezTo>
                <a:cubicBezTo>
                  <a:pt x="290368" y="98854"/>
                  <a:pt x="283759" y="85241"/>
                  <a:pt x="273892" y="74141"/>
                </a:cubicBezTo>
                <a:cubicBezTo>
                  <a:pt x="250672" y="48019"/>
                  <a:pt x="199751" y="0"/>
                  <a:pt x="199751" y="0"/>
                </a:cubicBezTo>
                <a:cubicBezTo>
                  <a:pt x="191513" y="12357"/>
                  <a:pt x="181069" y="23499"/>
                  <a:pt x="175038" y="37070"/>
                </a:cubicBezTo>
                <a:cubicBezTo>
                  <a:pt x="164458" y="60875"/>
                  <a:pt x="158562" y="86497"/>
                  <a:pt x="150324" y="111211"/>
                </a:cubicBezTo>
                <a:lnTo>
                  <a:pt x="113254" y="222422"/>
                </a:lnTo>
                <a:cubicBezTo>
                  <a:pt x="108558" y="236511"/>
                  <a:pt x="96779" y="247135"/>
                  <a:pt x="88541" y="259492"/>
                </a:cubicBezTo>
                <a:cubicBezTo>
                  <a:pt x="84422" y="275968"/>
                  <a:pt x="81064" y="292652"/>
                  <a:pt x="76184" y="308919"/>
                </a:cubicBezTo>
                <a:cubicBezTo>
                  <a:pt x="68698" y="333871"/>
                  <a:pt x="59708" y="358346"/>
                  <a:pt x="51470" y="383060"/>
                </a:cubicBezTo>
                <a:lnTo>
                  <a:pt x="39114" y="420130"/>
                </a:lnTo>
                <a:lnTo>
                  <a:pt x="14400" y="494270"/>
                </a:lnTo>
                <a:cubicBezTo>
                  <a:pt x="11487" y="503008"/>
                  <a:pt x="-16492" y="502508"/>
                  <a:pt x="14400" y="506627"/>
                </a:cubicBezTo>
                <a:close/>
              </a:path>
            </a:pathLst>
          </a:cu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231509" y="3539755"/>
            <a:ext cx="655374" cy="454484"/>
          </a:xfrm>
          <a:custGeom>
            <a:avLst/>
            <a:gdLst>
              <a:gd name="connsiteX0" fmla="*/ 45225 w 655374"/>
              <a:gd name="connsiteY0" fmla="*/ 432486 h 454484"/>
              <a:gd name="connsiteX1" fmla="*/ 650706 w 655374"/>
              <a:gd name="connsiteY1" fmla="*/ 432486 h 454484"/>
              <a:gd name="connsiteX2" fmla="*/ 638350 w 655374"/>
              <a:gd name="connsiteY2" fmla="*/ 395416 h 454484"/>
              <a:gd name="connsiteX3" fmla="*/ 564209 w 655374"/>
              <a:gd name="connsiteY3" fmla="*/ 321276 h 454484"/>
              <a:gd name="connsiteX4" fmla="*/ 527139 w 655374"/>
              <a:gd name="connsiteY4" fmla="*/ 284205 h 454484"/>
              <a:gd name="connsiteX5" fmla="*/ 490068 w 655374"/>
              <a:gd name="connsiteY5" fmla="*/ 247135 h 454484"/>
              <a:gd name="connsiteX6" fmla="*/ 465355 w 655374"/>
              <a:gd name="connsiteY6" fmla="*/ 210065 h 454484"/>
              <a:gd name="connsiteX7" fmla="*/ 428285 w 655374"/>
              <a:gd name="connsiteY7" fmla="*/ 185351 h 454484"/>
              <a:gd name="connsiteX8" fmla="*/ 317074 w 655374"/>
              <a:gd name="connsiteY8" fmla="*/ 74140 h 454484"/>
              <a:gd name="connsiteX9" fmla="*/ 242933 w 655374"/>
              <a:gd name="connsiteY9" fmla="*/ 24713 h 454484"/>
              <a:gd name="connsiteX10" fmla="*/ 205863 w 655374"/>
              <a:gd name="connsiteY10" fmla="*/ 0 h 454484"/>
              <a:gd name="connsiteX11" fmla="*/ 181150 w 655374"/>
              <a:gd name="connsiteY11" fmla="*/ 37070 h 454484"/>
              <a:gd name="connsiteX12" fmla="*/ 144079 w 655374"/>
              <a:gd name="connsiteY12" fmla="*/ 61784 h 454484"/>
              <a:gd name="connsiteX13" fmla="*/ 94652 w 655374"/>
              <a:gd name="connsiteY13" fmla="*/ 135924 h 454484"/>
              <a:gd name="connsiteX14" fmla="*/ 57582 w 655374"/>
              <a:gd name="connsiteY14" fmla="*/ 172995 h 454484"/>
              <a:gd name="connsiteX15" fmla="*/ 69939 w 655374"/>
              <a:gd name="connsiteY15" fmla="*/ 259492 h 454484"/>
              <a:gd name="connsiteX16" fmla="*/ 94652 w 655374"/>
              <a:gd name="connsiteY16" fmla="*/ 296562 h 454484"/>
              <a:gd name="connsiteX17" fmla="*/ 57582 w 655374"/>
              <a:gd name="connsiteY17" fmla="*/ 333632 h 454484"/>
              <a:gd name="connsiteX18" fmla="*/ 45225 w 655374"/>
              <a:gd name="connsiteY18" fmla="*/ 432486 h 45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5374" h="454484">
                <a:moveTo>
                  <a:pt x="45225" y="432486"/>
                </a:moveTo>
                <a:cubicBezTo>
                  <a:pt x="144079" y="448962"/>
                  <a:pt x="221479" y="472414"/>
                  <a:pt x="650706" y="432486"/>
                </a:cubicBezTo>
                <a:cubicBezTo>
                  <a:pt x="663675" y="431280"/>
                  <a:pt x="646347" y="405697"/>
                  <a:pt x="638350" y="395416"/>
                </a:cubicBezTo>
                <a:cubicBezTo>
                  <a:pt x="616893" y="367828"/>
                  <a:pt x="588923" y="345990"/>
                  <a:pt x="564209" y="321276"/>
                </a:cubicBezTo>
                <a:lnTo>
                  <a:pt x="527139" y="284205"/>
                </a:lnTo>
                <a:cubicBezTo>
                  <a:pt x="514782" y="271848"/>
                  <a:pt x="499761" y="261675"/>
                  <a:pt x="490068" y="247135"/>
                </a:cubicBezTo>
                <a:cubicBezTo>
                  <a:pt x="481830" y="234778"/>
                  <a:pt x="475856" y="220566"/>
                  <a:pt x="465355" y="210065"/>
                </a:cubicBezTo>
                <a:cubicBezTo>
                  <a:pt x="454854" y="199564"/>
                  <a:pt x="439385" y="195217"/>
                  <a:pt x="428285" y="185351"/>
                </a:cubicBezTo>
                <a:cubicBezTo>
                  <a:pt x="428254" y="185323"/>
                  <a:pt x="335624" y="92690"/>
                  <a:pt x="317074" y="74140"/>
                </a:cubicBezTo>
                <a:cubicBezTo>
                  <a:pt x="296072" y="53137"/>
                  <a:pt x="267647" y="41189"/>
                  <a:pt x="242933" y="24713"/>
                </a:cubicBezTo>
                <a:lnTo>
                  <a:pt x="205863" y="0"/>
                </a:lnTo>
                <a:cubicBezTo>
                  <a:pt x="197625" y="12357"/>
                  <a:pt x="191651" y="26569"/>
                  <a:pt x="181150" y="37070"/>
                </a:cubicBezTo>
                <a:cubicBezTo>
                  <a:pt x="170649" y="47571"/>
                  <a:pt x="153859" y="50607"/>
                  <a:pt x="144079" y="61784"/>
                </a:cubicBezTo>
                <a:cubicBezTo>
                  <a:pt x="124520" y="84137"/>
                  <a:pt x="115654" y="114921"/>
                  <a:pt x="94652" y="135924"/>
                </a:cubicBezTo>
                <a:lnTo>
                  <a:pt x="57582" y="172995"/>
                </a:lnTo>
                <a:cubicBezTo>
                  <a:pt x="61701" y="201827"/>
                  <a:pt x="61570" y="231595"/>
                  <a:pt x="69939" y="259492"/>
                </a:cubicBezTo>
                <a:cubicBezTo>
                  <a:pt x="74206" y="273716"/>
                  <a:pt x="97094" y="281913"/>
                  <a:pt x="94652" y="296562"/>
                </a:cubicBezTo>
                <a:cubicBezTo>
                  <a:pt x="91779" y="313799"/>
                  <a:pt x="69939" y="321275"/>
                  <a:pt x="57582" y="333632"/>
                </a:cubicBezTo>
                <a:cubicBezTo>
                  <a:pt x="37410" y="394148"/>
                  <a:pt x="-53629" y="416010"/>
                  <a:pt x="45225" y="432486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0800000">
            <a:off x="2981689" y="1770573"/>
            <a:ext cx="605481" cy="518984"/>
          </a:xfrm>
          <a:custGeom>
            <a:avLst/>
            <a:gdLst>
              <a:gd name="connsiteX0" fmla="*/ 24713 w 605481"/>
              <a:gd name="connsiteY0" fmla="*/ 481914 h 518984"/>
              <a:gd name="connsiteX1" fmla="*/ 86497 w 605481"/>
              <a:gd name="connsiteY1" fmla="*/ 494271 h 518984"/>
              <a:gd name="connsiteX2" fmla="*/ 148281 w 605481"/>
              <a:gd name="connsiteY2" fmla="*/ 518984 h 518984"/>
              <a:gd name="connsiteX3" fmla="*/ 506627 w 605481"/>
              <a:gd name="connsiteY3" fmla="*/ 506627 h 518984"/>
              <a:gd name="connsiteX4" fmla="*/ 543697 w 605481"/>
              <a:gd name="connsiteY4" fmla="*/ 481914 h 518984"/>
              <a:gd name="connsiteX5" fmla="*/ 556054 w 605481"/>
              <a:gd name="connsiteY5" fmla="*/ 444843 h 518984"/>
              <a:gd name="connsiteX6" fmla="*/ 605481 w 605481"/>
              <a:gd name="connsiteY6" fmla="*/ 432487 h 518984"/>
              <a:gd name="connsiteX7" fmla="*/ 518983 w 605481"/>
              <a:gd name="connsiteY7" fmla="*/ 333633 h 518984"/>
              <a:gd name="connsiteX8" fmla="*/ 420129 w 605481"/>
              <a:gd name="connsiteY8" fmla="*/ 222422 h 518984"/>
              <a:gd name="connsiteX9" fmla="*/ 308919 w 605481"/>
              <a:gd name="connsiteY9" fmla="*/ 111211 h 518984"/>
              <a:gd name="connsiteX10" fmla="*/ 234778 w 605481"/>
              <a:gd name="connsiteY10" fmla="*/ 37071 h 518984"/>
              <a:gd name="connsiteX11" fmla="*/ 197708 w 605481"/>
              <a:gd name="connsiteY11" fmla="*/ 0 h 518984"/>
              <a:gd name="connsiteX12" fmla="*/ 160638 w 605481"/>
              <a:gd name="connsiteY12" fmla="*/ 74141 h 518984"/>
              <a:gd name="connsiteX13" fmla="*/ 148281 w 605481"/>
              <a:gd name="connsiteY13" fmla="*/ 148281 h 518984"/>
              <a:gd name="connsiteX14" fmla="*/ 98854 w 605481"/>
              <a:gd name="connsiteY14" fmla="*/ 222422 h 518984"/>
              <a:gd name="connsiteX15" fmla="*/ 86497 w 605481"/>
              <a:gd name="connsiteY15" fmla="*/ 259492 h 518984"/>
              <a:gd name="connsiteX16" fmla="*/ 61783 w 605481"/>
              <a:gd name="connsiteY16" fmla="*/ 296562 h 518984"/>
              <a:gd name="connsiteX17" fmla="*/ 12356 w 605481"/>
              <a:gd name="connsiteY17" fmla="*/ 407773 h 518984"/>
              <a:gd name="connsiteX18" fmla="*/ 0 w 605481"/>
              <a:gd name="connsiteY18" fmla="*/ 444843 h 518984"/>
              <a:gd name="connsiteX19" fmla="*/ 24713 w 605481"/>
              <a:gd name="connsiteY19" fmla="*/ 48191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481" h="518984">
                <a:moveTo>
                  <a:pt x="24713" y="481914"/>
                </a:moveTo>
                <a:cubicBezTo>
                  <a:pt x="39129" y="490152"/>
                  <a:pt x="66380" y="488236"/>
                  <a:pt x="86497" y="494271"/>
                </a:cubicBezTo>
                <a:cubicBezTo>
                  <a:pt x="107743" y="500645"/>
                  <a:pt x="126110" y="518332"/>
                  <a:pt x="148281" y="518984"/>
                </a:cubicBezTo>
                <a:lnTo>
                  <a:pt x="506627" y="506627"/>
                </a:lnTo>
                <a:cubicBezTo>
                  <a:pt x="518984" y="498389"/>
                  <a:pt x="534420" y="493511"/>
                  <a:pt x="543697" y="481914"/>
                </a:cubicBezTo>
                <a:cubicBezTo>
                  <a:pt x="551834" y="471743"/>
                  <a:pt x="545883" y="452980"/>
                  <a:pt x="556054" y="444843"/>
                </a:cubicBezTo>
                <a:cubicBezTo>
                  <a:pt x="569315" y="434234"/>
                  <a:pt x="589005" y="436606"/>
                  <a:pt x="605481" y="432487"/>
                </a:cubicBezTo>
                <a:cubicBezTo>
                  <a:pt x="547816" y="345989"/>
                  <a:pt x="580768" y="374821"/>
                  <a:pt x="518983" y="333633"/>
                </a:cubicBezTo>
                <a:cubicBezTo>
                  <a:pt x="474883" y="267481"/>
                  <a:pt x="504772" y="307064"/>
                  <a:pt x="420129" y="222422"/>
                </a:cubicBezTo>
                <a:lnTo>
                  <a:pt x="308919" y="111211"/>
                </a:lnTo>
                <a:lnTo>
                  <a:pt x="234778" y="37071"/>
                </a:lnTo>
                <a:lnTo>
                  <a:pt x="197708" y="0"/>
                </a:lnTo>
                <a:cubicBezTo>
                  <a:pt x="175490" y="33327"/>
                  <a:pt x="169165" y="35770"/>
                  <a:pt x="160638" y="74141"/>
                </a:cubicBezTo>
                <a:cubicBezTo>
                  <a:pt x="155203" y="98599"/>
                  <a:pt x="157917" y="125154"/>
                  <a:pt x="148281" y="148281"/>
                </a:cubicBezTo>
                <a:cubicBezTo>
                  <a:pt x="136857" y="175698"/>
                  <a:pt x="115330" y="197708"/>
                  <a:pt x="98854" y="222422"/>
                </a:cubicBezTo>
                <a:cubicBezTo>
                  <a:pt x="91629" y="233260"/>
                  <a:pt x="92322" y="247842"/>
                  <a:pt x="86497" y="259492"/>
                </a:cubicBezTo>
                <a:cubicBezTo>
                  <a:pt x="79855" y="272775"/>
                  <a:pt x="70021" y="284205"/>
                  <a:pt x="61783" y="296562"/>
                </a:cubicBezTo>
                <a:cubicBezTo>
                  <a:pt x="32374" y="384792"/>
                  <a:pt x="51520" y="349028"/>
                  <a:pt x="12356" y="407773"/>
                </a:cubicBezTo>
                <a:cubicBezTo>
                  <a:pt x="8237" y="420130"/>
                  <a:pt x="0" y="431818"/>
                  <a:pt x="0" y="444843"/>
                </a:cubicBezTo>
                <a:cubicBezTo>
                  <a:pt x="0" y="460116"/>
                  <a:pt x="10297" y="473676"/>
                  <a:pt x="24713" y="481914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339778" y="2216426"/>
            <a:ext cx="86490" cy="759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1802995" y="3431556"/>
            <a:ext cx="595629" cy="543697"/>
          </a:xfrm>
          <a:custGeom>
            <a:avLst/>
            <a:gdLst>
              <a:gd name="connsiteX0" fmla="*/ 14400 w 595629"/>
              <a:gd name="connsiteY0" fmla="*/ 506627 h 543697"/>
              <a:gd name="connsiteX1" fmla="*/ 199751 w 595629"/>
              <a:gd name="connsiteY1" fmla="*/ 518984 h 543697"/>
              <a:gd name="connsiteX2" fmla="*/ 261535 w 595629"/>
              <a:gd name="connsiteY2" fmla="*/ 531341 h 543697"/>
              <a:gd name="connsiteX3" fmla="*/ 545741 w 595629"/>
              <a:gd name="connsiteY3" fmla="*/ 543697 h 543697"/>
              <a:gd name="connsiteX4" fmla="*/ 595168 w 595629"/>
              <a:gd name="connsiteY4" fmla="*/ 531341 h 543697"/>
              <a:gd name="connsiteX5" fmla="*/ 558097 w 595629"/>
              <a:gd name="connsiteY5" fmla="*/ 506627 h 543697"/>
              <a:gd name="connsiteX6" fmla="*/ 508670 w 595629"/>
              <a:gd name="connsiteY6" fmla="*/ 444843 h 543697"/>
              <a:gd name="connsiteX7" fmla="*/ 471600 w 595629"/>
              <a:gd name="connsiteY7" fmla="*/ 333633 h 543697"/>
              <a:gd name="connsiteX8" fmla="*/ 422173 w 595629"/>
              <a:gd name="connsiteY8" fmla="*/ 259492 h 543697"/>
              <a:gd name="connsiteX9" fmla="*/ 372746 w 595629"/>
              <a:gd name="connsiteY9" fmla="*/ 185351 h 543697"/>
              <a:gd name="connsiteX10" fmla="*/ 298606 w 595629"/>
              <a:gd name="connsiteY10" fmla="*/ 111211 h 543697"/>
              <a:gd name="connsiteX11" fmla="*/ 273892 w 595629"/>
              <a:gd name="connsiteY11" fmla="*/ 74141 h 543697"/>
              <a:gd name="connsiteX12" fmla="*/ 199751 w 595629"/>
              <a:gd name="connsiteY12" fmla="*/ 0 h 543697"/>
              <a:gd name="connsiteX13" fmla="*/ 175038 w 595629"/>
              <a:gd name="connsiteY13" fmla="*/ 37070 h 543697"/>
              <a:gd name="connsiteX14" fmla="*/ 150324 w 595629"/>
              <a:gd name="connsiteY14" fmla="*/ 111211 h 543697"/>
              <a:gd name="connsiteX15" fmla="*/ 113254 w 595629"/>
              <a:gd name="connsiteY15" fmla="*/ 222422 h 543697"/>
              <a:gd name="connsiteX16" fmla="*/ 88541 w 595629"/>
              <a:gd name="connsiteY16" fmla="*/ 259492 h 543697"/>
              <a:gd name="connsiteX17" fmla="*/ 76184 w 595629"/>
              <a:gd name="connsiteY17" fmla="*/ 308919 h 543697"/>
              <a:gd name="connsiteX18" fmla="*/ 51470 w 595629"/>
              <a:gd name="connsiteY18" fmla="*/ 383060 h 543697"/>
              <a:gd name="connsiteX19" fmla="*/ 39114 w 595629"/>
              <a:gd name="connsiteY19" fmla="*/ 420130 h 543697"/>
              <a:gd name="connsiteX20" fmla="*/ 14400 w 595629"/>
              <a:gd name="connsiteY20" fmla="*/ 494270 h 543697"/>
              <a:gd name="connsiteX21" fmla="*/ 14400 w 595629"/>
              <a:gd name="connsiteY21" fmla="*/ 506627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5629" h="543697">
                <a:moveTo>
                  <a:pt x="14400" y="506627"/>
                </a:moveTo>
                <a:cubicBezTo>
                  <a:pt x="45292" y="510746"/>
                  <a:pt x="138137" y="512823"/>
                  <a:pt x="199751" y="518984"/>
                </a:cubicBezTo>
                <a:cubicBezTo>
                  <a:pt x="220649" y="521074"/>
                  <a:pt x="240586" y="529845"/>
                  <a:pt x="261535" y="531341"/>
                </a:cubicBezTo>
                <a:cubicBezTo>
                  <a:pt x="356119" y="538097"/>
                  <a:pt x="451006" y="539578"/>
                  <a:pt x="545741" y="543697"/>
                </a:cubicBezTo>
                <a:cubicBezTo>
                  <a:pt x="562217" y="539578"/>
                  <a:pt x="589798" y="547452"/>
                  <a:pt x="595168" y="531341"/>
                </a:cubicBezTo>
                <a:cubicBezTo>
                  <a:pt x="599864" y="517252"/>
                  <a:pt x="567374" y="518224"/>
                  <a:pt x="558097" y="506627"/>
                </a:cubicBezTo>
                <a:cubicBezTo>
                  <a:pt x="489884" y="421361"/>
                  <a:pt x="614912" y="515671"/>
                  <a:pt x="508670" y="444843"/>
                </a:cubicBezTo>
                <a:cubicBezTo>
                  <a:pt x="452018" y="359865"/>
                  <a:pt x="449850" y="398881"/>
                  <a:pt x="471600" y="333633"/>
                </a:cubicBezTo>
                <a:cubicBezTo>
                  <a:pt x="447967" y="262735"/>
                  <a:pt x="476167" y="328913"/>
                  <a:pt x="422173" y="259492"/>
                </a:cubicBezTo>
                <a:cubicBezTo>
                  <a:pt x="403938" y="236047"/>
                  <a:pt x="389222" y="210065"/>
                  <a:pt x="372746" y="185351"/>
                </a:cubicBezTo>
                <a:cubicBezTo>
                  <a:pt x="353359" y="156271"/>
                  <a:pt x="317993" y="140291"/>
                  <a:pt x="298606" y="111211"/>
                </a:cubicBezTo>
                <a:cubicBezTo>
                  <a:pt x="290368" y="98854"/>
                  <a:pt x="283759" y="85241"/>
                  <a:pt x="273892" y="74141"/>
                </a:cubicBezTo>
                <a:cubicBezTo>
                  <a:pt x="250672" y="48019"/>
                  <a:pt x="199751" y="0"/>
                  <a:pt x="199751" y="0"/>
                </a:cubicBezTo>
                <a:cubicBezTo>
                  <a:pt x="191513" y="12357"/>
                  <a:pt x="181069" y="23499"/>
                  <a:pt x="175038" y="37070"/>
                </a:cubicBezTo>
                <a:cubicBezTo>
                  <a:pt x="164458" y="60875"/>
                  <a:pt x="158562" y="86497"/>
                  <a:pt x="150324" y="111211"/>
                </a:cubicBezTo>
                <a:lnTo>
                  <a:pt x="113254" y="222422"/>
                </a:lnTo>
                <a:cubicBezTo>
                  <a:pt x="108558" y="236511"/>
                  <a:pt x="96779" y="247135"/>
                  <a:pt x="88541" y="259492"/>
                </a:cubicBezTo>
                <a:cubicBezTo>
                  <a:pt x="84422" y="275968"/>
                  <a:pt x="81064" y="292652"/>
                  <a:pt x="76184" y="308919"/>
                </a:cubicBezTo>
                <a:cubicBezTo>
                  <a:pt x="68698" y="333871"/>
                  <a:pt x="59708" y="358346"/>
                  <a:pt x="51470" y="383060"/>
                </a:cubicBezTo>
                <a:lnTo>
                  <a:pt x="39114" y="420130"/>
                </a:lnTo>
                <a:lnTo>
                  <a:pt x="14400" y="494270"/>
                </a:lnTo>
                <a:cubicBezTo>
                  <a:pt x="11487" y="503008"/>
                  <a:pt x="-16492" y="502508"/>
                  <a:pt x="14400" y="506627"/>
                </a:cubicBez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51848" y="5025370"/>
                <a:ext cx="29931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40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40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kk-KZ" sz="40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40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kk-KZ" sz="40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40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ru-RU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48" y="5025370"/>
                <a:ext cx="2993127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5517" r="-631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561128" y="5009573"/>
                <a:ext cx="146431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40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40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8" y="5009573"/>
                <a:ext cx="1464311" cy="721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http://animo2.ucoz.ru/_ph/9/1/40189069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005">
            <a:off x="1248514" y="2716862"/>
            <a:ext cx="11334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1806393" y="3490054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93" y="3490054"/>
                <a:ext cx="48122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4301931" y="3534868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31" y="3534868"/>
                <a:ext cx="4812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592963" y="3307379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63" y="3307379"/>
                <a:ext cx="48122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991145" y="3477754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145" y="3477754"/>
                <a:ext cx="48122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1815252" y="3889748"/>
            <a:ext cx="86490" cy="759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277651" y="3534868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51" y="3534868"/>
                <a:ext cx="48122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2410881" y="1830520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81" y="1830520"/>
                <a:ext cx="48122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4800393" y="3869150"/>
            <a:ext cx="86490" cy="759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16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0625 0.1141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61129 0.001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5417 -0.0164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463 L 0.44428 0.229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4149 0.1101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50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7343 0.0090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2" grpId="0"/>
      <p:bldP spid="13" grpId="0" animBg="1"/>
      <p:bldP spid="15" grpId="0" animBg="1"/>
      <p:bldP spid="15" grpId="1" animBg="1"/>
      <p:bldP spid="15" grpId="2" animBg="1"/>
      <p:bldP spid="15" grpId="3" animBg="1"/>
      <p:bldP spid="33" grpId="0" animBg="1"/>
      <p:bldP spid="32" grpId="0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4" grpId="0" animBg="1"/>
      <p:bldP spid="4" grpId="1" animBg="1"/>
      <p:bldP spid="4" grpId="2" animBg="1"/>
      <p:bldP spid="24" grpId="0"/>
      <p:bldP spid="25" grpId="0"/>
      <p:bldP spid="26" grpId="0"/>
      <p:bldP spid="27" grpId="0"/>
      <p:bldP spid="28" grpId="0"/>
      <p:bldP spid="29" grpId="0"/>
      <p:bldP spid="14" grpId="0" animBg="1"/>
      <p:bldP spid="14" grpId="1" animBg="1"/>
      <p:bldP spid="14" grpId="2" animBg="1"/>
      <p:bldP spid="14" grpId="3" animBg="1"/>
      <p:bldP spid="30" grpId="0"/>
      <p:bldP spid="31" grpId="0"/>
      <p:bldP spid="16" grpId="0" animBg="1"/>
      <p:bldP spid="16" grpId="1" animBg="1"/>
      <p:bldP spid="16" grpId="2" animBg="1"/>
      <p:bldP spid="16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552586" y="2087715"/>
            <a:ext cx="4085040" cy="1911192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663424" y="3166168"/>
            <a:ext cx="988696" cy="843158"/>
          </a:xfrm>
          <a:prstGeom prst="triangle">
            <a:avLst>
              <a:gd name="adj" fmla="val 6716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661607" y="3150919"/>
            <a:ext cx="988696" cy="843158"/>
          </a:xfrm>
          <a:prstGeom prst="triangle">
            <a:avLst>
              <a:gd name="adj" fmla="val 671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3595104" y="3131843"/>
            <a:ext cx="1086921" cy="867064"/>
          </a:xfrm>
          <a:prstGeom prst="triangl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18726" y="3123830"/>
            <a:ext cx="1076380" cy="871002"/>
          </a:xfrm>
          <a:prstGeom prst="triangle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2502074" y="3131841"/>
            <a:ext cx="2186064" cy="867739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469913">
            <a:off x="3216745" y="3869885"/>
            <a:ext cx="681631" cy="628847"/>
          </a:xfrm>
          <a:prstGeom prst="arc">
            <a:avLst>
              <a:gd name="adj1" fmla="val 1532573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063569" y="4007189"/>
                <a:ext cx="95404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569" y="4007189"/>
                <a:ext cx="954043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8420" y="295146"/>
            <a:ext cx="849694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бурчтарын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чокуларын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чекитке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дал</a:t>
            </a:r>
          </a:p>
          <a:p>
            <a:pPr>
              <a:spcBef>
                <a:spcPct val="2000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келгидей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жакка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бурчтарын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үктөйбүз.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931461" y="1791693"/>
            <a:ext cx="2764646" cy="2211054"/>
          </a:xfrm>
          <a:prstGeom prst="triangle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H="1">
            <a:off x="5931461" y="2968454"/>
            <a:ext cx="1412496" cy="1031818"/>
          </a:xfrm>
          <a:prstGeom prst="triangle">
            <a:avLst>
              <a:gd name="adj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6137836" y="2755285"/>
            <a:ext cx="1021646" cy="1425112"/>
          </a:xfrm>
          <a:prstGeom prst="triangl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31461" y="3728475"/>
            <a:ext cx="216024" cy="2717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863819" y="4077072"/>
                <a:ext cx="230858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+∠</m:t>
                          </m:r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819" y="4077072"/>
                <a:ext cx="2308581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4682025" y="3155749"/>
            <a:ext cx="16653" cy="851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6" idx="2"/>
            <a:endCxn id="16" idx="0"/>
          </p:cNvCxnSpPr>
          <p:nvPr/>
        </p:nvCxnSpPr>
        <p:spPr>
          <a:xfrm>
            <a:off x="5936103" y="2957018"/>
            <a:ext cx="1425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2489716" y="2065898"/>
            <a:ext cx="2186064" cy="1068034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H="1">
            <a:off x="1562577" y="3133932"/>
            <a:ext cx="939496" cy="873257"/>
          </a:xfrm>
          <a:prstGeom prst="triangle">
            <a:avLst>
              <a:gd name="adj" fmla="val 0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H="1">
            <a:off x="1550220" y="3137242"/>
            <a:ext cx="939496" cy="873257"/>
          </a:xfrm>
          <a:prstGeom prst="triangle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375000" y="2948057"/>
            <a:ext cx="1352149" cy="1054690"/>
          </a:xfrm>
          <a:prstGeom prst="triangle">
            <a:avLst>
              <a:gd name="adj" fmla="val 0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413089" y="2958247"/>
            <a:ext cx="1352149" cy="1054690"/>
          </a:xfrm>
          <a:prstGeom prst="triangle">
            <a:avLst>
              <a:gd name="adj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502073" y="3151038"/>
            <a:ext cx="16653" cy="851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61215" y="2944661"/>
            <a:ext cx="25584" cy="10818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2518726" y="2045814"/>
            <a:ext cx="2186064" cy="106803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 flipH="1">
            <a:off x="6034130" y="1602781"/>
            <a:ext cx="1229058" cy="1425112"/>
          </a:xfrm>
          <a:prstGeom prst="triangle">
            <a:avLst>
              <a:gd name="adj" fmla="val 1639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6034130" y="1617576"/>
            <a:ext cx="1229058" cy="1425112"/>
          </a:xfrm>
          <a:prstGeom prst="triangle">
            <a:avLst>
              <a:gd name="adj" fmla="val 16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08614" y="3894587"/>
            <a:ext cx="172980" cy="15181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endCxn id="8" idx="2"/>
          </p:cNvCxnSpPr>
          <p:nvPr/>
        </p:nvCxnSpPr>
        <p:spPr>
          <a:xfrm>
            <a:off x="2518726" y="3131549"/>
            <a:ext cx="2169412" cy="2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1475656" y="4327152"/>
                <a:ext cx="3253327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kk-KZ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kk-KZ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kk-KZ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kk-KZ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kk-KZ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4327152"/>
                <a:ext cx="3253327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Прямоугольник 32"/>
              <p:cNvSpPr/>
              <p:nvPr/>
            </p:nvSpPr>
            <p:spPr>
              <a:xfrm>
                <a:off x="4917160" y="355076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60" y="3550763"/>
                <a:ext cx="48122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1779357" y="3573870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57" y="3573870"/>
                <a:ext cx="4651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3371147" y="2092130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47" y="2092130"/>
                <a:ext cx="4812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2914639" y="3579868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39" y="3579868"/>
                <a:ext cx="48122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3777001" y="3559976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001" y="3559976"/>
                <a:ext cx="46519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3395861" y="337636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61" y="3376363"/>
                <a:ext cx="48122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906874" y="1851089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874" y="1851089"/>
                <a:ext cx="48122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8089164" y="3612975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64" y="3612975"/>
                <a:ext cx="465192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902094" y="3318935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94" y="3318935"/>
                <a:ext cx="481222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274635" y="3572007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35" y="3572007"/>
                <a:ext cx="465192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572000" y="4869160"/>
                <a:ext cx="4287840" cy="77713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Тик </a:t>
                </a:r>
                <a:r>
                  <a:rPr lang="ru-RU" sz="2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бурчтуу</a:t>
                </a:r>
                <a:r>
                  <a:rPr lang="ru-RU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үч бурчтуктун </a:t>
                </a:r>
              </a:p>
              <a:p>
                <a:r>
                  <a:rPr lang="kk-KZ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тар бурчтарынын суммасы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kk-KZ" sz="2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69160"/>
                <a:ext cx="4287840" cy="7771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17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3" grpId="1" animBg="1"/>
      <p:bldP spid="4" grpId="0" animBg="1"/>
      <p:bldP spid="6" grpId="0" animBg="1"/>
      <p:bldP spid="8" grpId="0" animBg="1"/>
      <p:bldP spid="9" grpId="0" animBg="1"/>
      <p:bldP spid="10" grpId="0"/>
      <p:bldP spid="12" grpId="0" animBg="1"/>
      <p:bldP spid="14" grpId="0" animBg="1"/>
      <p:bldP spid="16" grpId="0" animBg="1"/>
      <p:bldP spid="17" grpId="0" animBg="1"/>
      <p:bldP spid="18" grpId="0"/>
      <p:bldP spid="24" grpId="0" animBg="1"/>
      <p:bldP spid="26" grpId="0" animBg="1"/>
      <p:bldP spid="5" grpId="0" animBg="1"/>
      <p:bldP spid="5" grpId="1" animBg="1"/>
      <p:bldP spid="27" grpId="0" animBg="1"/>
      <p:bldP spid="13" grpId="0" animBg="1"/>
      <p:bldP spid="13" grpId="1" animBg="1"/>
      <p:bldP spid="7" grpId="0" animBg="1"/>
      <p:bldP spid="7" grpId="1" animBg="1"/>
      <p:bldP spid="28" grpId="0" animBg="1"/>
      <p:bldP spid="15" grpId="0" animBg="1"/>
      <p:bldP spid="15" grpId="2" animBg="1"/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47207"/>
              </p:ext>
            </p:extLst>
          </p:nvPr>
        </p:nvGraphicFramePr>
        <p:xfrm>
          <a:off x="4554538" y="2595563"/>
          <a:ext cx="41592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Формула" r:id="rId3" imgW="1371600" imgH="203040" progId="Equation.3">
                  <p:embed/>
                </p:oleObj>
              </mc:Choice>
              <mc:Fallback>
                <p:oleObj name="Формула" r:id="rId3" imgW="137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595563"/>
                        <a:ext cx="4159250" cy="619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259435" y="2708920"/>
            <a:ext cx="45878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589510" y="4966345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382194" y="5064770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706985" y="3194695"/>
            <a:ext cx="2689225" cy="2343150"/>
            <a:chOff x="480" y="2016"/>
            <a:chExt cx="1694" cy="1476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1691" y="3016"/>
              <a:ext cx="483" cy="476"/>
            </a:xfrm>
            <a:custGeom>
              <a:avLst/>
              <a:gdLst>
                <a:gd name="T0" fmla="*/ 469 w 483"/>
                <a:gd name="T1" fmla="*/ 472 h 476"/>
                <a:gd name="T2" fmla="*/ 0 w 483"/>
                <a:gd name="T3" fmla="*/ 372 h 476"/>
                <a:gd name="T4" fmla="*/ 50 w 483"/>
                <a:gd name="T5" fmla="*/ 207 h 476"/>
                <a:gd name="T6" fmla="*/ 160 w 483"/>
                <a:gd name="T7" fmla="*/ 73 h 476"/>
                <a:gd name="T8" fmla="*/ 189 w 483"/>
                <a:gd name="T9" fmla="*/ 0 h 476"/>
                <a:gd name="T10" fmla="*/ 197 w 483"/>
                <a:gd name="T11" fmla="*/ 48 h 476"/>
                <a:gd name="T12" fmla="*/ 483 w 483"/>
                <a:gd name="T13" fmla="*/ 476 h 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476"/>
                <a:gd name="T23" fmla="*/ 483 w 483"/>
                <a:gd name="T24" fmla="*/ 476 h 4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476">
                  <a:moveTo>
                    <a:pt x="469" y="472"/>
                  </a:moveTo>
                  <a:lnTo>
                    <a:pt x="0" y="372"/>
                  </a:lnTo>
                  <a:lnTo>
                    <a:pt x="50" y="207"/>
                  </a:lnTo>
                  <a:lnTo>
                    <a:pt x="160" y="73"/>
                  </a:lnTo>
                  <a:lnTo>
                    <a:pt x="189" y="0"/>
                  </a:lnTo>
                  <a:lnTo>
                    <a:pt x="197" y="48"/>
                  </a:lnTo>
                  <a:lnTo>
                    <a:pt x="483" y="476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 rot="6725055">
              <a:off x="936" y="1992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80" y="2755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1751435" y="3097858"/>
            <a:ext cx="2663825" cy="2447925"/>
          </a:xfrm>
          <a:custGeom>
            <a:avLst/>
            <a:gdLst>
              <a:gd name="T0" fmla="*/ 0 w 1678"/>
              <a:gd name="T1" fmla="*/ 2147483647 h 1542"/>
              <a:gd name="T2" fmla="*/ 2147483647 w 1678"/>
              <a:gd name="T3" fmla="*/ 0 h 1542"/>
              <a:gd name="T4" fmla="*/ 2147483647 w 1678"/>
              <a:gd name="T5" fmla="*/ 2147483647 h 1542"/>
              <a:gd name="T6" fmla="*/ 0 w 1678"/>
              <a:gd name="T7" fmla="*/ 2147483647 h 1542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1542"/>
              <a:gd name="T14" fmla="*/ 1678 w 1678"/>
              <a:gd name="T15" fmla="*/ 1542 h 1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1542">
                <a:moveTo>
                  <a:pt x="0" y="1225"/>
                </a:moveTo>
                <a:lnTo>
                  <a:pt x="590" y="0"/>
                </a:lnTo>
                <a:lnTo>
                  <a:pt x="1678" y="1542"/>
                </a:lnTo>
                <a:lnTo>
                  <a:pt x="0" y="122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706985" y="3042295"/>
            <a:ext cx="2743200" cy="2552700"/>
            <a:chOff x="480" y="1915"/>
            <a:chExt cx="1728" cy="160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141" y="3451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1072" y="1915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>
              <a:off x="480" y="3139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827584" y="980728"/>
                <a:ext cx="7196208" cy="86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Үч бурчтуктун   ички бурчтарынын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суммасы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b="1" i="1" u="sng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400" b="1" i="1" u="sng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𝟏𝟖𝟎</m:t>
                        </m:r>
                      </m:e>
                      <m:sup>
                        <m:r>
                          <a:rPr lang="kk-KZ" sz="2400" b="1" i="1" u="sng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  <m:r>
                      <a:rPr lang="kk-KZ" sz="2400" b="1" i="1" u="sng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 ка </a:t>
                </a:r>
                <a:r>
                  <a:rPr lang="ru-RU" sz="2400" b="1" dirty="0" err="1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барабар</a:t>
                </a:r>
                <a:r>
                  <a:rPr lang="ru-RU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solidFill>
                    <a:srgbClr val="1826A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980728"/>
                <a:ext cx="7196208" cy="862608"/>
              </a:xfrm>
              <a:prstGeom prst="rect">
                <a:avLst/>
              </a:prstGeom>
              <a:blipFill rotWithShape="1">
                <a:blip r:embed="rId5"/>
                <a:stretch>
                  <a:fillRect t="-5674" b="-13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1835696" y="457733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174" y="469552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30689" y="32883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0700" y="51028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4697327" y="3467797"/>
                <a:ext cx="4026423" cy="56445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kk-KZ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kk-KZ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kk-KZ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kk-KZ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kk-KZ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30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kk-KZ" sz="3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3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327" y="3467797"/>
                <a:ext cx="4026423" cy="5644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1935348" y="4623519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</m:oMath>
                  </m:oMathPara>
                </a14:m>
                <a:endParaRPr lang="ru-RU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48" y="4623519"/>
                <a:ext cx="4764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2572877" y="3360513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</m:oMath>
                  </m:oMathPara>
                </a14:m>
                <a:endParaRPr lang="ru-RU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877" y="3360513"/>
                <a:ext cx="47801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82" r="-2564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3707904" y="4983559"/>
                <a:ext cx="4555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𝜸</m:t>
                      </m:r>
                    </m:oMath>
                  </m:oMathPara>
                </a14:m>
                <a:endParaRPr lang="ru-RU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983559"/>
                <a:ext cx="45557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4969938" y="4269194"/>
                <a:ext cx="3743589" cy="627351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  <m:r>
                        <a:rPr lang="kk-KZ" sz="3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kk-KZ" sz="3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kk-KZ" sz="3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kk-KZ" sz="3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𝜸</m:t>
                      </m:r>
                      <m:r>
                        <a:rPr lang="ru-RU" sz="3400" b="1" i="1" dirty="0" smtClean="0">
                          <a:solidFill>
                            <a:srgbClr val="00A249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kk-KZ" sz="34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4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34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4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9938" y="4269194"/>
                <a:ext cx="3743589" cy="6273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18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44680" y="1155468"/>
            <a:ext cx="2943344" cy="1625460"/>
            <a:chOff x="1521" y="2580"/>
            <a:chExt cx="3240" cy="1800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521" y="2580"/>
              <a:ext cx="1440" cy="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961" y="4374"/>
              <a:ext cx="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521" y="2580"/>
              <a:ext cx="3240" cy="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508104" y="1162249"/>
            <a:ext cx="3455739" cy="1581489"/>
            <a:chOff x="6921" y="2754"/>
            <a:chExt cx="2160" cy="1260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6921" y="2754"/>
              <a:ext cx="900" cy="1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6921" y="4014"/>
              <a:ext cx="2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7821" y="2754"/>
              <a:ext cx="1260" cy="1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2183522" y="1487882"/>
                <a:ext cx="583750" cy="39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b="1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522" y="1487882"/>
                <a:ext cx="583750" cy="3951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89232" y="2378057"/>
            <a:ext cx="657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7030A0"/>
                </a:solidFill>
              </a:rPr>
              <a:t>110</a:t>
            </a:r>
            <a:r>
              <a:rPr lang="ru-RU" dirty="0">
                <a:solidFill>
                  <a:srgbClr val="7030A0"/>
                </a:solidFill>
                <a:cs typeface="Arial" pitchFamily="34" charset="0"/>
              </a:rPr>
              <a:t>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49765" y="2485179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732240" y="1318757"/>
            <a:ext cx="53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96136" y="2375438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1933228" y="3944813"/>
            <a:ext cx="2857500" cy="1022350"/>
          </a:xfrm>
          <a:prstGeom prst="triangle">
            <a:avLst>
              <a:gd name="adj" fmla="val 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5880035" y="3901024"/>
            <a:ext cx="2857500" cy="1275559"/>
          </a:xfrm>
          <a:prstGeom prst="triangle">
            <a:avLst>
              <a:gd name="adj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933228" y="4600450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823003" y="4007854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84751" y="404664"/>
            <a:ext cx="76957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Үч бурчтуктун  бурчтары төмөнкүдөй болушу мүмкүнбү?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8552" y="115287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32062" y="117833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1492" y="3573016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32062" y="358136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1403648" y="2873863"/>
                <a:ext cx="3766096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𝟏𝟏𝟎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𝟏𝟗𝟎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873863"/>
                <a:ext cx="3766096" cy="496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8100392" y="2375438"/>
            <a:ext cx="53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5474276" y="2863162"/>
                <a:ext cx="3581750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4276" y="2863162"/>
                <a:ext cx="3581750" cy="49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929286" y="4051810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584862" y="4624612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87095" y="4989504"/>
            <a:ext cx="232010" cy="1870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709638" y="4827165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1403648" y="5142415"/>
                <a:ext cx="3581750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𝟏𝟗𝟓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5142415"/>
                <a:ext cx="3581750" cy="496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742043" y="5669143"/>
                <a:ext cx="2699585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𝟏𝟎𝟓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2043" y="5669143"/>
                <a:ext cx="2699585" cy="496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5792048" y="5690339"/>
                <a:ext cx="2515240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65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2048" y="5690339"/>
                <a:ext cx="2515240" cy="496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5517910" y="5258601"/>
                <a:ext cx="3581750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 sz="2400" b="1" dirty="0" smtClean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7910" y="5258601"/>
                <a:ext cx="3581750" cy="4961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1747256" y="1115841"/>
            <a:ext cx="3192736" cy="2254183"/>
            <a:chOff x="904324" y="1377241"/>
            <a:chExt cx="3192736" cy="2254183"/>
          </a:xfrm>
        </p:grpSpPr>
        <p:cxnSp>
          <p:nvCxnSpPr>
            <p:cNvPr id="36" name="Прямая соединительная линия 35"/>
            <p:cNvCxnSpPr>
              <a:stCxn id="24" idx="1"/>
            </p:cNvCxnSpPr>
            <p:nvPr/>
          </p:nvCxnSpPr>
          <p:spPr>
            <a:xfrm flipV="1">
              <a:off x="904324" y="1890200"/>
              <a:ext cx="3192736" cy="149314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2519046" y="1377241"/>
              <a:ext cx="731357" cy="22541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1705145" y="4003927"/>
            <a:ext cx="2922431" cy="1665216"/>
            <a:chOff x="1036775" y="1377241"/>
            <a:chExt cx="3192736" cy="225418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036775" y="1654800"/>
              <a:ext cx="3192736" cy="14828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2519046" y="1377241"/>
              <a:ext cx="731357" cy="22541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32-конечная звезда 40"/>
          <p:cNvSpPr/>
          <p:nvPr/>
        </p:nvSpPr>
        <p:spPr>
          <a:xfrm>
            <a:off x="607992" y="-195200"/>
            <a:ext cx="914400" cy="914400"/>
          </a:xfrm>
          <a:prstGeom prst="star32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19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33305" y="2276872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8343" y="2276872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968" y="2276872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5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33305" y="31409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68343" y="314096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804968" y="314096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0" name="AutoShape 5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305" y="40050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8343" y="40050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4968" y="40050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5" name="AutoShape 6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3305" y="4869160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868343" y="4869160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04968" y="4869160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403648" y="2276872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err="1" smtClean="0">
                <a:latin typeface="Georgia" pitchFamily="18" charset="0"/>
              </a:rPr>
              <a:t>аНЫКТАМА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403648" y="4869160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Бурчтарына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карата</a:t>
            </a:r>
          </a:p>
          <a:p>
            <a:pPr algn="ctr"/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403648" y="3140968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kk-KZ" sz="2000" b="1" cap="all" dirty="0" smtClean="0">
                <a:latin typeface="Georgia" pitchFamily="18" charset="0"/>
              </a:rPr>
              <a:t>Негизги </a:t>
            </a:r>
            <a:endParaRPr lang="kk-KZ" sz="2000" b="1" cap="all" dirty="0">
              <a:latin typeface="Georgia" pitchFamily="18" charset="0"/>
            </a:endParaRPr>
          </a:p>
          <a:p>
            <a:pPr algn="ctr"/>
            <a:r>
              <a:rPr lang="kk-KZ" sz="2000" b="1" cap="all" dirty="0">
                <a:latin typeface="Georgia" pitchFamily="18" charset="0"/>
              </a:rPr>
              <a:t>сызыктары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403648" y="4005064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Жактарына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карата </a:t>
            </a:r>
          </a:p>
          <a:p>
            <a:pPr algn="ctr"/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32656"/>
            <a:ext cx="433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Акыл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таймаш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chemeClr val="accent3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5" grpId="0" animBg="1"/>
      <p:bldP spid="3126" grpId="0" animBg="1"/>
      <p:bldP spid="3127" grpId="0" animBg="1"/>
      <p:bldP spid="3130" grpId="0" animBg="1"/>
      <p:bldP spid="3131" grpId="0" animBg="1"/>
      <p:bldP spid="3132" grpId="0" animBg="1"/>
      <p:bldP spid="3135" grpId="0" animBg="1"/>
      <p:bldP spid="3136" grpId="0" animBg="1"/>
      <p:bldP spid="31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>
          <a:xfrm>
            <a:off x="475481" y="443852"/>
            <a:ext cx="914400" cy="914400"/>
          </a:xfrm>
          <a:prstGeom prst="star32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8308816" y="3615828"/>
            <a:ext cx="45878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506591" y="1845931"/>
            <a:ext cx="2943344" cy="2176589"/>
            <a:chOff x="1521" y="2580"/>
            <a:chExt cx="3240" cy="1800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521" y="2580"/>
              <a:ext cx="1440" cy="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2961" y="4374"/>
              <a:ext cx="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521" y="2580"/>
              <a:ext cx="3240" cy="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5250598" y="1364478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705275" y="4179816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486227" y="1844617"/>
            <a:ext cx="2974984" cy="2241550"/>
            <a:chOff x="197" y="1988"/>
            <a:chExt cx="1874" cy="1412"/>
          </a:xfrm>
        </p:grpSpPr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04" y="3328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 flipV="1">
              <a:off x="197" y="1988"/>
              <a:ext cx="67" cy="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89" y="3304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675801" y="2074353"/>
                <a:ext cx="62863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801" y="2074353"/>
                <a:ext cx="628634" cy="375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778080" y="3672516"/>
                <a:ext cx="62863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080" y="3672516"/>
                <a:ext cx="628634" cy="375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6723360" y="35864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1600547" y="275600"/>
                <a:ext cx="7219925" cy="77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Үч бурчтуктун   эки бурчу  берилген </a:t>
                </a:r>
                <a:r>
                  <a:rPr lang="en-US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𝟓𝟎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болсо,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анда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үчүнчү бурчун тапкыла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2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547" y="275600"/>
                <a:ext cx="7219925" cy="777136"/>
              </a:xfrm>
              <a:prstGeom prst="rect">
                <a:avLst/>
              </a:prstGeom>
              <a:blipFill rotWithShape="1">
                <a:blip r:embed="rId4"/>
                <a:stretch>
                  <a:fillRect l="-1098" t="-3125" r="-169" b="-148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1369537" y="2163148"/>
                <a:ext cx="4282583" cy="595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А</m:t>
                      </m:r>
                      <m:r>
                        <a:rPr lang="kk-KZ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В</m:t>
                      </m:r>
                      <m:r>
                        <a:rPr lang="kk-KZ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32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537" y="2163148"/>
                <a:ext cx="4282583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365068" y="1412776"/>
            <a:ext cx="1406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  <a:endParaRPr lang="ru-RU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1358369" y="2903455"/>
                <a:ext cx="3501663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369" y="2903455"/>
                <a:ext cx="3501663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376436" y="3755470"/>
                <a:ext cx="2619500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6436" y="3755470"/>
                <a:ext cx="2619500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1403648" y="4399160"/>
                <a:ext cx="2551083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4399160"/>
                <a:ext cx="2551083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1403648" y="4975224"/>
                <a:ext cx="1737334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𝟏𝟎𝟎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4975224"/>
                <a:ext cx="1737334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75"/>
              <p:cNvSpPr txBox="1">
                <a:spLocks noChangeArrowheads="1"/>
              </p:cNvSpPr>
              <p:nvPr/>
            </p:nvSpPr>
            <p:spPr bwMode="auto">
              <a:xfrm>
                <a:off x="3635896" y="5713388"/>
                <a:ext cx="2530308" cy="595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Жообу: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𝟏𝟎𝟎</m:t>
                        </m:r>
                      </m:e>
                      <m:sup>
                        <m: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713388"/>
                <a:ext cx="2530308" cy="595932"/>
              </a:xfrm>
              <a:prstGeom prst="rect">
                <a:avLst/>
              </a:prstGeom>
              <a:blipFill rotWithShape="1">
                <a:blip r:embed="rId10"/>
                <a:stretch>
                  <a:fillRect l="-6010" t="-12245" b="-316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644567" y="3615828"/>
                <a:ext cx="709360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16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16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𝟏𝟎𝟎</m:t>
                          </m:r>
                        </m:e>
                        <m:sup>
                          <m:r>
                            <a:rPr lang="ru-RU" sz="16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7" y="3615828"/>
                <a:ext cx="709360" cy="3441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Выгнутая вверх стрелка 26"/>
          <p:cNvSpPr/>
          <p:nvPr/>
        </p:nvSpPr>
        <p:spPr>
          <a:xfrm>
            <a:off x="1635372" y="3495288"/>
            <a:ext cx="1784500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20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6" grpId="0"/>
      <p:bldP spid="17" grpId="0"/>
      <p:bldP spid="17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>
          <a:xfrm>
            <a:off x="716413" y="332656"/>
            <a:ext cx="914400" cy="914400"/>
          </a:xfrm>
          <a:prstGeom prst="star32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481372" y="1692097"/>
            <a:ext cx="45878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6046892" y="4069507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8441285" y="4145706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746876" y="4051703"/>
                <a:ext cx="62863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𝟐𝟗</m:t>
                          </m:r>
                        </m:e>
                        <m:sup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876" y="4051703"/>
                <a:ext cx="628634" cy="375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07748" y="2368684"/>
                <a:ext cx="62863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ru-RU" b="1" i="1" dirty="0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48" y="2368684"/>
                <a:ext cx="628634" cy="375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6825083" y="38823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1602958" y="469920"/>
                <a:ext cx="6937797" cy="77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Үч бурчтуктун   эки бурчу  берилген </a:t>
                </a:r>
                <a:r>
                  <a:rPr lang="en-US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1826A8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1826A8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b="1" dirty="0" err="1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болсо</a:t>
                </a:r>
                <a:r>
                  <a:rPr lang="ru-RU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b="1" dirty="0" err="1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анда</a:t>
                </a:r>
                <a:r>
                  <a:rPr lang="ru-RU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үчүнчү бурчун тапкыла</a:t>
                </a:r>
                <a:r>
                  <a:rPr lang="ru-RU" sz="22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2200" b="1" dirty="0">
                  <a:solidFill>
                    <a:srgbClr val="1826A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2958" y="469920"/>
                <a:ext cx="6937797" cy="777136"/>
              </a:xfrm>
              <a:prstGeom prst="rect">
                <a:avLst/>
              </a:prstGeom>
              <a:blipFill rotWithShape="1">
                <a:blip r:embed="rId4"/>
                <a:stretch>
                  <a:fillRect l="-1142" t="-3125" r="-176" b="-148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1454618" y="2231780"/>
                <a:ext cx="376545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8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А</m:t>
                      </m:r>
                      <m:r>
                        <a:rPr lang="kk-KZ" sz="28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8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В</m:t>
                      </m:r>
                      <m:r>
                        <a:rPr lang="kk-KZ" sz="28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8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8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8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8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618" y="2231780"/>
                <a:ext cx="3765454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507337" y="1639067"/>
            <a:ext cx="1406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  <a:endParaRPr lang="ru-RU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1507337" y="2972087"/>
                <a:ext cx="3501664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𝟐𝟗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7337" y="2972087"/>
                <a:ext cx="3501664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475656" y="3824102"/>
                <a:ext cx="2619500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𝟓𝟗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3824102"/>
                <a:ext cx="2619500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1475656" y="4447183"/>
                <a:ext cx="2551083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𝟓𝟗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4447183"/>
                <a:ext cx="2551083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506591" y="2194027"/>
            <a:ext cx="2943344" cy="2176589"/>
            <a:chOff x="1521" y="2580"/>
            <a:chExt cx="3240" cy="1800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521" y="2580"/>
              <a:ext cx="1440" cy="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2961" y="4374"/>
              <a:ext cx="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521" y="2580"/>
              <a:ext cx="3240" cy="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1475656" y="5047232"/>
                <a:ext cx="1737335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С=</m:t>
                      </m:r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𝟏𝟐𝟏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5047232"/>
                <a:ext cx="1737335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75"/>
              <p:cNvSpPr txBox="1">
                <a:spLocks noChangeArrowheads="1"/>
              </p:cNvSpPr>
              <p:nvPr/>
            </p:nvSpPr>
            <p:spPr bwMode="auto">
              <a:xfrm>
                <a:off x="3806702" y="5733256"/>
                <a:ext cx="2530308" cy="595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Жообу: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𝟏𝟐𝟏</m:t>
                        </m:r>
                      </m:e>
                      <m:sup>
                        <m: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702" y="5733256"/>
                <a:ext cx="2530308" cy="595932"/>
              </a:xfrm>
              <a:prstGeom prst="rect">
                <a:avLst/>
              </a:prstGeom>
              <a:blipFill rotWithShape="1">
                <a:blip r:embed="rId10"/>
                <a:stretch>
                  <a:fillRect l="-6010" t="-12245" b="-316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436018" y="2121406"/>
            <a:ext cx="3059114" cy="2286000"/>
            <a:chOff x="-328" y="1771"/>
            <a:chExt cx="1927" cy="144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532" y="3131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-328" y="1771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>
              <a:off x="480" y="3139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681437" y="3973640"/>
                <a:ext cx="709361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16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16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𝟏𝟐𝟏</m:t>
                          </m:r>
                        </m:e>
                        <m:sup>
                          <m:r>
                            <a:rPr lang="ru-RU" sz="16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37" y="3973640"/>
                <a:ext cx="709361" cy="3441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Выгнутая вверх стрелка 26"/>
          <p:cNvSpPr/>
          <p:nvPr/>
        </p:nvSpPr>
        <p:spPr>
          <a:xfrm>
            <a:off x="1811956" y="3567296"/>
            <a:ext cx="1784500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21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6" grpId="0"/>
      <p:bldP spid="17" grpId="0"/>
      <p:bldP spid="17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4"/>
          <p:cNvSpPr>
            <a:spLocks noChangeArrowheads="1"/>
          </p:cNvSpPr>
          <p:nvPr/>
        </p:nvSpPr>
        <p:spPr bwMode="auto">
          <a:xfrm>
            <a:off x="1768160" y="1161676"/>
            <a:ext cx="1702687" cy="1922462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>
            <a:off x="5707341" y="1385564"/>
            <a:ext cx="2600719" cy="164465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4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2869323" y="6018406"/>
            <a:ext cx="350043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единительная линия 9"/>
          <p:cNvCxnSpPr>
            <a:cxnSpLocks noChangeShapeType="1"/>
          </p:cNvCxnSpPr>
          <p:nvPr/>
        </p:nvCxnSpPr>
        <p:spPr bwMode="auto">
          <a:xfrm rot="5400000" flipH="1" flipV="1">
            <a:off x="2547854" y="4768250"/>
            <a:ext cx="1571625" cy="928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3756170" y="4446781"/>
            <a:ext cx="2571750" cy="15716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3226510" y="6018406"/>
            <a:ext cx="314325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Группа 78"/>
          <p:cNvGrpSpPr>
            <a:grpSpLocks/>
          </p:cNvGrpSpPr>
          <p:nvPr/>
        </p:nvGrpSpPr>
        <p:grpSpPr bwMode="auto">
          <a:xfrm>
            <a:off x="1377636" y="894975"/>
            <a:ext cx="2555221" cy="2460781"/>
            <a:chOff x="1082916" y="500042"/>
            <a:chExt cx="2610232" cy="3212193"/>
          </a:xfrm>
        </p:grpSpPr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082916" y="3027748"/>
              <a:ext cx="453918" cy="68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1880471" y="500042"/>
              <a:ext cx="453918" cy="68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1" name="Прямоугольник 20"/>
            <p:cNvSpPr>
              <a:spLocks noChangeArrowheads="1"/>
            </p:cNvSpPr>
            <p:nvPr/>
          </p:nvSpPr>
          <p:spPr bwMode="auto">
            <a:xfrm>
              <a:off x="3260516" y="3029247"/>
              <a:ext cx="432632" cy="68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</p:grpSp>
      <p:grpSp>
        <p:nvGrpSpPr>
          <p:cNvPr id="12" name="Группа 79"/>
          <p:cNvGrpSpPr>
            <a:grpSpLocks/>
          </p:cNvGrpSpPr>
          <p:nvPr/>
        </p:nvGrpSpPr>
        <p:grpSpPr bwMode="auto">
          <a:xfrm>
            <a:off x="5283855" y="1043105"/>
            <a:ext cx="3372745" cy="2187149"/>
            <a:chOff x="4330119" y="1362741"/>
            <a:chExt cx="3372978" cy="2187879"/>
          </a:xfrm>
        </p:grpSpPr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4330119" y="3027400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5655354" y="1362741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7298819" y="3021845"/>
              <a:ext cx="4042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80"/>
          <p:cNvGrpSpPr>
            <a:grpSpLocks/>
          </p:cNvGrpSpPr>
          <p:nvPr/>
        </p:nvGrpSpPr>
        <p:grpSpPr bwMode="auto">
          <a:xfrm>
            <a:off x="2483768" y="4077690"/>
            <a:ext cx="4286250" cy="2030413"/>
            <a:chOff x="2154232" y="3746191"/>
            <a:chExt cx="4286866" cy="2031544"/>
          </a:xfrm>
        </p:grpSpPr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5918198" y="5254515"/>
              <a:ext cx="522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2154232" y="5244890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3475618" y="3746191"/>
              <a:ext cx="4042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82"/>
          <p:cNvGrpSpPr>
            <a:grpSpLocks/>
          </p:cNvGrpSpPr>
          <p:nvPr/>
        </p:nvGrpSpPr>
        <p:grpSpPr bwMode="auto">
          <a:xfrm>
            <a:off x="1930773" y="2037976"/>
            <a:ext cx="1397900" cy="1000125"/>
            <a:chOff x="1087748" y="1785926"/>
            <a:chExt cx="1522662" cy="1621529"/>
          </a:xfrm>
        </p:grpSpPr>
        <p:sp>
          <p:nvSpPr>
            <p:cNvPr id="21" name="AutoShape 44"/>
            <p:cNvSpPr>
              <a:spLocks noChangeArrowheads="1"/>
            </p:cNvSpPr>
            <p:nvPr/>
          </p:nvSpPr>
          <p:spPr bwMode="auto">
            <a:xfrm rot="12138774" flipH="1">
              <a:off x="2418757" y="3046556"/>
              <a:ext cx="191653" cy="360899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22" name="Группа 81"/>
            <p:cNvGrpSpPr>
              <a:grpSpLocks/>
            </p:cNvGrpSpPr>
            <p:nvPr/>
          </p:nvGrpSpPr>
          <p:grpSpPr bwMode="auto">
            <a:xfrm>
              <a:off x="1285852" y="1785926"/>
              <a:ext cx="1143008" cy="214314"/>
              <a:chOff x="1285852" y="1785926"/>
              <a:chExt cx="1143008" cy="214314"/>
            </a:xfrm>
          </p:grpSpPr>
          <p:cxnSp>
            <p:nvCxnSpPr>
              <p:cNvPr id="24" name="Прямая соединительная линия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1285852" y="1785926"/>
                <a:ext cx="214314" cy="214314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Прямая соединительная линия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14546" y="1785926"/>
                <a:ext cx="214314" cy="214314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AutoShape 44"/>
            <p:cNvSpPr>
              <a:spLocks noChangeArrowheads="1"/>
            </p:cNvSpPr>
            <p:nvPr/>
          </p:nvSpPr>
          <p:spPr bwMode="auto">
            <a:xfrm rot="19091146" flipH="1">
              <a:off x="1087748" y="3049492"/>
              <a:ext cx="182980" cy="332824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" name="Группа 83"/>
          <p:cNvGrpSpPr>
            <a:grpSpLocks/>
          </p:cNvGrpSpPr>
          <p:nvPr/>
        </p:nvGrpSpPr>
        <p:grpSpPr bwMode="auto">
          <a:xfrm>
            <a:off x="6380804" y="2008521"/>
            <a:ext cx="1239646" cy="1174815"/>
            <a:chOff x="5000628" y="2143116"/>
            <a:chExt cx="1580176" cy="1357322"/>
          </a:xfrm>
        </p:grpSpPr>
        <p:cxnSp>
          <p:nvCxnSpPr>
            <p:cNvPr id="27" name="Прямая соединительная линия 40"/>
            <p:cNvCxnSpPr>
              <a:cxnSpLocks noChangeShapeType="1"/>
            </p:cNvCxnSpPr>
            <p:nvPr/>
          </p:nvCxnSpPr>
          <p:spPr bwMode="auto">
            <a:xfrm rot="16200000" flipV="1">
              <a:off x="5000628" y="2143116"/>
              <a:ext cx="214314" cy="214314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Прямая соединительная линия 43"/>
            <p:cNvCxnSpPr>
              <a:cxnSpLocks noChangeShapeType="1"/>
            </p:cNvCxnSpPr>
            <p:nvPr/>
          </p:nvCxnSpPr>
          <p:spPr bwMode="auto">
            <a:xfrm rot="10800000" flipV="1">
              <a:off x="6366490" y="2143116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Прямая соединительная линия 45"/>
            <p:cNvCxnSpPr>
              <a:cxnSpLocks noChangeShapeType="1"/>
            </p:cNvCxnSpPr>
            <p:nvPr/>
          </p:nvCxnSpPr>
          <p:spPr bwMode="auto">
            <a:xfrm rot="5400000" flipH="1" flipV="1">
              <a:off x="5715802" y="3356768"/>
              <a:ext cx="285752" cy="1588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AutoShape 44"/>
          <p:cNvSpPr>
            <a:spLocks noChangeArrowheads="1"/>
          </p:cNvSpPr>
          <p:nvPr/>
        </p:nvSpPr>
        <p:spPr bwMode="auto">
          <a:xfrm rot="12138774" flipH="1">
            <a:off x="7885007" y="2734197"/>
            <a:ext cx="225001" cy="281749"/>
          </a:xfrm>
          <a:prstGeom prst="moon">
            <a:avLst>
              <a:gd name="adj" fmla="val 25741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AutoShape 44"/>
          <p:cNvSpPr>
            <a:spLocks noChangeArrowheads="1"/>
          </p:cNvSpPr>
          <p:nvPr/>
        </p:nvSpPr>
        <p:spPr bwMode="auto">
          <a:xfrm rot="20123786" flipH="1">
            <a:off x="6005776" y="2634613"/>
            <a:ext cx="252490" cy="305690"/>
          </a:xfrm>
          <a:prstGeom prst="moon">
            <a:avLst>
              <a:gd name="adj" fmla="val 25741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2" name="AutoShape 44"/>
          <p:cNvSpPr>
            <a:spLocks noChangeArrowheads="1"/>
          </p:cNvSpPr>
          <p:nvPr/>
        </p:nvSpPr>
        <p:spPr bwMode="auto">
          <a:xfrm rot="5400000" flipH="1">
            <a:off x="6925738" y="1448468"/>
            <a:ext cx="115888" cy="347662"/>
          </a:xfrm>
          <a:prstGeom prst="moon">
            <a:avLst>
              <a:gd name="adj" fmla="val 25741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33" name="Группа 84"/>
          <p:cNvGrpSpPr>
            <a:grpSpLocks/>
          </p:cNvGrpSpPr>
          <p:nvPr/>
        </p:nvGrpSpPr>
        <p:grpSpPr bwMode="auto">
          <a:xfrm>
            <a:off x="3250323" y="5018281"/>
            <a:ext cx="1833562" cy="1111250"/>
            <a:chOff x="2880801" y="4857760"/>
            <a:chExt cx="1834075" cy="1110070"/>
          </a:xfrm>
        </p:grpSpPr>
        <p:cxnSp>
          <p:nvCxnSpPr>
            <p:cNvPr id="34" name="Прямая соединительная линия 51"/>
            <p:cNvCxnSpPr>
              <a:cxnSpLocks noChangeShapeType="1"/>
            </p:cNvCxnSpPr>
            <p:nvPr/>
          </p:nvCxnSpPr>
          <p:spPr bwMode="auto">
            <a:xfrm>
              <a:off x="2880801" y="5000636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00A2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Прямая соединительная линия 55"/>
            <p:cNvCxnSpPr>
              <a:cxnSpLocks noChangeShapeType="1"/>
            </p:cNvCxnSpPr>
            <p:nvPr/>
          </p:nvCxnSpPr>
          <p:spPr bwMode="auto">
            <a:xfrm rot="5400000">
              <a:off x="3751257" y="5854317"/>
              <a:ext cx="214314" cy="1588"/>
            </a:xfrm>
            <a:prstGeom prst="line">
              <a:avLst/>
            </a:prstGeom>
            <a:noFill/>
            <a:ln w="38100" algn="ctr">
              <a:solidFill>
                <a:srgbClr val="00A2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Прямая соединительная линия 56"/>
            <p:cNvCxnSpPr>
              <a:cxnSpLocks noChangeShapeType="1"/>
            </p:cNvCxnSpPr>
            <p:nvPr/>
          </p:nvCxnSpPr>
          <p:spPr bwMode="auto">
            <a:xfrm rot="5400000">
              <a:off x="3968135" y="5851048"/>
              <a:ext cx="213520" cy="794"/>
            </a:xfrm>
            <a:prstGeom prst="line">
              <a:avLst/>
            </a:prstGeom>
            <a:noFill/>
            <a:ln w="38100" algn="ctr">
              <a:solidFill>
                <a:srgbClr val="00A2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Прямая соединительная линия 57"/>
            <p:cNvCxnSpPr>
              <a:cxnSpLocks noChangeShapeType="1"/>
            </p:cNvCxnSpPr>
            <p:nvPr/>
          </p:nvCxnSpPr>
          <p:spPr bwMode="auto">
            <a:xfrm rot="5400000">
              <a:off x="3869321" y="5860673"/>
              <a:ext cx="213520" cy="794"/>
            </a:xfrm>
            <a:prstGeom prst="line">
              <a:avLst/>
            </a:prstGeom>
            <a:noFill/>
            <a:ln w="38100" algn="ctr">
              <a:solidFill>
                <a:srgbClr val="00A2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Прямая соединительная линия 68"/>
            <p:cNvCxnSpPr>
              <a:cxnSpLocks noChangeShapeType="1"/>
            </p:cNvCxnSpPr>
            <p:nvPr/>
          </p:nvCxnSpPr>
          <p:spPr bwMode="auto">
            <a:xfrm rot="5400000" flipH="1" flipV="1">
              <a:off x="4536281" y="4964917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00A2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Прямая соединительная линия 69"/>
            <p:cNvCxnSpPr>
              <a:cxnSpLocks noChangeShapeType="1"/>
            </p:cNvCxnSpPr>
            <p:nvPr/>
          </p:nvCxnSpPr>
          <p:spPr bwMode="auto">
            <a:xfrm rot="5400000" flipH="1" flipV="1">
              <a:off x="4393405" y="4893479"/>
              <a:ext cx="214314" cy="142876"/>
            </a:xfrm>
            <a:prstGeom prst="line">
              <a:avLst/>
            </a:prstGeom>
            <a:noFill/>
            <a:ln w="38100" algn="ctr">
              <a:solidFill>
                <a:srgbClr val="00A2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AutoShape 44"/>
          <p:cNvSpPr>
            <a:spLocks noChangeArrowheads="1"/>
          </p:cNvSpPr>
          <p:nvPr/>
        </p:nvSpPr>
        <p:spPr bwMode="auto">
          <a:xfrm rot="5400000" flipH="1">
            <a:off x="3801414" y="4555376"/>
            <a:ext cx="133350" cy="223837"/>
          </a:xfrm>
          <a:prstGeom prst="moon">
            <a:avLst>
              <a:gd name="adj" fmla="val 25741"/>
            </a:avLst>
          </a:prstGeom>
          <a:solidFill>
            <a:srgbClr val="00A249"/>
          </a:solidFill>
          <a:ln w="9525">
            <a:solidFill>
              <a:srgbClr val="00A24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41" name="Группа 85"/>
          <p:cNvGrpSpPr>
            <a:grpSpLocks/>
          </p:cNvGrpSpPr>
          <p:nvPr/>
        </p:nvGrpSpPr>
        <p:grpSpPr bwMode="auto">
          <a:xfrm>
            <a:off x="3050298" y="4508694"/>
            <a:ext cx="2746375" cy="1498600"/>
            <a:chOff x="2681973" y="4348069"/>
            <a:chExt cx="2745294" cy="1498503"/>
          </a:xfrm>
        </p:grpSpPr>
        <p:sp>
          <p:nvSpPr>
            <p:cNvPr id="42" name="AutoShape 44"/>
            <p:cNvSpPr>
              <a:spLocks noChangeArrowheads="1"/>
            </p:cNvSpPr>
            <p:nvPr/>
          </p:nvSpPr>
          <p:spPr bwMode="auto">
            <a:xfrm rot="20123786" flipH="1">
              <a:off x="2748448" y="5497535"/>
              <a:ext cx="219130" cy="349037"/>
            </a:xfrm>
            <a:prstGeom prst="moon">
              <a:avLst>
                <a:gd name="adj" fmla="val 25741"/>
              </a:avLst>
            </a:prstGeom>
            <a:solidFill>
              <a:srgbClr val="00A249"/>
            </a:solidFill>
            <a:ln w="9525">
              <a:solidFill>
                <a:srgbClr val="00A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 rot="12138774" flipH="1">
              <a:off x="5279812" y="5505737"/>
              <a:ext cx="147455" cy="336769"/>
            </a:xfrm>
            <a:prstGeom prst="moon">
              <a:avLst>
                <a:gd name="adj" fmla="val 25741"/>
              </a:avLst>
            </a:prstGeom>
            <a:solidFill>
              <a:srgbClr val="00A249"/>
            </a:solidFill>
            <a:ln w="9525">
              <a:solidFill>
                <a:srgbClr val="00A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srgbClr val="00A249"/>
                </a:solidFill>
                <a:latin typeface="Arial" pitchFamily="34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 rot="20288736" flipH="1">
              <a:off x="2681973" y="5597941"/>
              <a:ext cx="185794" cy="244332"/>
            </a:xfrm>
            <a:prstGeom prst="moon">
              <a:avLst>
                <a:gd name="adj" fmla="val 25741"/>
              </a:avLst>
            </a:prstGeom>
            <a:solidFill>
              <a:srgbClr val="00A249"/>
            </a:solidFill>
            <a:ln w="9525">
              <a:solidFill>
                <a:srgbClr val="00A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 rot="5400000" flipH="1">
              <a:off x="3383648" y="4383788"/>
              <a:ext cx="214314" cy="305002"/>
            </a:xfrm>
            <a:prstGeom prst="moon">
              <a:avLst>
                <a:gd name="adj" fmla="val 25741"/>
              </a:avLst>
            </a:prstGeom>
            <a:solidFill>
              <a:srgbClr val="00A249"/>
            </a:solidFill>
            <a:ln w="9525">
              <a:solidFill>
                <a:srgbClr val="00A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6" name="AutoShape 44"/>
            <p:cNvSpPr>
              <a:spLocks noChangeArrowheads="1"/>
            </p:cNvSpPr>
            <p:nvPr/>
          </p:nvSpPr>
          <p:spPr bwMode="auto">
            <a:xfrm rot="5400000" flipH="1">
              <a:off x="3435836" y="4312350"/>
              <a:ext cx="71438" cy="142876"/>
            </a:xfrm>
            <a:prstGeom prst="moon">
              <a:avLst>
                <a:gd name="adj" fmla="val 25741"/>
              </a:avLst>
            </a:prstGeom>
            <a:solidFill>
              <a:srgbClr val="00A249"/>
            </a:solidFill>
            <a:ln w="9525">
              <a:solidFill>
                <a:srgbClr val="00A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131078" y="1123626"/>
            <a:ext cx="144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AK=EK</a:t>
            </a:r>
            <a:endParaRPr lang="ru-RU" sz="2800" b="1" dirty="0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141285" y="1746583"/>
            <a:ext cx="144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800" b="1" dirty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A=E</a:t>
            </a:r>
            <a:endParaRPr lang="ru-RU" sz="2800" b="1" dirty="0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40400" y="3184245"/>
            <a:ext cx="203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BD=DF=BF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86933" y="3573016"/>
            <a:ext cx="284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B=D=F=60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714949" y="6001469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NP≠PM≠NM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98667" y="5991153"/>
            <a:ext cx="2124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B≠D≠F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66" descr="\\maestro\Common\Gulnara Daiyrbekova\проц. фоны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5" y="4861928"/>
            <a:ext cx="1574898" cy="15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341187" y="497040"/>
            <a:ext cx="4040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Тең   капталдуу үч бурчтук </a:t>
            </a:r>
            <a:endParaRPr lang="ru-RU" sz="2400" u="sng" dirty="0">
              <a:solidFill>
                <a:srgbClr val="00A249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30179" y="692696"/>
            <a:ext cx="344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Тең жактуу үч бурчтук </a:t>
            </a:r>
            <a:endParaRPr lang="ru-RU" sz="2400" u="sng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12454" y="3759423"/>
            <a:ext cx="408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Түрдүү   жактуу үч бурчтук 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22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760389" y="303436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690664" y="1927875"/>
            <a:ext cx="41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354882" y="307502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817789" y="311056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664" y="221739"/>
            <a:ext cx="7143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 Үч бурчтуктун    ички бурчуна жанаша жаткан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 үч бурчтуктун  </a:t>
            </a: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тышкы бурчу </a:t>
            </a:r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деп аталат.</a:t>
            </a:r>
            <a:endParaRPr lang="ru-RU" sz="24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566940" y="3489975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32545" y="1162146"/>
            <a:ext cx="2868375" cy="2700873"/>
            <a:chOff x="4688528" y="1574795"/>
            <a:chExt cx="2868375" cy="270087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03647" y="2073824"/>
              <a:ext cx="2286000" cy="1862138"/>
              <a:chOff x="5003647" y="2073824"/>
              <a:chExt cx="2286000" cy="1862138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H="1">
                <a:off x="5009997" y="2073824"/>
                <a:ext cx="1295400" cy="18288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6299047" y="2107162"/>
                <a:ext cx="990600" cy="18288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5003647" y="3907387"/>
                <a:ext cx="2286000" cy="12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4688528" y="3814003"/>
              <a:ext cx="407484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7149419" y="3794142"/>
              <a:ext cx="407484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6069657" y="1574795"/>
              <a:ext cx="38985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</p:grp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8545484" y="3401354"/>
            <a:ext cx="4074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1100467" y="1276421"/>
                <a:ext cx="55869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кө 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жанаша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жаткан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kk-KZ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ВС б.а  </a:t>
                </a:r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467" y="1276421"/>
                <a:ext cx="5586979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873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85524" y="1749876"/>
                <a:ext cx="5309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400" b="1" u="sng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тышкы</a:t>
                </a:r>
                <a:r>
                  <a:rPr lang="ru-RU" sz="24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u="sng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бурч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болуп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эсептелинет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24" y="1749876"/>
                <a:ext cx="53090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30" t="-11842" r="-1033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5566940" y="1000127"/>
            <a:ext cx="1771424" cy="24808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935725" y="143034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4523572" y="3489975"/>
            <a:ext cx="1323403" cy="37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28386" y="299020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1100467" y="2645340"/>
                <a:ext cx="405848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ге 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жанаша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жаткан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,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ге 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жанаша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жаткан</a:t>
                </a:r>
                <a:r>
                  <a:rPr lang="kk-KZ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467" y="2645340"/>
                <a:ext cx="4058483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61" r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121179" y="3401354"/>
                <a:ext cx="3345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𝟓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𝟔</m:t>
                    </m:r>
                    <m:r>
                      <a:rPr lang="kk-KZ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400" b="1" u="sng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тышкы</a:t>
                </a:r>
                <a:r>
                  <a:rPr lang="ru-RU" sz="24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u="sng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бурч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.</a:t>
                </a:r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79" y="3401354"/>
                <a:ext cx="334559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29" t="-11842" r="-2004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1349872" y="4872642"/>
            <a:ext cx="161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Натыйжа: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439849" y="2240563"/>
                <a:ext cx="249292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49" y="2240563"/>
                <a:ext cx="2492927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44"/>
          <p:cNvSpPr>
            <a:spLocks noChangeArrowheads="1"/>
          </p:cNvSpPr>
          <p:nvPr/>
        </p:nvSpPr>
        <p:spPr bwMode="auto">
          <a:xfrm rot="16997559" flipH="1">
            <a:off x="7866922" y="3011620"/>
            <a:ext cx="192246" cy="499927"/>
          </a:xfrm>
          <a:prstGeom prst="moon">
            <a:avLst>
              <a:gd name="adj" fmla="val 257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 rot="5400000">
            <a:off x="7716881" y="3068068"/>
            <a:ext cx="201815" cy="631565"/>
          </a:xfrm>
          <a:prstGeom prst="moon">
            <a:avLst>
              <a:gd name="adj" fmla="val 2574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2400">
              <a:solidFill>
                <a:prstClr val="black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509799" y="2749977"/>
                <a:ext cx="249292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99" y="2749977"/>
                <a:ext cx="2492927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143113" y="4183136"/>
                <a:ext cx="324531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13" y="4183136"/>
                <a:ext cx="3245311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150524" y="4594577"/>
                <a:ext cx="324531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24" y="4594577"/>
                <a:ext cx="3245311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2595737" y="3221034"/>
            <a:ext cx="158417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64288" y="5125397"/>
            <a:ext cx="158417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175454" y="4611032"/>
                <a:ext cx="1392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24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454" y="4611032"/>
                <a:ext cx="13923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495285" y="2764491"/>
                <a:ext cx="954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ru-RU" sz="24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85" y="2764491"/>
                <a:ext cx="95462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49872" y="5334307"/>
            <a:ext cx="7328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бурчтуктун  </a:t>
            </a: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тышкы бурчу</a:t>
            </a:r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аны  менен жанаша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жатпаган ички эки бурчтун суммасына барабар.</a:t>
            </a:r>
            <a:endParaRPr lang="ru-RU" sz="24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23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51445E-7 L 0.00156 0.1664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3237E-6 L -0.27709 -0.0665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16" grpId="0"/>
      <p:bldP spid="17" grpId="0"/>
      <p:bldP spid="18" grpId="0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 animBg="1"/>
      <p:bldP spid="28" grpId="0" animBg="1"/>
      <p:bldP spid="28" grpId="1" animBg="1"/>
      <p:bldP spid="29" grpId="0"/>
      <p:bldP spid="30" grpId="0"/>
      <p:bldP spid="31" grpId="0"/>
      <p:bldP spid="34" grpId="0"/>
      <p:bldP spid="34" grpId="1"/>
      <p:bldP spid="35" grpId="0"/>
      <p:bldP spid="35" grpId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1512251" y="267784"/>
                <a:ext cx="7164205" cy="121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     Үч бурчтуктун    ички бурчтарынын бири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𝟓𝟎</m:t>
                        </m:r>
                      </m:e>
                      <m:sup>
                        <m:r>
                          <a:rPr lang="kk-KZ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  <m:r>
                      <a:rPr lang="kk-KZ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kk-KZ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ал эми тышкы бурчтарынын  бири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𝟖𝟓</m:t>
                        </m:r>
                      </m:e>
                      <m:sup>
                        <m:r>
                          <a:rPr lang="kk-KZ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 болсо,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sz="2400" b="1" dirty="0" smtClean="0">
                    <a:solidFill>
                      <a:srgbClr val="1826A8"/>
                    </a:solidFill>
                    <a:latin typeface="Times New Roman" pitchFamily="18" charset="0"/>
                    <a:cs typeface="Times New Roman" pitchFamily="18" charset="0"/>
                  </a:rPr>
                  <a:t>Анын калган ички бурчтарын тапкыла.</a:t>
                </a:r>
                <a:endParaRPr lang="ru-RU" sz="2400" b="1" dirty="0">
                  <a:solidFill>
                    <a:srgbClr val="1826A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251" y="267784"/>
                <a:ext cx="7164205" cy="1217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3000" b="-10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32-конечная звезда 2"/>
          <p:cNvSpPr/>
          <p:nvPr/>
        </p:nvSpPr>
        <p:spPr>
          <a:xfrm>
            <a:off x="511153" y="346564"/>
            <a:ext cx="914400" cy="914400"/>
          </a:xfrm>
          <a:prstGeom prst="star32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"/>
              <p:cNvSpPr txBox="1">
                <a:spLocks noChangeArrowheads="1"/>
              </p:cNvSpPr>
              <p:nvPr/>
            </p:nvSpPr>
            <p:spPr bwMode="auto">
              <a:xfrm>
                <a:off x="1594496" y="1926411"/>
                <a:ext cx="1240981" cy="486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50</m:t>
                        </m:r>
                      </m:e>
                      <m:sup>
                        <m:r>
                          <a:rPr lang="ru-RU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496" y="1926411"/>
                <a:ext cx="1240981" cy="486736"/>
              </a:xfrm>
              <a:prstGeom prst="rect">
                <a:avLst/>
              </a:prstGeom>
              <a:blipFill rotWithShape="1">
                <a:blip r:embed="rId3"/>
                <a:stretch>
                  <a:fillRect t="-5000" r="-6897" b="-2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328943" y="2413147"/>
            <a:ext cx="41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75647" y="36718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387705" y="4081588"/>
            <a:ext cx="3550863" cy="52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53310" y="1738465"/>
            <a:ext cx="2901026" cy="2770655"/>
            <a:chOff x="4688528" y="1574145"/>
            <a:chExt cx="2901026" cy="277065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03647" y="2005459"/>
              <a:ext cx="2345362" cy="1930503"/>
              <a:chOff x="5003647" y="2005459"/>
              <a:chExt cx="2345362" cy="1930503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H="1">
                <a:off x="5009997" y="2036460"/>
                <a:ext cx="2309330" cy="18661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H="1">
                <a:off x="7289646" y="2005459"/>
                <a:ext cx="59363" cy="193050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5003647" y="3907387"/>
                <a:ext cx="2286000" cy="12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4688528" y="3814003"/>
              <a:ext cx="407484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7149419" y="3883135"/>
              <a:ext cx="407484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7199704" y="1574145"/>
              <a:ext cx="38985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</p:grp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8366249" y="4047455"/>
            <a:ext cx="4074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4"/>
          <p:cNvSpPr>
            <a:spLocks noChangeArrowheads="1"/>
          </p:cNvSpPr>
          <p:nvPr/>
        </p:nvSpPr>
        <p:spPr bwMode="auto">
          <a:xfrm rot="16997559" flipH="1">
            <a:off x="7775445" y="3711755"/>
            <a:ext cx="230636" cy="395079"/>
          </a:xfrm>
          <a:prstGeom prst="moon">
            <a:avLst>
              <a:gd name="adj" fmla="val 257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 rot="5400000">
            <a:off x="7537646" y="3664898"/>
            <a:ext cx="201815" cy="631565"/>
          </a:xfrm>
          <a:prstGeom prst="moon">
            <a:avLst>
              <a:gd name="adj" fmla="val 2574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2400">
              <a:solidFill>
                <a:prstClr val="black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874195" y="3554158"/>
                <a:ext cx="7696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𝟖𝟓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195" y="3554158"/>
                <a:ext cx="769698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674510" y="3685803"/>
                <a:ext cx="7696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kk-KZ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510" y="3685803"/>
                <a:ext cx="769698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5601598" y="371703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96606" y="365132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2768611" y="1889934"/>
                <a:ext cx="119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85</m:t>
                        </m:r>
                      </m:e>
                      <m:sup>
                        <m:r>
                          <a:rPr lang="ru-RU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8611" y="1889934"/>
                <a:ext cx="119609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1536646" y="2418140"/>
                <a:ext cx="9573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2=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?</m:t>
                    </m:r>
                    <m:r>
                      <a:rPr lang="ru-RU" sz="2400" b="0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6646" y="2418140"/>
                <a:ext cx="95731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2523158" y="2413147"/>
                <a:ext cx="8435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3=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?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3158" y="2413147"/>
                <a:ext cx="843501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72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613539" y="1563939"/>
            <a:ext cx="151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  <a:endParaRPr lang="ru-RU" sz="240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1547664" y="3139513"/>
                <a:ext cx="71365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3=</a:t>
                </a:r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3139513"/>
                <a:ext cx="71365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1196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2092042" y="3139513"/>
                <a:ext cx="17624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b="0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85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042" y="3139513"/>
                <a:ext cx="176247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3649432" y="3171275"/>
                <a:ext cx="10587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=95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9432" y="3171275"/>
                <a:ext cx="1058751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944094" y="3673440"/>
                <a:ext cx="7696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kk-KZ" sz="2400" b="1" i="1" smtClean="0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1826A8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94" y="3673440"/>
                <a:ext cx="769698" cy="4700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747369" y="3794370"/>
                <a:ext cx="352089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𝟗𝟓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69" y="3794370"/>
                <a:ext cx="3520899" cy="47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763688" y="4258984"/>
                <a:ext cx="282308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𝟏𝟒𝟓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58984"/>
                <a:ext cx="2823081" cy="4700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63688" y="4728984"/>
                <a:ext cx="275466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kk-KZ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𝟏𝟒𝟓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728984"/>
                <a:ext cx="2754665" cy="4700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763688" y="5191248"/>
                <a:ext cx="157222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𝟑𝟓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191248"/>
                <a:ext cx="1572225" cy="4700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2912834" y="5983336"/>
            <a:ext cx="1168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986449" y="5983336"/>
                <a:ext cx="141724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𝟑𝟓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0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𝟗𝟓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49" y="5983336"/>
                <a:ext cx="1417246" cy="47000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24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1" grpId="1"/>
      <p:bldP spid="22" grpId="0"/>
      <p:bldP spid="22" grpId="1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971600" y="260648"/>
            <a:ext cx="8572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бурчтары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3:4:5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катышындай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болсо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бурчтарын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тапкыла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75"/>
          <p:cNvSpPr txBox="1">
            <a:spLocks noChangeArrowheads="1"/>
          </p:cNvSpPr>
          <p:nvPr/>
        </p:nvSpPr>
        <p:spPr bwMode="auto">
          <a:xfrm>
            <a:off x="1780510" y="5725120"/>
            <a:ext cx="1495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76121" y="5673442"/>
            <a:ext cx="2584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, 60, 75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>
            <a:spLocks noChangeArrowheads="1"/>
          </p:cNvSpPr>
          <p:nvPr/>
        </p:nvSpPr>
        <p:spPr bwMode="auto">
          <a:xfrm>
            <a:off x="1695748" y="1855465"/>
            <a:ext cx="3929062" cy="1787525"/>
          </a:xfrm>
          <a:prstGeom prst="triangle">
            <a:avLst>
              <a:gd name="adj" fmla="val 3007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7248" y="3000052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i="1">
                <a:solidFill>
                  <a:srgbClr val="150DB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4х</a:t>
            </a:r>
            <a:endParaRPr lang="kk-KZ" sz="3200" b="1">
              <a:solidFill>
                <a:srgbClr val="150DB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338935" y="3000052"/>
            <a:ext cx="52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000" b="1" i="1" baseline="30000">
                <a:solidFill>
                  <a:srgbClr val="150DB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3х</a:t>
            </a:r>
            <a:endParaRPr lang="kk-KZ" sz="4000" i="1">
              <a:solidFill>
                <a:srgbClr val="150DB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860603" y="1992436"/>
            <a:ext cx="346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5х</a:t>
            </a:r>
            <a:r>
              <a:rPr lang="kk-KZ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+4</a:t>
            </a:r>
            <a:r>
              <a:rPr lang="kk-KZ" sz="32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kk-KZ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+3</a:t>
            </a:r>
            <a:r>
              <a:rPr lang="kk-KZ" sz="32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х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=180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Группа 59"/>
          <p:cNvGrpSpPr>
            <a:grpSpLocks/>
          </p:cNvGrpSpPr>
          <p:nvPr/>
        </p:nvGrpSpPr>
        <p:grpSpPr bwMode="auto">
          <a:xfrm>
            <a:off x="1267123" y="1428427"/>
            <a:ext cx="4745037" cy="2360613"/>
            <a:chOff x="1213733" y="2000230"/>
            <a:chExt cx="4745665" cy="2361441"/>
          </a:xfrm>
        </p:grpSpPr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1213733" y="3643869"/>
              <a:ext cx="517593" cy="6463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В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2928460" y="2000230"/>
              <a:ext cx="517593" cy="6463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А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5441805" y="3715331"/>
              <a:ext cx="517593" cy="6463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С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3" name="AutoShape 44"/>
          <p:cNvSpPr>
            <a:spLocks noChangeArrowheads="1"/>
          </p:cNvSpPr>
          <p:nvPr/>
        </p:nvSpPr>
        <p:spPr bwMode="auto">
          <a:xfrm rot="5400000" flipH="1">
            <a:off x="2847479" y="1937221"/>
            <a:ext cx="214312" cy="361950"/>
          </a:xfrm>
          <a:prstGeom prst="moon">
            <a:avLst>
              <a:gd name="adj" fmla="val 2574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767310" y="221424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b="1" i="1">
                <a:solidFill>
                  <a:srgbClr val="150DB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5х</a:t>
            </a:r>
            <a:endParaRPr lang="kk-KZ" sz="2800">
              <a:solidFill>
                <a:srgbClr val="150DB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5" name="Группа 44"/>
          <p:cNvGrpSpPr>
            <a:grpSpLocks/>
          </p:cNvGrpSpPr>
          <p:nvPr/>
        </p:nvGrpSpPr>
        <p:grpSpPr bwMode="auto">
          <a:xfrm>
            <a:off x="1833860" y="3357240"/>
            <a:ext cx="290513" cy="247650"/>
            <a:chOff x="1194186" y="3738917"/>
            <a:chExt cx="397302" cy="350142"/>
          </a:xfrm>
        </p:grpSpPr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 rot="20288736" flipH="1">
              <a:off x="1194186" y="3861467"/>
              <a:ext cx="200179" cy="227592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7" name="AutoShape 44"/>
            <p:cNvSpPr>
              <a:spLocks noChangeArrowheads="1"/>
            </p:cNvSpPr>
            <p:nvPr/>
          </p:nvSpPr>
          <p:spPr bwMode="auto">
            <a:xfrm rot="20123786" flipH="1">
              <a:off x="1275852" y="3738917"/>
              <a:ext cx="315636" cy="349913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868144" y="2609974"/>
            <a:ext cx="346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12х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=180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796136" y="3099629"/>
            <a:ext cx="346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32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=15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4230" y="3809618"/>
            <a:ext cx="292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15 =45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69"/>
          <p:cNvGrpSpPr>
            <a:grpSpLocks/>
          </p:cNvGrpSpPr>
          <p:nvPr/>
        </p:nvGrpSpPr>
        <p:grpSpPr bwMode="auto">
          <a:xfrm>
            <a:off x="4969173" y="3300090"/>
            <a:ext cx="404812" cy="338137"/>
            <a:chOff x="6531401" y="3848877"/>
            <a:chExt cx="405369" cy="199779"/>
          </a:xfrm>
        </p:grpSpPr>
        <p:sp>
          <p:nvSpPr>
            <p:cNvPr id="22" name="AutoShape 44"/>
            <p:cNvSpPr>
              <a:spLocks noChangeArrowheads="1"/>
            </p:cNvSpPr>
            <p:nvPr/>
          </p:nvSpPr>
          <p:spPr bwMode="auto">
            <a:xfrm rot="11681450" flipH="1">
              <a:off x="6531401" y="3848877"/>
              <a:ext cx="161684" cy="199721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" name="AutoShape 44"/>
            <p:cNvSpPr>
              <a:spLocks noChangeArrowheads="1"/>
            </p:cNvSpPr>
            <p:nvPr/>
          </p:nvSpPr>
          <p:spPr bwMode="auto">
            <a:xfrm rot="11572663" flipH="1">
              <a:off x="6689315" y="3910027"/>
              <a:ext cx="155205" cy="138629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4" name="AutoShape 44"/>
            <p:cNvSpPr>
              <a:spLocks noChangeArrowheads="1"/>
            </p:cNvSpPr>
            <p:nvPr/>
          </p:nvSpPr>
          <p:spPr bwMode="auto">
            <a:xfrm rot="11572663" flipH="1">
              <a:off x="6813409" y="3940437"/>
              <a:ext cx="123361" cy="101485"/>
            </a:xfrm>
            <a:prstGeom prst="moon">
              <a:avLst>
                <a:gd name="adj" fmla="val 25741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473873" y="1626865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3:4:5</a:t>
            </a:r>
            <a:endParaRPr lang="ru-RU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32-конечная звезда 25"/>
          <p:cNvSpPr/>
          <p:nvPr/>
        </p:nvSpPr>
        <p:spPr>
          <a:xfrm>
            <a:off x="528486" y="207671"/>
            <a:ext cx="914400" cy="914400"/>
          </a:xfrm>
          <a:prstGeom prst="star32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74191" y="4311268"/>
            <a:ext cx="2925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15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=60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22663" y="4301055"/>
            <a:ext cx="2925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15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=75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25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13" grpId="0" animBg="1"/>
      <p:bldP spid="14" grpId="0"/>
      <p:bldP spid="18" grpId="0"/>
      <p:bldP spid="19" grpId="0"/>
      <p:bldP spid="20" grpId="0"/>
      <p:bldP spid="25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17781" y="1095445"/>
            <a:ext cx="3352800" cy="2014135"/>
            <a:chOff x="1521" y="2580"/>
            <a:chExt cx="3240" cy="1800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521" y="2580"/>
              <a:ext cx="1440" cy="18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961" y="4374"/>
              <a:ext cx="18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521" y="2580"/>
              <a:ext cx="3240" cy="18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838927" y="130069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65568" y="2715682"/>
            <a:ext cx="657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939247" y="2775284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40°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456739" y="4067742"/>
            <a:ext cx="3095699" cy="1439986"/>
            <a:chOff x="6921" y="2754"/>
            <a:chExt cx="2160" cy="1260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6921" y="2754"/>
              <a:ext cx="900" cy="12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921" y="4014"/>
              <a:ext cx="216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821" y="2754"/>
              <a:ext cx="1260" cy="12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528302" y="4132830"/>
            <a:ext cx="53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29423" y="5108095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80°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048383" y="515822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0132" y="2402117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1115616" y="260648"/>
            <a:ext cx="857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белгисиз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бурчун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тапкыла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4"/>
              <p:cNvSpPr>
                <a:spLocks noChangeArrowheads="1"/>
              </p:cNvSpPr>
              <p:nvPr/>
            </p:nvSpPr>
            <p:spPr bwMode="auto">
              <a:xfrm>
                <a:off x="1304108" y="2364234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4108" y="2364234"/>
                <a:ext cx="1800200" cy="532966"/>
              </a:xfrm>
              <a:prstGeom prst="rect">
                <a:avLst/>
              </a:prstGeom>
              <a:blipFill rotWithShape="1">
                <a:blip r:embed="rId2"/>
                <a:stretch>
                  <a:fillRect t="-919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кругленный прямоугольник 18"/>
          <p:cNvSpPr/>
          <p:nvPr/>
        </p:nvSpPr>
        <p:spPr>
          <a:xfrm>
            <a:off x="3320332" y="2440000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4"/>
              <p:cNvSpPr>
                <a:spLocks noChangeArrowheads="1"/>
              </p:cNvSpPr>
              <p:nvPr/>
            </p:nvSpPr>
            <p:spPr bwMode="auto">
              <a:xfrm>
                <a:off x="3309812" y="2402117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812" y="2402117"/>
                <a:ext cx="1800200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кругленный прямоугольник 20"/>
          <p:cNvSpPr/>
          <p:nvPr/>
        </p:nvSpPr>
        <p:spPr>
          <a:xfrm>
            <a:off x="1527887" y="1285749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4"/>
              <p:cNvSpPr>
                <a:spLocks noChangeArrowheads="1"/>
              </p:cNvSpPr>
              <p:nvPr/>
            </p:nvSpPr>
            <p:spPr bwMode="auto">
              <a:xfrm>
                <a:off x="1311863" y="1247866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863" y="1247866"/>
                <a:ext cx="1800200" cy="532966"/>
              </a:xfrm>
              <a:prstGeom prst="rect">
                <a:avLst/>
              </a:prstGeom>
              <a:blipFill rotWithShape="1">
                <a:blip r:embed="rId4"/>
                <a:stretch>
                  <a:fillRect t="-919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кругленный прямоугольник 22"/>
          <p:cNvSpPr/>
          <p:nvPr/>
        </p:nvSpPr>
        <p:spPr>
          <a:xfrm>
            <a:off x="3376429" y="1323632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4"/>
              <p:cNvSpPr>
                <a:spLocks noChangeArrowheads="1"/>
              </p:cNvSpPr>
              <p:nvPr/>
            </p:nvSpPr>
            <p:spPr bwMode="auto">
              <a:xfrm>
                <a:off x="3160405" y="1285749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0405" y="1285749"/>
                <a:ext cx="1800200" cy="532966"/>
              </a:xfrm>
              <a:prstGeom prst="rect">
                <a:avLst/>
              </a:prstGeom>
              <a:blipFill rotWithShape="1">
                <a:blip r:embed="rId5"/>
                <a:stretch>
                  <a:fillRect t="-919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1355880" y="980728"/>
                <a:ext cx="34968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𝟏𝟏𝟎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80" y="980728"/>
                <a:ext cx="3496855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623110" y="1626094"/>
                <a:ext cx="26146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110" y="1626094"/>
                <a:ext cx="2614690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697108" y="1973850"/>
                <a:ext cx="254627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kk-KZ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08" y="1973850"/>
                <a:ext cx="2546273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314000" y="2447892"/>
                <a:ext cx="762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00" y="2447892"/>
                <a:ext cx="76226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349474" y="2404757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endParaRPr lang="ru-RU" dirty="0"/>
          </a:p>
        </p:txBody>
      </p:sp>
      <p:sp>
        <p:nvSpPr>
          <p:cNvPr id="30" name="32-конечная звезда 29"/>
          <p:cNvSpPr/>
          <p:nvPr/>
        </p:nvSpPr>
        <p:spPr>
          <a:xfrm>
            <a:off x="1209328" y="116632"/>
            <a:ext cx="914400" cy="914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2-конечная звезда 30"/>
          <p:cNvSpPr/>
          <p:nvPr/>
        </p:nvSpPr>
        <p:spPr>
          <a:xfrm>
            <a:off x="1165910" y="3271769"/>
            <a:ext cx="914400" cy="914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53684" y="5302539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4"/>
              <p:cNvSpPr>
                <a:spLocks noChangeArrowheads="1"/>
              </p:cNvSpPr>
              <p:nvPr/>
            </p:nvSpPr>
            <p:spPr bwMode="auto">
              <a:xfrm>
                <a:off x="1647452" y="5264656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7452" y="5264656"/>
                <a:ext cx="1800200" cy="532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Скругленный прямоугольник 33"/>
          <p:cNvSpPr/>
          <p:nvPr/>
        </p:nvSpPr>
        <p:spPr>
          <a:xfrm>
            <a:off x="3553884" y="5340422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61439" y="4186171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4"/>
              <p:cNvSpPr>
                <a:spLocks noChangeArrowheads="1"/>
              </p:cNvSpPr>
              <p:nvPr/>
            </p:nvSpPr>
            <p:spPr bwMode="auto">
              <a:xfrm>
                <a:off x="1580014" y="4129003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0014" y="4129003"/>
                <a:ext cx="1800200" cy="532966"/>
              </a:xfrm>
              <a:prstGeom prst="rect">
                <a:avLst/>
              </a:prstGeom>
              <a:blipFill rotWithShape="1">
                <a:blip r:embed="rId11"/>
                <a:stretch>
                  <a:fillRect t="-9091" b="-306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Скругленный прямоугольник 36"/>
          <p:cNvSpPr/>
          <p:nvPr/>
        </p:nvSpPr>
        <p:spPr>
          <a:xfrm>
            <a:off x="3609981" y="4224054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4"/>
              <p:cNvSpPr>
                <a:spLocks noChangeArrowheads="1"/>
              </p:cNvSpPr>
              <p:nvPr/>
            </p:nvSpPr>
            <p:spPr bwMode="auto">
              <a:xfrm>
                <a:off x="3309812" y="5277013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812" y="5277013"/>
                <a:ext cx="1800200" cy="532966"/>
              </a:xfrm>
              <a:prstGeom prst="rect">
                <a:avLst/>
              </a:prstGeom>
              <a:blipFill rotWithShape="1">
                <a:blip r:embed="rId12"/>
                <a:stretch>
                  <a:fillRect t="-919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020926" y="3493969"/>
                <a:ext cx="331250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26" y="3493969"/>
                <a:ext cx="3312509" cy="47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896671" y="3929754"/>
                <a:ext cx="3661130" cy="522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k-KZ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𝟖𝟎</m:t>
                              </m:r>
                            </m:e>
                            <m:sup>
                              <m:r>
                                <a:rPr lang="ru-RU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ru-RU" sz="2400" b="1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71" y="3929754"/>
                <a:ext cx="3661130" cy="5229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"/>
              <p:cNvSpPr>
                <a:spLocks noChangeArrowheads="1"/>
              </p:cNvSpPr>
              <p:nvPr/>
            </p:nvSpPr>
            <p:spPr bwMode="auto">
              <a:xfrm>
                <a:off x="3656539" y="4148288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6539" y="4148288"/>
                <a:ext cx="1800200" cy="53296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132923" y="4688222"/>
                <a:ext cx="254627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kk-KZ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23" y="4688222"/>
                <a:ext cx="2546273" cy="4700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2667832" y="5158222"/>
                <a:ext cx="762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32" y="5158222"/>
                <a:ext cx="762260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43"/>
          <p:cNvSpPr/>
          <p:nvPr/>
        </p:nvSpPr>
        <p:spPr>
          <a:xfrm>
            <a:off x="3696201" y="4150928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838096" y="5281886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ru-RU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26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0463 L -0.0901 0.0046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3472 -0.0229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 animBg="1"/>
      <p:bldP spid="16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6" grpId="0"/>
      <p:bldP spid="27" grpId="0"/>
      <p:bldP spid="28" grpId="0"/>
      <p:bldP spid="29" grpId="0"/>
      <p:bldP spid="29" grpId="1"/>
      <p:bldP spid="31" grpId="0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40" grpId="0"/>
      <p:bldP spid="41" grpId="0"/>
      <p:bldP spid="41" grpId="1"/>
      <p:bldP spid="42" grpId="0"/>
      <p:bldP spid="43" grpId="0"/>
      <p:bldP spid="44" grpId="0"/>
      <p:bldP spid="44" grpId="1"/>
      <p:bldP spid="45" grpId="0"/>
      <p:bldP spid="4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9"/>
          <p:cNvSpPr>
            <a:spLocks noChangeArrowheads="1"/>
          </p:cNvSpPr>
          <p:nvPr/>
        </p:nvSpPr>
        <p:spPr bwMode="auto">
          <a:xfrm>
            <a:off x="5530924" y="4063014"/>
            <a:ext cx="2857500" cy="102235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A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818262" y="4710714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40°</a:t>
            </a: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6394524" y="4350352"/>
            <a:ext cx="22860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flipH="1">
            <a:off x="7402587" y="4350352"/>
            <a:ext cx="22860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826324" y="413445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516216" y="2266007"/>
            <a:ext cx="3048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354416" y="2342207"/>
            <a:ext cx="53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4D4D4D"/>
                </a:solidFill>
              </a:rPr>
              <a:t>60</a:t>
            </a:r>
            <a:r>
              <a:rPr lang="ru-RU" smtClean="0">
                <a:solidFill>
                  <a:srgbClr val="4D4D4D"/>
                </a:solidFill>
                <a:cs typeface="Arial" charset="0"/>
              </a:rPr>
              <a:t>°</a:t>
            </a:r>
            <a:endParaRPr lang="ru-RU" smtClean="0">
              <a:solidFill>
                <a:srgbClr val="4D4D4D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516216" y="74200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D4D4D"/>
                </a:solidFill>
              </a:rPr>
              <a:t>х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516216" y="513407"/>
            <a:ext cx="1485900" cy="2133600"/>
          </a:xfrm>
          <a:prstGeom prst="rtTriangl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A249"/>
              </a:solidFill>
            </a:endParaRPr>
          </a:p>
        </p:txBody>
      </p:sp>
      <p:sp>
        <p:nvSpPr>
          <p:cNvPr id="15" name="32-конечная звезда 14"/>
          <p:cNvSpPr/>
          <p:nvPr/>
        </p:nvSpPr>
        <p:spPr>
          <a:xfrm>
            <a:off x="1215965" y="131713"/>
            <a:ext cx="914400" cy="914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3739" y="2162483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4"/>
              <p:cNvSpPr>
                <a:spLocks noChangeArrowheads="1"/>
              </p:cNvSpPr>
              <p:nvPr/>
            </p:nvSpPr>
            <p:spPr bwMode="auto">
              <a:xfrm>
                <a:off x="1697507" y="2124600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7507" y="2124600"/>
                <a:ext cx="1800200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ый прямоугольник 17"/>
          <p:cNvSpPr/>
          <p:nvPr/>
        </p:nvSpPr>
        <p:spPr>
          <a:xfrm>
            <a:off x="3603939" y="2200366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11494" y="1046115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4"/>
              <p:cNvSpPr>
                <a:spLocks noChangeArrowheads="1"/>
              </p:cNvSpPr>
              <p:nvPr/>
            </p:nvSpPr>
            <p:spPr bwMode="auto">
              <a:xfrm>
                <a:off x="1630069" y="988947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0069" y="988947"/>
                <a:ext cx="1800200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9091" b="-306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кругленный прямоугольник 20"/>
          <p:cNvSpPr/>
          <p:nvPr/>
        </p:nvSpPr>
        <p:spPr>
          <a:xfrm>
            <a:off x="3660036" y="1083998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4"/>
              <p:cNvSpPr>
                <a:spLocks noChangeArrowheads="1"/>
              </p:cNvSpPr>
              <p:nvPr/>
            </p:nvSpPr>
            <p:spPr bwMode="auto">
              <a:xfrm>
                <a:off x="3359867" y="2136957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9867" y="2136957"/>
                <a:ext cx="1800200" cy="532966"/>
              </a:xfrm>
              <a:prstGeom prst="rect">
                <a:avLst/>
              </a:prstGeom>
              <a:blipFill rotWithShape="1">
                <a:blip r:embed="rId4"/>
                <a:stretch>
                  <a:fillRect t="-919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70981" y="353913"/>
                <a:ext cx="222996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81" y="353913"/>
                <a:ext cx="2229969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244882" y="848998"/>
                <a:ext cx="222996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82" y="848998"/>
                <a:ext cx="2229969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4"/>
              <p:cNvSpPr>
                <a:spLocks noChangeArrowheads="1"/>
              </p:cNvSpPr>
              <p:nvPr/>
            </p:nvSpPr>
            <p:spPr bwMode="auto">
              <a:xfrm>
                <a:off x="3706594" y="1008232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6594" y="1008232"/>
                <a:ext cx="1800200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97607" y="1675292"/>
                <a:ext cx="762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07" y="1675292"/>
                <a:ext cx="76226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3746256" y="1010872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88151" y="214183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ru-RU" dirty="0"/>
          </a:p>
        </p:txBody>
      </p:sp>
      <p:sp>
        <p:nvSpPr>
          <p:cNvPr id="30" name="32-конечная звезда 29"/>
          <p:cNvSpPr/>
          <p:nvPr/>
        </p:nvSpPr>
        <p:spPr>
          <a:xfrm>
            <a:off x="1165910" y="3271769"/>
            <a:ext cx="914400" cy="914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53684" y="5302539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4"/>
              <p:cNvSpPr>
                <a:spLocks noChangeArrowheads="1"/>
              </p:cNvSpPr>
              <p:nvPr/>
            </p:nvSpPr>
            <p:spPr bwMode="auto">
              <a:xfrm>
                <a:off x="1647452" y="5264656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7452" y="5264656"/>
                <a:ext cx="1800200" cy="532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Скругленный прямоугольник 32"/>
          <p:cNvSpPr/>
          <p:nvPr/>
        </p:nvSpPr>
        <p:spPr>
          <a:xfrm>
            <a:off x="3553884" y="5340422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61439" y="4186171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4"/>
              <p:cNvSpPr>
                <a:spLocks noChangeArrowheads="1"/>
              </p:cNvSpPr>
              <p:nvPr/>
            </p:nvSpPr>
            <p:spPr bwMode="auto">
              <a:xfrm>
                <a:off x="1580014" y="4129003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0014" y="4129003"/>
                <a:ext cx="1800200" cy="532966"/>
              </a:xfrm>
              <a:prstGeom prst="rect">
                <a:avLst/>
              </a:prstGeom>
              <a:blipFill rotWithShape="1">
                <a:blip r:embed="rId10"/>
                <a:stretch>
                  <a:fillRect t="-9091" b="-306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Скругленный прямоугольник 35"/>
          <p:cNvSpPr/>
          <p:nvPr/>
        </p:nvSpPr>
        <p:spPr>
          <a:xfrm>
            <a:off x="3609981" y="4224054"/>
            <a:ext cx="1368153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4"/>
              <p:cNvSpPr>
                <a:spLocks noChangeArrowheads="1"/>
              </p:cNvSpPr>
              <p:nvPr/>
            </p:nvSpPr>
            <p:spPr bwMode="auto">
              <a:xfrm>
                <a:off x="3411848" y="5282564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1848" y="5282564"/>
                <a:ext cx="1800200" cy="532966"/>
              </a:xfrm>
              <a:prstGeom prst="rect">
                <a:avLst/>
              </a:prstGeom>
              <a:blipFill rotWithShape="1">
                <a:blip r:embed="rId11"/>
                <a:stretch>
                  <a:fillRect t="-9195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849467" y="4720521"/>
                <a:ext cx="329648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67" y="4720521"/>
                <a:ext cx="3296480" cy="4700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080310" y="5116986"/>
                <a:ext cx="241431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ru-RU" sz="24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kk-KZ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ru-RU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10" y="5116986"/>
                <a:ext cx="2414314" cy="47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4"/>
              <p:cNvSpPr>
                <a:spLocks noChangeArrowheads="1"/>
              </p:cNvSpPr>
              <p:nvPr/>
            </p:nvSpPr>
            <p:spPr bwMode="auto">
              <a:xfrm>
                <a:off x="3656539" y="4148288"/>
                <a:ext cx="180020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6539" y="4148288"/>
                <a:ext cx="1800200" cy="53296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617954" y="5586986"/>
                <a:ext cx="762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ru-RU" sz="2400" b="1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54" y="5586986"/>
                <a:ext cx="762260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3696201" y="4150928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838096" y="5281886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ru-RU" dirty="0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7674915" y="4747654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40°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27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1354 -0.0692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47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-0.08489 0.2027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15" grpId="0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/>
      <p:bldP spid="25" grpId="0"/>
      <p:bldP spid="25" grpId="1"/>
      <p:bldP spid="27" grpId="0"/>
      <p:bldP spid="28" grpId="0"/>
      <p:bldP spid="28" grpId="1"/>
      <p:bldP spid="29" grpId="0"/>
      <p:bldP spid="29" grpId="1"/>
      <p:bldP spid="30" grpId="0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9" grpId="0"/>
      <p:bldP spid="40" grpId="0"/>
      <p:bldP spid="40" grpId="1"/>
      <p:bldP spid="42" grpId="0"/>
      <p:bldP spid="43" grpId="0"/>
      <p:bldP spid="43" grpId="1"/>
      <p:bldP spid="44" grpId="0"/>
      <p:bldP spid="44" grpId="1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125" y="404664"/>
            <a:ext cx="725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ички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бурчу  тик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болшушу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мүмкүнбү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071546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.    .    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42906" y="2674135"/>
            <a:ext cx="4099189" cy="7715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Болушу</a:t>
            </a:r>
            <a:r>
              <a:rPr lang="ru-RU" sz="2800" b="1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k-KZ" sz="2800" b="1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үмкүн</a:t>
            </a:r>
            <a:endParaRPr lang="ru-RU" sz="2800" b="1" dirty="0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68323" y="3857628"/>
            <a:ext cx="4030547" cy="7715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Болушу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мүмкүн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эмес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1428728" y="4286256"/>
            <a:ext cx="3857652" cy="2333642"/>
            <a:chOff x="1428728" y="4286256"/>
            <a:chExt cx="3857652" cy="2333642"/>
          </a:xfrm>
        </p:grpSpPr>
        <p:pic>
          <p:nvPicPr>
            <p:cNvPr id="8" name="Рисунок 7" descr="milash16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934" y="4595821"/>
              <a:ext cx="1214446" cy="2024077"/>
            </a:xfrm>
            <a:prstGeom prst="rect">
              <a:avLst/>
            </a:prstGeom>
          </p:spPr>
        </p:pic>
        <p:sp>
          <p:nvSpPr>
            <p:cNvPr id="9" name="Выноска-облако 8"/>
            <p:cNvSpPr/>
            <p:nvPr/>
          </p:nvSpPr>
          <p:spPr>
            <a:xfrm>
              <a:off x="1428728" y="4286256"/>
              <a:ext cx="2428892" cy="1143008"/>
            </a:xfrm>
            <a:prstGeom prst="cloudCallout">
              <a:avLst>
                <a:gd name="adj1" fmla="val 70595"/>
                <a:gd name="adj2" fmla="val 3631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Ойлонуп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көр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5092880" y="2009772"/>
            <a:ext cx="3799302" cy="2619380"/>
            <a:chOff x="4929190" y="2285992"/>
            <a:chExt cx="3799302" cy="2619380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4929190" y="2285992"/>
              <a:ext cx="2575464" cy="857256"/>
            </a:xfrm>
            <a:prstGeom prst="cloudCallout">
              <a:avLst>
                <a:gd name="adj1" fmla="val 53064"/>
                <a:gd name="adj2" fmla="val 5926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Азамат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milash1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2330" y="2357430"/>
              <a:ext cx="1656162" cy="2547942"/>
            </a:xfrm>
            <a:prstGeom prst="rect">
              <a:avLst/>
            </a:prstGeom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42350" cy="5000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6926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28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6863"/>
      </p:ext>
    </p:extLst>
  </p:cSld>
  <p:clrMapOvr>
    <a:masterClrMapping/>
  </p:clrMapOvr>
  <p:transition advClick="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-0.2349 -0.37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854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22" y="495621"/>
            <a:ext cx="662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ички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бурчу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болшушу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мүмкүнбү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9087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2880" y="4857760"/>
            <a:ext cx="3714745" cy="7715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Болушу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үмкүн эмес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3750471"/>
            <a:ext cx="3621869" cy="7715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Болушу</a:t>
            </a:r>
            <a:r>
              <a:rPr lang="ru-RU" sz="3200" b="1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k-KZ" sz="3200" b="1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үмкүн</a:t>
            </a:r>
            <a:endParaRPr lang="ru-RU" sz="32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1071538" y="4279933"/>
            <a:ext cx="3857652" cy="2333642"/>
            <a:chOff x="1428728" y="4286256"/>
            <a:chExt cx="3857652" cy="2333642"/>
          </a:xfrm>
        </p:grpSpPr>
        <p:pic>
          <p:nvPicPr>
            <p:cNvPr id="8" name="Рисунок 7" descr="milash16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934" y="4595821"/>
              <a:ext cx="1214446" cy="2024077"/>
            </a:xfrm>
            <a:prstGeom prst="rect">
              <a:avLst/>
            </a:prstGeom>
          </p:spPr>
        </p:pic>
        <p:sp>
          <p:nvSpPr>
            <p:cNvPr id="9" name="Выноска-облако 8"/>
            <p:cNvSpPr/>
            <p:nvPr/>
          </p:nvSpPr>
          <p:spPr>
            <a:xfrm>
              <a:off x="1428728" y="4286256"/>
              <a:ext cx="2428892" cy="1143008"/>
            </a:xfrm>
            <a:prstGeom prst="cloudCallout">
              <a:avLst>
                <a:gd name="adj1" fmla="val 70595"/>
                <a:gd name="adj2" fmla="val 3631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Ойлонуп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көр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582734" y="2285992"/>
            <a:ext cx="4145758" cy="2619380"/>
            <a:chOff x="4582734" y="2285992"/>
            <a:chExt cx="4145758" cy="2619380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4582734" y="2285992"/>
              <a:ext cx="2775348" cy="857256"/>
            </a:xfrm>
            <a:prstGeom prst="cloudCallout">
              <a:avLst>
                <a:gd name="adj1" fmla="val 53064"/>
                <a:gd name="adj2" fmla="val 5926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rPr>
                <a:t>Азамат</a:t>
              </a:r>
              <a:r>
                <a:rPr lang="ru-RU" sz="3200" b="1" dirty="0" smtClean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ru-RU" sz="3200" b="1" dirty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milash1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2330" y="2357430"/>
              <a:ext cx="1656162" cy="2547942"/>
            </a:xfrm>
            <a:prstGeom prst="rect">
              <a:avLst/>
            </a:prstGeom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42350" cy="5000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29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50591"/>
      </p:ext>
    </p:extLst>
  </p:cSld>
  <p:clrMapOvr>
    <a:masterClrMapping/>
  </p:clrMapOvr>
  <p:transition advClick="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3559 -0.485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2425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19672" y="146562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аныктама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бергиле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>
                <a:solidFill>
                  <a:srgbClr val="7030A0"/>
                </a:solidFill>
                <a:latin typeface="Georgia" pitchFamily="18" charset="0"/>
              </a:rPr>
              <a:t>аНЫКТАМА</a:t>
            </a:r>
            <a:endParaRPr lang="ru-RU" sz="36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26064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133" y="5882432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08992" y="1508623"/>
            <a:ext cx="1009491" cy="1560337"/>
          </a:xfrm>
          <a:prstGeom prst="rect">
            <a:avLst/>
          </a:prstGeom>
        </p:spPr>
      </p:pic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349776" y="5148758"/>
            <a:ext cx="1814512" cy="777875"/>
            <a:chOff x="1776" y="144"/>
            <a:chExt cx="1143" cy="490"/>
          </a:xfrm>
        </p:grpSpPr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2118" y="154"/>
              <a:ext cx="8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ABC</a:t>
              </a:r>
              <a:endPara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1776" y="144"/>
              <a:ext cx="24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D</a:t>
              </a:r>
              <a:endPara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04726" y="2113037"/>
            <a:ext cx="2051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ru-RU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ныктама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521" y="2580630"/>
            <a:ext cx="72009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сызыкта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жатпаган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чекиттен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134" y="3071167"/>
            <a:ext cx="79216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аларды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экиден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туташтыруучу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кесиндиден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3459" y="4007272"/>
            <a:ext cx="8267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түзүлгөн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фигура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аталат</a:t>
            </a:r>
            <a:r>
              <a:rPr lang="ru-RU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011979" y="5250607"/>
            <a:ext cx="566738" cy="9461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1967" y="6233269"/>
            <a:ext cx="1398587" cy="25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632692" y="5242669"/>
            <a:ext cx="676275" cy="100806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 flipH="1">
            <a:off x="4266273" y="6174363"/>
            <a:ext cx="126085" cy="1440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flipH="1">
            <a:off x="2911214" y="6161484"/>
            <a:ext cx="126085" cy="1440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flipH="1">
            <a:off x="3546963" y="5153372"/>
            <a:ext cx="126085" cy="1440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70642" y="5768132"/>
            <a:ext cx="45878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72379" y="4725144"/>
            <a:ext cx="4587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kk-KZ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0092" y="5882432"/>
            <a:ext cx="4587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6845" y="6644614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60A8"/>
                </a:solidFill>
              </a:rPr>
              <a:pPr/>
              <a:t>3</a:t>
            </a:fld>
            <a:endParaRPr lang="ru-RU" dirty="0">
              <a:solidFill>
                <a:srgbClr val="0060A8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6" grpId="0"/>
      <p:bldP spid="27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264" y="404664"/>
            <a:ext cx="694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ички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бурчтарынын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канчага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барабар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0444" y="741731"/>
            <a:ext cx="55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1763688" y="2801492"/>
                <a:ext cx="2786082" cy="771524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kk-KZ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801492"/>
                <a:ext cx="2786082" cy="77152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4162182" y="3857628"/>
                <a:ext cx="2786082" cy="771524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kk-KZ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182" y="3857628"/>
                <a:ext cx="2786082" cy="77152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00760" y="5072074"/>
                <a:ext cx="2786082" cy="771524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kk-KZ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𝟑𝟔𝟎</m:t>
                          </m:r>
                        </m:e>
                        <m:sup>
                          <m:r>
                            <a:rPr lang="kk-KZ" sz="4800" b="1" i="1" dirty="0" smtClean="0">
                              <a:solidFill>
                                <a:srgbClr val="00A24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solidFill>
                    <a:srgbClr val="00A24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0" y="5072074"/>
                <a:ext cx="2786082" cy="77152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1428728" y="4286256"/>
            <a:ext cx="3857652" cy="2333642"/>
            <a:chOff x="1428728" y="4286256"/>
            <a:chExt cx="3857652" cy="2333642"/>
          </a:xfrm>
        </p:grpSpPr>
        <p:pic>
          <p:nvPicPr>
            <p:cNvPr id="8" name="Рисунок 7" descr="milash16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1934" y="4595821"/>
              <a:ext cx="1214446" cy="2024077"/>
            </a:xfrm>
            <a:prstGeom prst="rect">
              <a:avLst/>
            </a:prstGeom>
          </p:spPr>
        </p:pic>
        <p:sp>
          <p:nvSpPr>
            <p:cNvPr id="9" name="Выноска-облако 8"/>
            <p:cNvSpPr/>
            <p:nvPr/>
          </p:nvSpPr>
          <p:spPr>
            <a:xfrm>
              <a:off x="1428728" y="4286256"/>
              <a:ext cx="2428892" cy="1143008"/>
            </a:xfrm>
            <a:prstGeom prst="cloudCallout">
              <a:avLst>
                <a:gd name="adj1" fmla="val 70595"/>
                <a:gd name="adj2" fmla="val 3631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Ойлонуп</a:t>
              </a:r>
              <a:r>
                <a: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көр</a:t>
              </a:r>
              <a:r>
                <a: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75856" y="1772816"/>
            <a:ext cx="5616624" cy="3051998"/>
            <a:chOff x="3275856" y="1772816"/>
            <a:chExt cx="5616624" cy="3051998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3275856" y="1772816"/>
              <a:ext cx="4214842" cy="1010392"/>
            </a:xfrm>
            <a:prstGeom prst="cloudCallout">
              <a:avLst>
                <a:gd name="adj1" fmla="val 53064"/>
                <a:gd name="adj2" fmla="val 5926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Азаматсын</a:t>
              </a:r>
              <a:r>
                <a: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pic>
          <p:nvPicPr>
            <p:cNvPr id="11" name="Рисунок 10" descr="milash15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318" y="2276872"/>
              <a:ext cx="1656162" cy="2547942"/>
            </a:xfrm>
            <a:prstGeom prst="rect">
              <a:avLst/>
            </a:prstGeom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6699" y="6143644"/>
            <a:ext cx="542350" cy="50004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30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19273"/>
      </p:ext>
    </p:extLst>
  </p:cSld>
  <p:clrMapOvr>
    <a:masterClrMapping/>
  </p:clrMapOvr>
  <p:transition advClick="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21198 -0.32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1643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1894857"/>
            <a:ext cx="1298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ABC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39387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элементтерин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билесиңер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>
                <a:solidFill>
                  <a:srgbClr val="7030A0"/>
                </a:solidFill>
                <a:latin typeface="Georgia" pitchFamily="18" charset="0"/>
              </a:rPr>
              <a:t>аНЫКТАМА</a:t>
            </a:r>
            <a:endParaRPr lang="ru-RU" sz="36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9154" y="6131712"/>
            <a:ext cx="561245" cy="488764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20239" y="1050995"/>
            <a:ext cx="831117" cy="1284631"/>
          </a:xfrm>
          <a:prstGeom prst="rect">
            <a:avLst/>
          </a:prstGeom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975735" y="2732012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557712" y="4505746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8460432" y="5513858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</a:t>
            </a: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5982368" y="3194695"/>
            <a:ext cx="2689225" cy="2343150"/>
            <a:chOff x="480" y="2016"/>
            <a:chExt cx="1694" cy="1476"/>
          </a:xfrm>
        </p:grpSpPr>
        <p:sp>
          <p:nvSpPr>
            <p:cNvPr id="14" name="Freeform 2"/>
            <p:cNvSpPr>
              <a:spLocks/>
            </p:cNvSpPr>
            <p:nvPr/>
          </p:nvSpPr>
          <p:spPr bwMode="auto">
            <a:xfrm>
              <a:off x="1691" y="3016"/>
              <a:ext cx="483" cy="476"/>
            </a:xfrm>
            <a:custGeom>
              <a:avLst/>
              <a:gdLst>
                <a:gd name="T0" fmla="*/ 469 w 483"/>
                <a:gd name="T1" fmla="*/ 472 h 476"/>
                <a:gd name="T2" fmla="*/ 0 w 483"/>
                <a:gd name="T3" fmla="*/ 372 h 476"/>
                <a:gd name="T4" fmla="*/ 50 w 483"/>
                <a:gd name="T5" fmla="*/ 207 h 476"/>
                <a:gd name="T6" fmla="*/ 160 w 483"/>
                <a:gd name="T7" fmla="*/ 73 h 476"/>
                <a:gd name="T8" fmla="*/ 189 w 483"/>
                <a:gd name="T9" fmla="*/ 0 h 476"/>
                <a:gd name="T10" fmla="*/ 197 w 483"/>
                <a:gd name="T11" fmla="*/ 48 h 476"/>
                <a:gd name="T12" fmla="*/ 483 w 483"/>
                <a:gd name="T13" fmla="*/ 476 h 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476"/>
                <a:gd name="T23" fmla="*/ 483 w 483"/>
                <a:gd name="T24" fmla="*/ 476 h 4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476">
                  <a:moveTo>
                    <a:pt x="469" y="472"/>
                  </a:moveTo>
                  <a:lnTo>
                    <a:pt x="0" y="372"/>
                  </a:lnTo>
                  <a:lnTo>
                    <a:pt x="50" y="207"/>
                  </a:lnTo>
                  <a:lnTo>
                    <a:pt x="160" y="73"/>
                  </a:lnTo>
                  <a:lnTo>
                    <a:pt x="189" y="0"/>
                  </a:lnTo>
                  <a:lnTo>
                    <a:pt x="197" y="48"/>
                  </a:lnTo>
                  <a:lnTo>
                    <a:pt x="483" y="476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" name="Freeform 3"/>
            <p:cNvSpPr>
              <a:spLocks/>
            </p:cNvSpPr>
            <p:nvPr/>
          </p:nvSpPr>
          <p:spPr bwMode="auto">
            <a:xfrm rot="6725055">
              <a:off x="936" y="1992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480" y="2755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9" name="Freeform 5"/>
          <p:cNvSpPr>
            <a:spLocks/>
          </p:cNvSpPr>
          <p:nvPr/>
        </p:nvSpPr>
        <p:spPr bwMode="auto">
          <a:xfrm>
            <a:off x="6026818" y="3097858"/>
            <a:ext cx="2663825" cy="2447925"/>
          </a:xfrm>
          <a:custGeom>
            <a:avLst/>
            <a:gdLst>
              <a:gd name="T0" fmla="*/ 0 w 1678"/>
              <a:gd name="T1" fmla="*/ 2147483647 h 1542"/>
              <a:gd name="T2" fmla="*/ 2147483647 w 1678"/>
              <a:gd name="T3" fmla="*/ 0 h 1542"/>
              <a:gd name="T4" fmla="*/ 2147483647 w 1678"/>
              <a:gd name="T5" fmla="*/ 2147483647 h 1542"/>
              <a:gd name="T6" fmla="*/ 0 w 1678"/>
              <a:gd name="T7" fmla="*/ 2147483647 h 1542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1542"/>
              <a:gd name="T14" fmla="*/ 1678 w 1678"/>
              <a:gd name="T15" fmla="*/ 1542 h 1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1542">
                <a:moveTo>
                  <a:pt x="0" y="1225"/>
                </a:moveTo>
                <a:lnTo>
                  <a:pt x="590" y="0"/>
                </a:lnTo>
                <a:lnTo>
                  <a:pt x="1678" y="1542"/>
                </a:lnTo>
                <a:lnTo>
                  <a:pt x="0" y="122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24520" y="2319263"/>
            <a:ext cx="714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чекиттери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чокулары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23527" y="3499488"/>
            <a:ext cx="4968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АВ,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АС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кесиндилери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жактары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295980" y="5559623"/>
                <a:ext cx="75302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ВАС</a:t>
                </a:r>
                <a:r>
                  <a:rPr lang="ru-RU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ВСА</a:t>
                </a:r>
                <a:r>
                  <a:rPr lang="ru-RU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4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үч</a:t>
                </a: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бурчтуктун</a:t>
                </a: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бурчтары</a:t>
                </a:r>
                <a:endParaRPr lang="ru-RU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980" y="5559623"/>
                <a:ext cx="753022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5982368" y="3042295"/>
            <a:ext cx="2743200" cy="2552700"/>
            <a:chOff x="480" y="1915"/>
            <a:chExt cx="1728" cy="1608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141" y="3451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1072" y="1915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480" y="3139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92826" y="2172015"/>
            <a:ext cx="542925" cy="508000"/>
            <a:chOff x="1776" y="144"/>
            <a:chExt cx="342" cy="320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118" y="15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76" y="144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323528" y="2919190"/>
            <a:ext cx="42712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Негизги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элементтери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209812" y="4737284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1826A8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12" y="4737284"/>
                <a:ext cx="4764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820991" y="3308660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1826A8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91" y="3308660"/>
                <a:ext cx="47801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564" r="-1282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8114932" y="5107643"/>
                <a:ext cx="4555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solidFill>
                            <a:srgbClr val="1826A8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32" y="5107643"/>
                <a:ext cx="45557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7794556" y="383493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9092" y="3637235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58386" y="5157192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Cambria Math"/>
                <a:ea typeface="Cambria Math"/>
                <a:cs typeface="Times New Roman" pitchFamily="18" charset="0"/>
              </a:rPr>
              <a:t>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60177" y="4356393"/>
            <a:ext cx="1207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3528" y="4365104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19672" y="4365104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0525" y="4977392"/>
                <a:ext cx="19367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</m:oMath>
                </a14:m>
                <a:r>
                  <a:rPr lang="ru-RU" sz="32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5" y="4977392"/>
                <a:ext cx="1936749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4737" r="-7256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938365" y="4960649"/>
                <a:ext cx="18858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ВСА</a:t>
                </a: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𝜸</m:t>
                    </m:r>
                  </m:oMath>
                </a14:m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65" y="4960649"/>
                <a:ext cx="188583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4583" r="-7767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72026" y="4969581"/>
                <a:ext cx="18712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ВАС</a:t>
                </a: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  <m:r>
                      <a:rPr lang="ru-RU" sz="3200" b="1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ru-RU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26" y="4969581"/>
                <a:ext cx="1871218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Скругленный прямоугольник 47"/>
          <p:cNvSpPr/>
          <p:nvPr/>
        </p:nvSpPr>
        <p:spPr>
          <a:xfrm>
            <a:off x="307958" y="6647859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60A8"/>
                </a:solidFill>
              </a:rPr>
              <a:pPr/>
              <a:t>4</a:t>
            </a:fld>
            <a:endParaRPr lang="ru-RU" dirty="0">
              <a:solidFill>
                <a:srgbClr val="0060A8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3" grpId="0"/>
      <p:bldP spid="37" grpId="0"/>
      <p:bldP spid="27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3" y="5172883"/>
            <a:ext cx="8496944" cy="7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жактарынын</a:t>
            </a: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суммасы</a:t>
            </a:r>
            <a:endParaRPr lang="ru-RU" sz="3200" dirty="0" smtClean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spcBef>
                <a:spcPct val="20000"/>
              </a:spcBef>
            </a:pP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периметри</a:t>
            </a: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аталат</a:t>
            </a:r>
            <a:r>
              <a:rPr lang="ru-RU" sz="3200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48478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периметри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>
                <a:solidFill>
                  <a:srgbClr val="7030A0"/>
                </a:solidFill>
                <a:latin typeface="Georgia" pitchFamily="18" charset="0"/>
              </a:rPr>
              <a:t>аНЫКТАМА</a:t>
            </a:r>
            <a:endParaRPr lang="ru-RU" sz="36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2266" y="6093296"/>
            <a:ext cx="605358" cy="527180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64388" y="1196752"/>
            <a:ext cx="756084" cy="11686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455159" y="2084174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785234" y="4341599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450646" y="4440024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947159" y="2473112"/>
            <a:ext cx="2663825" cy="2447925"/>
          </a:xfrm>
          <a:custGeom>
            <a:avLst/>
            <a:gdLst>
              <a:gd name="T0" fmla="*/ 0 w 1678"/>
              <a:gd name="T1" fmla="*/ 2147483647 h 1542"/>
              <a:gd name="T2" fmla="*/ 2147483647 w 1678"/>
              <a:gd name="T3" fmla="*/ 0 h 1542"/>
              <a:gd name="T4" fmla="*/ 2147483647 w 1678"/>
              <a:gd name="T5" fmla="*/ 2147483647 h 1542"/>
              <a:gd name="T6" fmla="*/ 0 w 1678"/>
              <a:gd name="T7" fmla="*/ 2147483647 h 1542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1542"/>
              <a:gd name="T14" fmla="*/ 1678 w 1678"/>
              <a:gd name="T15" fmla="*/ 1542 h 1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1542">
                <a:moveTo>
                  <a:pt x="0" y="1225"/>
                </a:moveTo>
                <a:lnTo>
                  <a:pt x="590" y="0"/>
                </a:lnTo>
                <a:lnTo>
                  <a:pt x="1678" y="1542"/>
                </a:lnTo>
                <a:lnTo>
                  <a:pt x="0" y="122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902709" y="2417549"/>
            <a:ext cx="2743200" cy="2552700"/>
            <a:chOff x="480" y="1915"/>
            <a:chExt cx="1728" cy="1608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141" y="3451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1072" y="1915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80" y="3139"/>
              <a:ext cx="67" cy="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630247" y="309981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4783" y="2902123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94077" y="4517365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Cambria Math"/>
                <a:ea typeface="Cambria Math"/>
                <a:cs typeface="Times New Roman" pitchFamily="18" charset="0"/>
              </a:rPr>
              <a:t>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2420888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 = 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6317" y="2442485"/>
            <a:ext cx="1412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АС =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3232" y="2442486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 = 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3968" y="3099818"/>
            <a:ext cx="2752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АВ+ВС+АС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80605" y="2487056"/>
            <a:ext cx="886618" cy="18859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20404" y="2531849"/>
            <a:ext cx="1659434" cy="23408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4" idx="6"/>
          </p:cNvCxnSpPr>
          <p:nvPr/>
        </p:nvCxnSpPr>
        <p:spPr>
          <a:xfrm>
            <a:off x="1009072" y="4417799"/>
            <a:ext cx="2530475" cy="4953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283968" y="3769916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а+</a:t>
            </a:r>
            <a:r>
              <a:rPr lang="ru-RU" sz="3200" b="1" dirty="0" smtClean="0">
                <a:solidFill>
                  <a:srgbClr val="C00000"/>
                </a:solidFill>
                <a:latin typeface="Cambria Math"/>
                <a:ea typeface="Cambria Math"/>
                <a:cs typeface="Times New Roman" pitchFamily="18" charset="0"/>
              </a:rPr>
              <a:t>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+с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60A8"/>
                </a:solidFill>
              </a:rPr>
              <a:pPr/>
              <a:t>5</a:t>
            </a:fld>
            <a:endParaRPr lang="ru-RU" dirty="0">
              <a:solidFill>
                <a:srgbClr val="0060A8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3834" y="6083643"/>
            <a:ext cx="659010" cy="5739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7644" y="45576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Негизги  сызыктары</a:t>
            </a:r>
            <a:endParaRPr lang="ru-RU" sz="3200" b="1" cap="all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5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28384" y="1268760"/>
            <a:ext cx="756084" cy="1168655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883314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чокусунан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чыгып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экиге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бөлүүчү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карама-каршы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жагын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туташтыруучу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кесинди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биссектрисасы</a:t>
            </a:r>
            <a:r>
              <a:rPr lang="ru-RU" sz="2400" b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аталат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9552" y="1494914"/>
            <a:ext cx="84969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k-KZ" sz="2600" b="1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Үч бурчтуктун биссектрисасы кандай аныкталат</a:t>
            </a:r>
            <a:endParaRPr lang="ru-RU" sz="2600" b="1" dirty="0" smtClean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1413" y="193803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85938" y="4320876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02438" y="4270076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В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036763" y="2441276"/>
            <a:ext cx="4851400" cy="1938337"/>
          </a:xfrm>
          <a:prstGeom prst="triangle">
            <a:avLst>
              <a:gd name="adj" fmla="val 6407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841876" y="3419176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baseline="-30000" dirty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17913" y="4231521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3300"/>
                </a:solidFill>
              </a:rPr>
              <a:t>a</a:t>
            </a:r>
            <a:endParaRPr lang="ru-RU" sz="3600" b="1" i="1" dirty="0">
              <a:solidFill>
                <a:srgbClr val="003300"/>
              </a:solidFill>
            </a:endParaRPr>
          </a:p>
        </p:txBody>
      </p:sp>
      <p:sp>
        <p:nvSpPr>
          <p:cNvPr id="17" name="AutoShape 44"/>
          <p:cNvSpPr>
            <a:spLocks noChangeArrowheads="1"/>
          </p:cNvSpPr>
          <p:nvPr/>
        </p:nvSpPr>
        <p:spPr bwMode="auto">
          <a:xfrm rot="5688665" flipH="1">
            <a:off x="4991894" y="2542082"/>
            <a:ext cx="227013" cy="269875"/>
          </a:xfrm>
          <a:prstGeom prst="moon">
            <a:avLst>
              <a:gd name="adj" fmla="val 2574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 rot="2650716" flipH="1">
            <a:off x="5110769" y="2584223"/>
            <a:ext cx="283490" cy="301076"/>
          </a:xfrm>
          <a:prstGeom prst="moon">
            <a:avLst>
              <a:gd name="adj" fmla="val 2574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 rot="7394935" flipH="1">
            <a:off x="4832463" y="2581498"/>
            <a:ext cx="259101" cy="262441"/>
          </a:xfrm>
          <a:prstGeom prst="moon">
            <a:avLst>
              <a:gd name="adj" fmla="val 2574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"/>
          <p:cNvSpPr>
            <a:spLocks/>
          </p:cNvSpPr>
          <p:nvPr/>
        </p:nvSpPr>
        <p:spPr bwMode="auto">
          <a:xfrm flipH="1">
            <a:off x="4741863" y="2441276"/>
            <a:ext cx="406400" cy="1938337"/>
          </a:xfrm>
          <a:custGeom>
            <a:avLst/>
            <a:gdLst>
              <a:gd name="T0" fmla="*/ 2147483647 w 512"/>
              <a:gd name="T1" fmla="*/ 2147483647 h 592"/>
              <a:gd name="T2" fmla="*/ 0 w 512"/>
              <a:gd name="T3" fmla="*/ 0 h 592"/>
              <a:gd name="T4" fmla="*/ 0 60000 65536"/>
              <a:gd name="T5" fmla="*/ 0 60000 65536"/>
              <a:gd name="T6" fmla="*/ 0 w 512"/>
              <a:gd name="T7" fmla="*/ 0 h 592"/>
              <a:gd name="T8" fmla="*/ 512 w 512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" h="592">
                <a:moveTo>
                  <a:pt x="512" y="59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470401" y="4338338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</a:rPr>
              <a:t>D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chemeClr val="accent3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  <p:bldP spid="11" grpId="0" animBg="1"/>
      <p:bldP spid="12" grpId="0"/>
      <p:bldP spid="13" grpId="0"/>
      <p:bldP spid="17" grpId="0" animBg="1"/>
      <p:bldP spid="17" grpId="1" animBg="1"/>
      <p:bldP spid="18" grpId="0" animBg="1"/>
      <p:bldP spid="21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6107259"/>
            <a:ext cx="673389" cy="586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cap="all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Негизги  сызыктары</a:t>
            </a:r>
            <a:endParaRPr lang="ru-RU" sz="3600" b="1" cap="all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28383" y="1268760"/>
            <a:ext cx="804763" cy="1243896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95536" y="4725144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Ү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 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чокусун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каршысында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жактын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ортосу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менен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туташтыруучу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кесинди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медианасы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аталат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7544" y="1442557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k-KZ" sz="2800" b="1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Үч бурчтуктун </a:t>
            </a:r>
            <a:r>
              <a:rPr lang="kk-KZ" sz="2800" b="1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медианасы  </a:t>
            </a:r>
            <a:r>
              <a:rPr lang="kk-KZ" sz="2800" b="1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кандай аныкталат</a:t>
            </a:r>
            <a:endParaRPr lang="ru-RU" sz="2800" b="1" dirty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flipH="1">
            <a:off x="2962275" y="2347739"/>
            <a:ext cx="965200" cy="1881187"/>
          </a:xfrm>
          <a:custGeom>
            <a:avLst/>
            <a:gdLst>
              <a:gd name="T0" fmla="*/ 2147483647 w 512"/>
              <a:gd name="T1" fmla="*/ 2147483647 h 592"/>
              <a:gd name="T2" fmla="*/ 0 w 512"/>
              <a:gd name="T3" fmla="*/ 0 h 592"/>
              <a:gd name="T4" fmla="*/ 0 60000 65536"/>
              <a:gd name="T5" fmla="*/ 0 60000 65536"/>
              <a:gd name="T6" fmla="*/ 0 w 512"/>
              <a:gd name="T7" fmla="*/ 0 h 592"/>
              <a:gd name="T8" fmla="*/ 512 w 512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" h="592">
                <a:moveTo>
                  <a:pt x="512" y="59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30625" y="18445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5150" y="422733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81650" y="4176539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В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815975" y="2347739"/>
            <a:ext cx="4851400" cy="1938337"/>
          </a:xfrm>
          <a:prstGeom prst="triangle">
            <a:avLst>
              <a:gd name="adj" fmla="val 6407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srgbClr val="000000"/>
              </a:solidFill>
            </a:endParaRP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1906588" y="4190826"/>
            <a:ext cx="2171700" cy="190500"/>
            <a:chOff x="1768" y="2256"/>
            <a:chExt cx="1368" cy="120"/>
          </a:xfrm>
        </p:grpSpPr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k-KZ">
                <a:solidFill>
                  <a:srgbClr val="000000"/>
                </a:solidFill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768" y="2256"/>
              <a:ext cx="112" cy="120"/>
              <a:chOff x="1768" y="2256"/>
              <a:chExt cx="112" cy="120"/>
            </a:xfrm>
          </p:grpSpPr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768" y="2256"/>
                <a:ext cx="8" cy="120"/>
              </a:xfrm>
              <a:custGeom>
                <a:avLst/>
                <a:gdLst>
                  <a:gd name="T0" fmla="*/ 8 w 8"/>
                  <a:gd name="T1" fmla="*/ 0 h 120"/>
                  <a:gd name="T2" fmla="*/ 0 w 8"/>
                  <a:gd name="T3" fmla="*/ 120 h 120"/>
                  <a:gd name="T4" fmla="*/ 0 60000 65536"/>
                  <a:gd name="T5" fmla="*/ 0 60000 65536"/>
                  <a:gd name="T6" fmla="*/ 0 w 8"/>
                  <a:gd name="T7" fmla="*/ 0 h 120"/>
                  <a:gd name="T8" fmla="*/ 8 w 8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">
                    <a:moveTo>
                      <a:pt x="8" y="0"/>
                    </a:moveTo>
                    <a:lnTo>
                      <a:pt x="0" y="1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872" y="2256"/>
                <a:ext cx="8" cy="120"/>
              </a:xfrm>
              <a:custGeom>
                <a:avLst/>
                <a:gdLst>
                  <a:gd name="T0" fmla="*/ 8 w 8"/>
                  <a:gd name="T1" fmla="*/ 0 h 120"/>
                  <a:gd name="T2" fmla="*/ 0 w 8"/>
                  <a:gd name="T3" fmla="*/ 120 h 120"/>
                  <a:gd name="T4" fmla="*/ 0 60000 65536"/>
                  <a:gd name="T5" fmla="*/ 0 60000 65536"/>
                  <a:gd name="T6" fmla="*/ 0 w 8"/>
                  <a:gd name="T7" fmla="*/ 0 h 120"/>
                  <a:gd name="T8" fmla="*/ 8 w 8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">
                    <a:moveTo>
                      <a:pt x="8" y="0"/>
                    </a:moveTo>
                    <a:lnTo>
                      <a:pt x="0" y="1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824" y="2256"/>
                <a:ext cx="8" cy="120"/>
              </a:xfrm>
              <a:custGeom>
                <a:avLst/>
                <a:gdLst>
                  <a:gd name="T0" fmla="*/ 8 w 8"/>
                  <a:gd name="T1" fmla="*/ 0 h 120"/>
                  <a:gd name="T2" fmla="*/ 0 w 8"/>
                  <a:gd name="T3" fmla="*/ 120 h 120"/>
                  <a:gd name="T4" fmla="*/ 0 60000 65536"/>
                  <a:gd name="T5" fmla="*/ 0 60000 65536"/>
                  <a:gd name="T6" fmla="*/ 0 w 8"/>
                  <a:gd name="T7" fmla="*/ 0 h 120"/>
                  <a:gd name="T8" fmla="*/ 8 w 8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">
                    <a:moveTo>
                      <a:pt x="8" y="0"/>
                    </a:moveTo>
                    <a:lnTo>
                      <a:pt x="0" y="1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3024" y="2256"/>
              <a:ext cx="112" cy="120"/>
              <a:chOff x="1768" y="2256"/>
              <a:chExt cx="112" cy="120"/>
            </a:xfrm>
          </p:grpSpPr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768" y="2256"/>
                <a:ext cx="8" cy="120"/>
              </a:xfrm>
              <a:custGeom>
                <a:avLst/>
                <a:gdLst>
                  <a:gd name="T0" fmla="*/ 8 w 8"/>
                  <a:gd name="T1" fmla="*/ 0 h 120"/>
                  <a:gd name="T2" fmla="*/ 0 w 8"/>
                  <a:gd name="T3" fmla="*/ 120 h 120"/>
                  <a:gd name="T4" fmla="*/ 0 60000 65536"/>
                  <a:gd name="T5" fmla="*/ 0 60000 65536"/>
                  <a:gd name="T6" fmla="*/ 0 w 8"/>
                  <a:gd name="T7" fmla="*/ 0 h 120"/>
                  <a:gd name="T8" fmla="*/ 8 w 8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">
                    <a:moveTo>
                      <a:pt x="8" y="0"/>
                    </a:moveTo>
                    <a:lnTo>
                      <a:pt x="0" y="1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872" y="2256"/>
                <a:ext cx="8" cy="120"/>
              </a:xfrm>
              <a:custGeom>
                <a:avLst/>
                <a:gdLst>
                  <a:gd name="T0" fmla="*/ 8 w 8"/>
                  <a:gd name="T1" fmla="*/ 0 h 120"/>
                  <a:gd name="T2" fmla="*/ 0 w 8"/>
                  <a:gd name="T3" fmla="*/ 120 h 120"/>
                  <a:gd name="T4" fmla="*/ 0 60000 65536"/>
                  <a:gd name="T5" fmla="*/ 0 60000 65536"/>
                  <a:gd name="T6" fmla="*/ 0 w 8"/>
                  <a:gd name="T7" fmla="*/ 0 h 120"/>
                  <a:gd name="T8" fmla="*/ 8 w 8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">
                    <a:moveTo>
                      <a:pt x="8" y="0"/>
                    </a:moveTo>
                    <a:lnTo>
                      <a:pt x="0" y="1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824" y="2256"/>
                <a:ext cx="8" cy="120"/>
              </a:xfrm>
              <a:custGeom>
                <a:avLst/>
                <a:gdLst>
                  <a:gd name="T0" fmla="*/ 8 w 8"/>
                  <a:gd name="T1" fmla="*/ 0 h 120"/>
                  <a:gd name="T2" fmla="*/ 0 w 8"/>
                  <a:gd name="T3" fmla="*/ 120 h 120"/>
                  <a:gd name="T4" fmla="*/ 0 60000 65536"/>
                  <a:gd name="T5" fmla="*/ 0 60000 65536"/>
                  <a:gd name="T6" fmla="*/ 0 w 8"/>
                  <a:gd name="T7" fmla="*/ 0 h 120"/>
                  <a:gd name="T8" fmla="*/ 8 w 8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">
                    <a:moveTo>
                      <a:pt x="8" y="0"/>
                    </a:moveTo>
                    <a:lnTo>
                      <a:pt x="0" y="1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89163" y="4181301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3300"/>
                </a:solidFill>
              </a:rPr>
              <a:t>a</a:t>
            </a:r>
            <a:endParaRPr lang="ru-RU" sz="3600" b="1" i="1" dirty="0">
              <a:solidFill>
                <a:srgbClr val="003300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506663" y="3287539"/>
            <a:ext cx="882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3300"/>
                </a:solidFill>
              </a:rPr>
              <a:t>m</a:t>
            </a:r>
            <a:r>
              <a:rPr lang="en-US" sz="3600" b="1" i="1" baseline="-30000" dirty="0">
                <a:solidFill>
                  <a:srgbClr val="003300"/>
                </a:solidFill>
              </a:rPr>
              <a:t>a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605088" y="4247976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800000"/>
                </a:solidFill>
              </a:rPr>
              <a:t>Ν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00" y="3098476"/>
            <a:ext cx="2133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0070C0"/>
                </a:solidFill>
              </a:rPr>
              <a:pPr/>
              <a:t>7</a:t>
            </a:fld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0147" y="6088932"/>
            <a:ext cx="626384" cy="5454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55159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cap="all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Негизги  сызыктары</a:t>
            </a:r>
            <a:endParaRPr lang="ru-RU" sz="3600" b="1" cap="all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1268760"/>
            <a:ext cx="593232" cy="916940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1641" y="4797152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чокусунан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каршысында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жагына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перпендикулярдуу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түшүрүлгөн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кесинди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бурчтуктун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бийиктиги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аталат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9552" y="146562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k-KZ" sz="2800" b="1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Үч бурчтуктун </a:t>
            </a:r>
            <a:r>
              <a:rPr lang="kk-KZ" sz="2800" b="1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 бийиктиги  </a:t>
            </a:r>
            <a:r>
              <a:rPr lang="kk-KZ" sz="2800" b="1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кандай аныкталат</a:t>
            </a:r>
            <a:endParaRPr lang="ru-RU" sz="2800" b="1" dirty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14924" y="193739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49449" y="4320231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65949" y="4269431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800000"/>
                </a:solidFill>
              </a:rPr>
              <a:t>В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400274" y="2440631"/>
            <a:ext cx="4851400" cy="1938337"/>
          </a:xfrm>
          <a:prstGeom prst="triangle">
            <a:avLst>
              <a:gd name="adj" fmla="val 6407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29982" y="4230876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3300"/>
                </a:solidFill>
              </a:rPr>
              <a:t>a</a:t>
            </a:r>
            <a:endParaRPr lang="ru-RU" sz="3600" b="1" i="1" dirty="0">
              <a:solidFill>
                <a:srgbClr val="003300"/>
              </a:solidFill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4491137" y="2450156"/>
            <a:ext cx="46037" cy="1919287"/>
          </a:xfrm>
          <a:custGeom>
            <a:avLst/>
            <a:gdLst>
              <a:gd name="T0" fmla="*/ 2147483647 w 512"/>
              <a:gd name="T1" fmla="*/ 2147483647 h 592"/>
              <a:gd name="T2" fmla="*/ 0 w 512"/>
              <a:gd name="T3" fmla="*/ 0 h 592"/>
              <a:gd name="T4" fmla="*/ 0 60000 65536"/>
              <a:gd name="T5" fmla="*/ 0 60000 65536"/>
              <a:gd name="T6" fmla="*/ 0 w 512"/>
              <a:gd name="T7" fmla="*/ 0 h 592"/>
              <a:gd name="T8" fmla="*/ 512 w 512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" h="592">
                <a:moveTo>
                  <a:pt x="512" y="59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27649" y="4131318"/>
            <a:ext cx="284163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FFFFFF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537174" y="3113731"/>
            <a:ext cx="925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baseline="-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311749" y="4344043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800000"/>
                </a:solidFill>
              </a:rPr>
              <a:t>Ε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chemeClr val="accent3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8" grpId="0" animBg="1"/>
      <p:bldP spid="20" grpId="0" animBg="1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0147" y="6074695"/>
            <a:ext cx="626384" cy="5454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88591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Жактарына</a:t>
            </a:r>
            <a:r>
              <a:rPr lang="ru-RU" sz="2800" b="1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карата  </a:t>
            </a:r>
            <a:r>
              <a:rPr lang="ru-RU" sz="2800" b="1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endParaRPr lang="ru-RU" sz="2800" b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80479" y="4317347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   Эгерде  үч 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бурчтуктун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баардык  жактары </a:t>
            </a:r>
            <a:endParaRPr lang="kk-KZ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бири-бирине барабар болсо, анда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үч бурчтук  </a:t>
            </a:r>
            <a:r>
              <a:rPr lang="kk-KZ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тең жактуу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 үч </a:t>
            </a:r>
            <a:r>
              <a:rPr lang="kk-KZ" sz="2800" b="1" dirty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бурчтук деп аталат</a:t>
            </a:r>
            <a:r>
              <a:rPr lang="ru-RU" sz="2800" b="1" dirty="0" smtClean="0">
                <a:solidFill>
                  <a:srgbClr val="1826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1826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27584" y="1628800"/>
            <a:ext cx="84969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жактуу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бурчтук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эмнени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айтабыз</a:t>
            </a:r>
            <a:endParaRPr lang="ru-RU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40352" y="1340768"/>
            <a:ext cx="880718" cy="136129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6657546"/>
            <a:ext cx="1203639" cy="20045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>
            <a:off x="3030032" y="2592672"/>
            <a:ext cx="1717097" cy="1526456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" name="Группа 83"/>
          <p:cNvGrpSpPr>
            <a:grpSpLocks/>
          </p:cNvGrpSpPr>
          <p:nvPr/>
        </p:nvGrpSpPr>
        <p:grpSpPr bwMode="auto">
          <a:xfrm>
            <a:off x="3340126" y="3241526"/>
            <a:ext cx="1036194" cy="1068542"/>
            <a:chOff x="4946198" y="2241090"/>
            <a:chExt cx="1409705" cy="1128716"/>
          </a:xfrm>
        </p:grpSpPr>
        <p:cxnSp>
          <p:nvCxnSpPr>
            <p:cNvPr id="11" name="Прямая соединительная линия 40"/>
            <p:cNvCxnSpPr>
              <a:cxnSpLocks noChangeShapeType="1"/>
            </p:cNvCxnSpPr>
            <p:nvPr/>
          </p:nvCxnSpPr>
          <p:spPr bwMode="auto">
            <a:xfrm rot="16200000" flipV="1">
              <a:off x="4946198" y="2241090"/>
              <a:ext cx="214315" cy="21431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Прямая соединительная линия 43"/>
            <p:cNvCxnSpPr>
              <a:cxnSpLocks noChangeShapeType="1"/>
            </p:cNvCxnSpPr>
            <p:nvPr/>
          </p:nvCxnSpPr>
          <p:spPr bwMode="auto">
            <a:xfrm rot="10800000" flipV="1">
              <a:off x="6141588" y="2251977"/>
              <a:ext cx="214315" cy="142876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Прямая соединительная линия 45"/>
            <p:cNvCxnSpPr>
              <a:cxnSpLocks noChangeShapeType="1"/>
            </p:cNvCxnSpPr>
            <p:nvPr/>
          </p:nvCxnSpPr>
          <p:spPr bwMode="auto">
            <a:xfrm rot="5400000" flipH="1" flipV="1">
              <a:off x="5443651" y="3226136"/>
              <a:ext cx="285752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66330" y="212124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81073" y="3788574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47129" y="3786193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800000"/>
                </a:solidFill>
              </a:rPr>
              <a:t>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804968" y="116632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9D1EE-0C32-49EF-9C67-3F29A39B33DE}" type="slidenum">
              <a:rPr lang="ru-RU" smtClean="0">
                <a:solidFill>
                  <a:srgbClr val="C00000"/>
                </a:solidFill>
              </a:rPr>
              <a:pPr/>
              <a:t>9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2032</Words>
  <Application>Microsoft Office PowerPoint</Application>
  <PresentationFormat>Экран (4:3)</PresentationFormat>
  <Paragraphs>584</Paragraphs>
  <Slides>30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 Office</vt:lpstr>
      <vt:lpstr>1_Тема Office</vt:lpstr>
      <vt:lpstr>Оформление по умолчанию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81</cp:revision>
  <dcterms:created xsi:type="dcterms:W3CDTF">2014-01-06T16:00:12Z</dcterms:created>
  <dcterms:modified xsi:type="dcterms:W3CDTF">2014-03-01T11:48:06Z</dcterms:modified>
</cp:coreProperties>
</file>